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2" r:id="rId2"/>
    <p:sldMasterId id="2147483674" r:id="rId3"/>
    <p:sldMasterId id="2147483683" r:id="rId4"/>
  </p:sldMasterIdLst>
  <p:notesMasterIdLst>
    <p:notesMasterId r:id="rId98"/>
  </p:notesMasterIdLst>
  <p:sldIdLst>
    <p:sldId id="256" r:id="rId5"/>
    <p:sldId id="2963" r:id="rId6"/>
    <p:sldId id="995" r:id="rId7"/>
    <p:sldId id="996" r:id="rId8"/>
    <p:sldId id="2965" r:id="rId9"/>
    <p:sldId id="265" r:id="rId10"/>
    <p:sldId id="2959" r:id="rId11"/>
    <p:sldId id="2946" r:id="rId12"/>
    <p:sldId id="2950" r:id="rId13"/>
    <p:sldId id="2951" r:id="rId14"/>
    <p:sldId id="2948" r:id="rId15"/>
    <p:sldId id="2949" r:id="rId16"/>
    <p:sldId id="2939" r:id="rId17"/>
    <p:sldId id="990" r:id="rId18"/>
    <p:sldId id="2940" r:id="rId19"/>
    <p:sldId id="2941" r:id="rId20"/>
    <p:sldId id="2964" r:id="rId21"/>
    <p:sldId id="2971" r:id="rId22"/>
    <p:sldId id="382" r:id="rId23"/>
    <p:sldId id="2972" r:id="rId24"/>
    <p:sldId id="379" r:id="rId25"/>
    <p:sldId id="380" r:id="rId26"/>
    <p:sldId id="392" r:id="rId27"/>
    <p:sldId id="377" r:id="rId28"/>
    <p:sldId id="1074" r:id="rId29"/>
    <p:sldId id="2969" r:id="rId30"/>
    <p:sldId id="2970" r:id="rId31"/>
    <p:sldId id="1073" r:id="rId32"/>
    <p:sldId id="2957" r:id="rId33"/>
    <p:sldId id="2672" r:id="rId34"/>
    <p:sldId id="2674" r:id="rId35"/>
    <p:sldId id="2947" r:id="rId36"/>
    <p:sldId id="2677" r:id="rId37"/>
    <p:sldId id="393" r:id="rId38"/>
    <p:sldId id="426" r:id="rId39"/>
    <p:sldId id="2678" r:id="rId40"/>
    <p:sldId id="424" r:id="rId41"/>
    <p:sldId id="425" r:id="rId42"/>
    <p:sldId id="2679" r:id="rId43"/>
    <p:sldId id="430" r:id="rId44"/>
    <p:sldId id="402" r:id="rId45"/>
    <p:sldId id="403" r:id="rId46"/>
    <p:sldId id="405" r:id="rId47"/>
    <p:sldId id="406" r:id="rId48"/>
    <p:sldId id="408" r:id="rId49"/>
    <p:sldId id="2738" r:id="rId50"/>
    <p:sldId id="431" r:id="rId51"/>
    <p:sldId id="2937" r:id="rId52"/>
    <p:sldId id="2938" r:id="rId53"/>
    <p:sldId id="2933" r:id="rId54"/>
    <p:sldId id="2934" r:id="rId55"/>
    <p:sldId id="2935" r:id="rId56"/>
    <p:sldId id="2936" r:id="rId57"/>
    <p:sldId id="2967" r:id="rId58"/>
    <p:sldId id="2671" r:id="rId59"/>
    <p:sldId id="263" r:id="rId60"/>
    <p:sldId id="939" r:id="rId61"/>
    <p:sldId id="2932" r:id="rId62"/>
    <p:sldId id="977" r:id="rId63"/>
    <p:sldId id="1053" r:id="rId64"/>
    <p:sldId id="2918" r:id="rId65"/>
    <p:sldId id="2897" r:id="rId66"/>
    <p:sldId id="1070" r:id="rId67"/>
    <p:sldId id="1071" r:id="rId68"/>
    <p:sldId id="1072" r:id="rId69"/>
    <p:sldId id="1060" r:id="rId70"/>
    <p:sldId id="2896" r:id="rId71"/>
    <p:sldId id="2968" r:id="rId72"/>
    <p:sldId id="2904" r:id="rId73"/>
    <p:sldId id="2919" r:id="rId74"/>
    <p:sldId id="2884" r:id="rId75"/>
    <p:sldId id="2952" r:id="rId76"/>
    <p:sldId id="2942" r:id="rId77"/>
    <p:sldId id="2943" r:id="rId78"/>
    <p:sldId id="2920" r:id="rId79"/>
    <p:sldId id="968" r:id="rId80"/>
    <p:sldId id="2944" r:id="rId81"/>
    <p:sldId id="2945" r:id="rId82"/>
    <p:sldId id="2953" r:id="rId83"/>
    <p:sldId id="2954" r:id="rId84"/>
    <p:sldId id="2955" r:id="rId85"/>
    <p:sldId id="2956" r:id="rId86"/>
    <p:sldId id="2916" r:id="rId87"/>
    <p:sldId id="2721" r:id="rId88"/>
    <p:sldId id="2719" r:id="rId89"/>
    <p:sldId id="923" r:id="rId90"/>
    <p:sldId id="525" r:id="rId91"/>
    <p:sldId id="863" r:id="rId92"/>
    <p:sldId id="2960" r:id="rId93"/>
    <p:sldId id="2962" r:id="rId94"/>
    <p:sldId id="2958" r:id="rId95"/>
    <p:sldId id="2961" r:id="rId96"/>
    <p:sldId id="2966"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C9D"/>
    <a:srgbClr val="777682"/>
    <a:srgbClr val="5E637B"/>
    <a:srgbClr val="FFD9A9"/>
    <a:srgbClr val="DE866A"/>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1"/>
    <p:restoredTop sz="94651"/>
  </p:normalViewPr>
  <p:slideViewPr>
    <p:cSldViewPr snapToGrid="0">
      <p:cViewPr>
        <p:scale>
          <a:sx n="108" d="100"/>
          <a:sy n="108" d="100"/>
        </p:scale>
        <p:origin x="2128" y="1528"/>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6CEC-2AF3-D546-9085-A9255C1D28A8}"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711C705-7A47-E74A-B279-AD783FE33F7F}">
      <dgm:prSet phldrT="[Text]"/>
      <dgm:spPr/>
      <dgm:t>
        <a:bodyPr/>
        <a:lstStyle/>
        <a:p>
          <a:r>
            <a:rPr lang="en-US" dirty="0"/>
            <a:t>Normal Science</a:t>
          </a:r>
        </a:p>
      </dgm:t>
    </dgm:pt>
    <dgm:pt modelId="{889FA6FD-E77B-824D-B59A-3B79F5CA62F0}" type="parTrans" cxnId="{6137043D-3A41-0E47-B7C5-1CDBCA479EDC}">
      <dgm:prSet/>
      <dgm:spPr/>
      <dgm:t>
        <a:bodyPr/>
        <a:lstStyle/>
        <a:p>
          <a:endParaRPr lang="en-US"/>
        </a:p>
      </dgm:t>
    </dgm:pt>
    <dgm:pt modelId="{23A34ECF-28EC-DC49-B448-CD162D0AF309}" type="sibTrans" cxnId="{6137043D-3A41-0E47-B7C5-1CDBCA479EDC}">
      <dgm:prSet/>
      <dgm:spPr>
        <a:solidFill>
          <a:srgbClr val="0070C0"/>
        </a:solidFill>
      </dgm:spPr>
      <dgm:t>
        <a:bodyPr/>
        <a:lstStyle/>
        <a:p>
          <a:endParaRPr lang="en-US"/>
        </a:p>
      </dgm:t>
    </dgm:pt>
    <dgm:pt modelId="{3E932FF7-0803-174F-B13B-4E932F839D61}">
      <dgm:prSet phldrT="[Text]"/>
      <dgm:spPr/>
      <dgm:t>
        <a:bodyPr/>
        <a:lstStyle/>
        <a:p>
          <a:r>
            <a:rPr lang="en-US" dirty="0"/>
            <a:t>Model </a:t>
          </a:r>
        </a:p>
        <a:p>
          <a:r>
            <a:rPr lang="en-US" dirty="0"/>
            <a:t>Drift</a:t>
          </a:r>
        </a:p>
      </dgm:t>
    </dgm:pt>
    <dgm:pt modelId="{91743D6E-421A-CA44-A2B2-34334DE337C1}" type="parTrans" cxnId="{7F1C6044-B897-C54B-979E-6DF1AA7E22DB}">
      <dgm:prSet/>
      <dgm:spPr/>
      <dgm:t>
        <a:bodyPr/>
        <a:lstStyle/>
        <a:p>
          <a:endParaRPr lang="en-US"/>
        </a:p>
      </dgm:t>
    </dgm:pt>
    <dgm:pt modelId="{56D1DBCC-BF94-904F-97B0-A663E9E8B3BD}" type="sibTrans" cxnId="{7F1C6044-B897-C54B-979E-6DF1AA7E22DB}">
      <dgm:prSet/>
      <dgm:spPr>
        <a:solidFill>
          <a:srgbClr val="0070C0"/>
        </a:solidFill>
      </dgm:spPr>
      <dgm:t>
        <a:bodyPr/>
        <a:lstStyle/>
        <a:p>
          <a:endParaRPr lang="en-US"/>
        </a:p>
      </dgm:t>
    </dgm:pt>
    <dgm:pt modelId="{0F4789E6-7CAF-3847-B886-243438406906}">
      <dgm:prSet phldrT="[Text]"/>
      <dgm:spPr/>
      <dgm:t>
        <a:bodyPr/>
        <a:lstStyle/>
        <a:p>
          <a:r>
            <a:rPr lang="en-US" dirty="0"/>
            <a:t>Model Crisis</a:t>
          </a:r>
        </a:p>
      </dgm:t>
    </dgm:pt>
    <dgm:pt modelId="{E25790A8-B8CD-2A4B-AAE3-F6844E32B529}" type="parTrans" cxnId="{7590C3D5-E3C8-084E-96E7-3428589077C5}">
      <dgm:prSet/>
      <dgm:spPr/>
      <dgm:t>
        <a:bodyPr/>
        <a:lstStyle/>
        <a:p>
          <a:endParaRPr lang="en-US"/>
        </a:p>
      </dgm:t>
    </dgm:pt>
    <dgm:pt modelId="{5226A3A3-70A9-E346-8A13-19FD7605E25E}" type="sibTrans" cxnId="{7590C3D5-E3C8-084E-96E7-3428589077C5}">
      <dgm:prSet/>
      <dgm:spPr>
        <a:solidFill>
          <a:srgbClr val="0070C0"/>
        </a:solidFill>
      </dgm:spPr>
      <dgm:t>
        <a:bodyPr/>
        <a:lstStyle/>
        <a:p>
          <a:endParaRPr lang="en-US"/>
        </a:p>
      </dgm:t>
    </dgm:pt>
    <dgm:pt modelId="{C96AE666-6B7B-2243-831B-F972694786EC}">
      <dgm:prSet phldrT="[Text]"/>
      <dgm:spPr/>
      <dgm:t>
        <a:bodyPr/>
        <a:lstStyle/>
        <a:p>
          <a:r>
            <a:rPr lang="en-US" dirty="0"/>
            <a:t>Model Revolution</a:t>
          </a:r>
        </a:p>
      </dgm:t>
    </dgm:pt>
    <dgm:pt modelId="{95DCCD1F-B369-854B-88E9-0F724CFADAB2}" type="parTrans" cxnId="{E22F849E-58DE-4E48-A3F3-D49977342050}">
      <dgm:prSet/>
      <dgm:spPr/>
      <dgm:t>
        <a:bodyPr/>
        <a:lstStyle/>
        <a:p>
          <a:endParaRPr lang="en-US"/>
        </a:p>
      </dgm:t>
    </dgm:pt>
    <dgm:pt modelId="{216DFF57-C637-3D47-8627-11845A79015E}" type="sibTrans" cxnId="{E22F849E-58DE-4E48-A3F3-D49977342050}">
      <dgm:prSet/>
      <dgm:spPr>
        <a:solidFill>
          <a:srgbClr val="0070C0"/>
        </a:solidFill>
      </dgm:spPr>
      <dgm:t>
        <a:bodyPr/>
        <a:lstStyle/>
        <a:p>
          <a:endParaRPr lang="en-US"/>
        </a:p>
      </dgm:t>
    </dgm:pt>
    <dgm:pt modelId="{1F716C1F-6396-6F4D-B456-ACB64C969FAE}">
      <dgm:prSet phldrT="[Text]"/>
      <dgm:spPr/>
      <dgm:t>
        <a:bodyPr/>
        <a:lstStyle/>
        <a:p>
          <a:r>
            <a:rPr lang="en-US" b="1" dirty="0">
              <a:solidFill>
                <a:srgbClr val="FF0000"/>
              </a:solidFill>
            </a:rPr>
            <a:t>Paradigm</a:t>
          </a:r>
        </a:p>
        <a:p>
          <a:r>
            <a:rPr lang="en-US" dirty="0"/>
            <a:t>Change</a:t>
          </a:r>
        </a:p>
      </dgm:t>
    </dgm:pt>
    <dgm:pt modelId="{BDCFA276-CDEB-5C4C-8555-67EA554BAA1A}" type="parTrans" cxnId="{16146386-3318-BB42-BDE2-4BA0FE4AB9EE}">
      <dgm:prSet/>
      <dgm:spPr/>
      <dgm:t>
        <a:bodyPr/>
        <a:lstStyle/>
        <a:p>
          <a:endParaRPr lang="en-US"/>
        </a:p>
      </dgm:t>
    </dgm:pt>
    <dgm:pt modelId="{F4CB4480-7E7D-8745-969A-B747186AD670}" type="sibTrans" cxnId="{16146386-3318-BB42-BDE2-4BA0FE4AB9EE}">
      <dgm:prSet/>
      <dgm:spPr>
        <a:solidFill>
          <a:srgbClr val="0070C0"/>
        </a:solidFill>
      </dgm:spPr>
      <dgm:t>
        <a:bodyPr/>
        <a:lstStyle/>
        <a:p>
          <a:endParaRPr lang="en-US"/>
        </a:p>
      </dgm:t>
    </dgm:pt>
    <dgm:pt modelId="{0AD5A17E-543B-404A-ACEA-A91D4DDCF1E3}" type="pres">
      <dgm:prSet presAssocID="{55306CEC-2AF3-D546-9085-A9255C1D28A8}" presName="cycle" presStyleCnt="0">
        <dgm:presLayoutVars>
          <dgm:dir/>
          <dgm:resizeHandles val="exact"/>
        </dgm:presLayoutVars>
      </dgm:prSet>
      <dgm:spPr/>
    </dgm:pt>
    <dgm:pt modelId="{43E623AD-788C-4D43-BEBB-E0B1F1CE3AE3}" type="pres">
      <dgm:prSet presAssocID="{3711C705-7A47-E74A-B279-AD783FE33F7F}" presName="dummy" presStyleCnt="0"/>
      <dgm:spPr/>
    </dgm:pt>
    <dgm:pt modelId="{9ACDD540-658B-1F4B-9128-BBD97C21052D}" type="pres">
      <dgm:prSet presAssocID="{3711C705-7A47-E74A-B279-AD783FE33F7F}" presName="node" presStyleLbl="revTx" presStyleIdx="0" presStyleCnt="5">
        <dgm:presLayoutVars>
          <dgm:bulletEnabled val="1"/>
        </dgm:presLayoutVars>
      </dgm:prSet>
      <dgm:spPr/>
    </dgm:pt>
    <dgm:pt modelId="{C3A2FB52-DAE4-1342-973F-1F1A9B44189F}" type="pres">
      <dgm:prSet presAssocID="{23A34ECF-28EC-DC49-B448-CD162D0AF309}" presName="sibTrans" presStyleLbl="node1" presStyleIdx="0" presStyleCnt="5"/>
      <dgm:spPr/>
    </dgm:pt>
    <dgm:pt modelId="{6DB58FB9-0ED5-EF4D-902F-C4DD7663D933}" type="pres">
      <dgm:prSet presAssocID="{3E932FF7-0803-174F-B13B-4E932F839D61}" presName="dummy" presStyleCnt="0"/>
      <dgm:spPr/>
    </dgm:pt>
    <dgm:pt modelId="{1BD312BE-9660-0446-89A5-739A7ECD8333}" type="pres">
      <dgm:prSet presAssocID="{3E932FF7-0803-174F-B13B-4E932F839D61}" presName="node" presStyleLbl="revTx" presStyleIdx="1" presStyleCnt="5">
        <dgm:presLayoutVars>
          <dgm:bulletEnabled val="1"/>
        </dgm:presLayoutVars>
      </dgm:prSet>
      <dgm:spPr/>
    </dgm:pt>
    <dgm:pt modelId="{43E86D08-C1F7-E644-8F62-6252305C9975}" type="pres">
      <dgm:prSet presAssocID="{56D1DBCC-BF94-904F-97B0-A663E9E8B3BD}" presName="sibTrans" presStyleLbl="node1" presStyleIdx="1" presStyleCnt="5"/>
      <dgm:spPr/>
    </dgm:pt>
    <dgm:pt modelId="{A3041932-0B6D-7B4B-910F-1604FC8F5FB9}" type="pres">
      <dgm:prSet presAssocID="{0F4789E6-7CAF-3847-B886-243438406906}" presName="dummy" presStyleCnt="0"/>
      <dgm:spPr/>
    </dgm:pt>
    <dgm:pt modelId="{72205650-2408-0A4C-98FA-7B09AD159B06}" type="pres">
      <dgm:prSet presAssocID="{0F4789E6-7CAF-3847-B886-243438406906}" presName="node" presStyleLbl="revTx" presStyleIdx="2" presStyleCnt="5">
        <dgm:presLayoutVars>
          <dgm:bulletEnabled val="1"/>
        </dgm:presLayoutVars>
      </dgm:prSet>
      <dgm:spPr/>
    </dgm:pt>
    <dgm:pt modelId="{31E129FE-E5D5-FB46-BD01-1F01A59E0FE8}" type="pres">
      <dgm:prSet presAssocID="{5226A3A3-70A9-E346-8A13-19FD7605E25E}" presName="sibTrans" presStyleLbl="node1" presStyleIdx="2" presStyleCnt="5"/>
      <dgm:spPr/>
    </dgm:pt>
    <dgm:pt modelId="{52EF4F4A-FE89-7147-B669-77715F875942}" type="pres">
      <dgm:prSet presAssocID="{C96AE666-6B7B-2243-831B-F972694786EC}" presName="dummy" presStyleCnt="0"/>
      <dgm:spPr/>
    </dgm:pt>
    <dgm:pt modelId="{CD36CC79-C2DC-F64E-AC2E-820ADE7C7E49}" type="pres">
      <dgm:prSet presAssocID="{C96AE666-6B7B-2243-831B-F972694786EC}" presName="node" presStyleLbl="revTx" presStyleIdx="3" presStyleCnt="5">
        <dgm:presLayoutVars>
          <dgm:bulletEnabled val="1"/>
        </dgm:presLayoutVars>
      </dgm:prSet>
      <dgm:spPr/>
    </dgm:pt>
    <dgm:pt modelId="{5B9DFB95-D16C-764A-A5DB-81AC099630B9}" type="pres">
      <dgm:prSet presAssocID="{216DFF57-C637-3D47-8627-11845A79015E}" presName="sibTrans" presStyleLbl="node1" presStyleIdx="3" presStyleCnt="5"/>
      <dgm:spPr/>
    </dgm:pt>
    <dgm:pt modelId="{25109F8F-B668-9F46-A4B9-848C6C1D2851}" type="pres">
      <dgm:prSet presAssocID="{1F716C1F-6396-6F4D-B456-ACB64C969FAE}" presName="dummy" presStyleCnt="0"/>
      <dgm:spPr/>
    </dgm:pt>
    <dgm:pt modelId="{88F273A7-6B9F-6C46-9447-E233F44A0364}" type="pres">
      <dgm:prSet presAssocID="{1F716C1F-6396-6F4D-B456-ACB64C969FAE}" presName="node" presStyleLbl="revTx" presStyleIdx="4" presStyleCnt="5">
        <dgm:presLayoutVars>
          <dgm:bulletEnabled val="1"/>
        </dgm:presLayoutVars>
      </dgm:prSet>
      <dgm:spPr/>
    </dgm:pt>
    <dgm:pt modelId="{7605BA16-B350-D749-B40A-7CCE0102499D}" type="pres">
      <dgm:prSet presAssocID="{F4CB4480-7E7D-8745-969A-B747186AD670}" presName="sibTrans" presStyleLbl="node1" presStyleIdx="4" presStyleCnt="5"/>
      <dgm:spPr/>
    </dgm:pt>
  </dgm:ptLst>
  <dgm:cxnLst>
    <dgm:cxn modelId="{F2B63410-B548-594F-98A7-B52DD30FE127}" type="presOf" srcId="{0F4789E6-7CAF-3847-B886-243438406906}" destId="{72205650-2408-0A4C-98FA-7B09AD159B06}" srcOrd="0" destOrd="0" presId="urn:microsoft.com/office/officeart/2005/8/layout/cycle1"/>
    <dgm:cxn modelId="{8BA2062B-15F8-524C-BE15-171DB6411319}" type="presOf" srcId="{23A34ECF-28EC-DC49-B448-CD162D0AF309}" destId="{C3A2FB52-DAE4-1342-973F-1F1A9B44189F}" srcOrd="0" destOrd="0" presId="urn:microsoft.com/office/officeart/2005/8/layout/cycle1"/>
    <dgm:cxn modelId="{E3211E39-81F2-4444-95A6-3A23E3171DDB}" type="presOf" srcId="{C96AE666-6B7B-2243-831B-F972694786EC}" destId="{CD36CC79-C2DC-F64E-AC2E-820ADE7C7E49}" srcOrd="0" destOrd="0" presId="urn:microsoft.com/office/officeart/2005/8/layout/cycle1"/>
    <dgm:cxn modelId="{6137043D-3A41-0E47-B7C5-1CDBCA479EDC}" srcId="{55306CEC-2AF3-D546-9085-A9255C1D28A8}" destId="{3711C705-7A47-E74A-B279-AD783FE33F7F}" srcOrd="0" destOrd="0" parTransId="{889FA6FD-E77B-824D-B59A-3B79F5CA62F0}" sibTransId="{23A34ECF-28EC-DC49-B448-CD162D0AF309}"/>
    <dgm:cxn modelId="{0FDFC740-8D42-DE49-A963-9AAABF67F40C}" type="presOf" srcId="{3E932FF7-0803-174F-B13B-4E932F839D61}" destId="{1BD312BE-9660-0446-89A5-739A7ECD8333}" srcOrd="0" destOrd="0" presId="urn:microsoft.com/office/officeart/2005/8/layout/cycle1"/>
    <dgm:cxn modelId="{7F1C6044-B897-C54B-979E-6DF1AA7E22DB}" srcId="{55306CEC-2AF3-D546-9085-A9255C1D28A8}" destId="{3E932FF7-0803-174F-B13B-4E932F839D61}" srcOrd="1" destOrd="0" parTransId="{91743D6E-421A-CA44-A2B2-34334DE337C1}" sibTransId="{56D1DBCC-BF94-904F-97B0-A663E9E8B3BD}"/>
    <dgm:cxn modelId="{8BB8824A-6FBE-6F46-B41C-BD25ABBC420F}" type="presOf" srcId="{3711C705-7A47-E74A-B279-AD783FE33F7F}" destId="{9ACDD540-658B-1F4B-9128-BBD97C21052D}" srcOrd="0" destOrd="0" presId="urn:microsoft.com/office/officeart/2005/8/layout/cycle1"/>
    <dgm:cxn modelId="{08460152-BCC1-BF44-8353-1303B6132E87}" type="presOf" srcId="{56D1DBCC-BF94-904F-97B0-A663E9E8B3BD}" destId="{43E86D08-C1F7-E644-8F62-6252305C9975}" srcOrd="0" destOrd="0" presId="urn:microsoft.com/office/officeart/2005/8/layout/cycle1"/>
    <dgm:cxn modelId="{D68D4A54-C4FB-5949-8E0B-110A53FB7267}" type="presOf" srcId="{55306CEC-2AF3-D546-9085-A9255C1D28A8}" destId="{0AD5A17E-543B-404A-ACEA-A91D4DDCF1E3}" srcOrd="0" destOrd="0" presId="urn:microsoft.com/office/officeart/2005/8/layout/cycle1"/>
    <dgm:cxn modelId="{B7777968-7833-F441-91E0-4A1214CC2C2E}" type="presOf" srcId="{F4CB4480-7E7D-8745-969A-B747186AD670}" destId="{7605BA16-B350-D749-B40A-7CCE0102499D}" srcOrd="0" destOrd="0" presId="urn:microsoft.com/office/officeart/2005/8/layout/cycle1"/>
    <dgm:cxn modelId="{33F7CB6D-4110-2048-87C7-7078288A7352}" type="presOf" srcId="{5226A3A3-70A9-E346-8A13-19FD7605E25E}" destId="{31E129FE-E5D5-FB46-BD01-1F01A59E0FE8}" srcOrd="0" destOrd="0" presId="urn:microsoft.com/office/officeart/2005/8/layout/cycle1"/>
    <dgm:cxn modelId="{C1B39B6E-252F-A940-99C0-4BF69C10621A}" type="presOf" srcId="{1F716C1F-6396-6F4D-B456-ACB64C969FAE}" destId="{88F273A7-6B9F-6C46-9447-E233F44A0364}" srcOrd="0" destOrd="0" presId="urn:microsoft.com/office/officeart/2005/8/layout/cycle1"/>
    <dgm:cxn modelId="{16146386-3318-BB42-BDE2-4BA0FE4AB9EE}" srcId="{55306CEC-2AF3-D546-9085-A9255C1D28A8}" destId="{1F716C1F-6396-6F4D-B456-ACB64C969FAE}" srcOrd="4" destOrd="0" parTransId="{BDCFA276-CDEB-5C4C-8555-67EA554BAA1A}" sibTransId="{F4CB4480-7E7D-8745-969A-B747186AD670}"/>
    <dgm:cxn modelId="{E22F849E-58DE-4E48-A3F3-D49977342050}" srcId="{55306CEC-2AF3-D546-9085-A9255C1D28A8}" destId="{C96AE666-6B7B-2243-831B-F972694786EC}" srcOrd="3" destOrd="0" parTransId="{95DCCD1F-B369-854B-88E9-0F724CFADAB2}" sibTransId="{216DFF57-C637-3D47-8627-11845A79015E}"/>
    <dgm:cxn modelId="{9E736FA5-3629-794D-BC83-D4EA428AD6A9}" type="presOf" srcId="{216DFF57-C637-3D47-8627-11845A79015E}" destId="{5B9DFB95-D16C-764A-A5DB-81AC099630B9}" srcOrd="0" destOrd="0" presId="urn:microsoft.com/office/officeart/2005/8/layout/cycle1"/>
    <dgm:cxn modelId="{7590C3D5-E3C8-084E-96E7-3428589077C5}" srcId="{55306CEC-2AF3-D546-9085-A9255C1D28A8}" destId="{0F4789E6-7CAF-3847-B886-243438406906}" srcOrd="2" destOrd="0" parTransId="{E25790A8-B8CD-2A4B-AAE3-F6844E32B529}" sibTransId="{5226A3A3-70A9-E346-8A13-19FD7605E25E}"/>
    <dgm:cxn modelId="{6D108E25-CBB6-E444-BF93-6F9DB0F7CCA3}" type="presParOf" srcId="{0AD5A17E-543B-404A-ACEA-A91D4DDCF1E3}" destId="{43E623AD-788C-4D43-BEBB-E0B1F1CE3AE3}" srcOrd="0" destOrd="0" presId="urn:microsoft.com/office/officeart/2005/8/layout/cycle1"/>
    <dgm:cxn modelId="{EBCBB983-A544-6744-9064-939F55264FB0}" type="presParOf" srcId="{0AD5A17E-543B-404A-ACEA-A91D4DDCF1E3}" destId="{9ACDD540-658B-1F4B-9128-BBD97C21052D}" srcOrd="1" destOrd="0" presId="urn:microsoft.com/office/officeart/2005/8/layout/cycle1"/>
    <dgm:cxn modelId="{5887A8E3-CC31-064B-8D1E-CC5D92803BB8}" type="presParOf" srcId="{0AD5A17E-543B-404A-ACEA-A91D4DDCF1E3}" destId="{C3A2FB52-DAE4-1342-973F-1F1A9B44189F}" srcOrd="2" destOrd="0" presId="urn:microsoft.com/office/officeart/2005/8/layout/cycle1"/>
    <dgm:cxn modelId="{0FFDD408-392A-2248-B181-22EAE3E9718D}" type="presParOf" srcId="{0AD5A17E-543B-404A-ACEA-A91D4DDCF1E3}" destId="{6DB58FB9-0ED5-EF4D-902F-C4DD7663D933}" srcOrd="3" destOrd="0" presId="urn:microsoft.com/office/officeart/2005/8/layout/cycle1"/>
    <dgm:cxn modelId="{040AB88C-D95A-D247-A5F4-54AC5F0E1D05}" type="presParOf" srcId="{0AD5A17E-543B-404A-ACEA-A91D4DDCF1E3}" destId="{1BD312BE-9660-0446-89A5-739A7ECD8333}" srcOrd="4" destOrd="0" presId="urn:microsoft.com/office/officeart/2005/8/layout/cycle1"/>
    <dgm:cxn modelId="{1602308F-8BA2-1D47-B6F0-86433728833B}" type="presParOf" srcId="{0AD5A17E-543B-404A-ACEA-A91D4DDCF1E3}" destId="{43E86D08-C1F7-E644-8F62-6252305C9975}" srcOrd="5" destOrd="0" presId="urn:microsoft.com/office/officeart/2005/8/layout/cycle1"/>
    <dgm:cxn modelId="{B30060FE-B485-594F-9DE5-7C6456EB1A4A}" type="presParOf" srcId="{0AD5A17E-543B-404A-ACEA-A91D4DDCF1E3}" destId="{A3041932-0B6D-7B4B-910F-1604FC8F5FB9}" srcOrd="6" destOrd="0" presId="urn:microsoft.com/office/officeart/2005/8/layout/cycle1"/>
    <dgm:cxn modelId="{FC678A8F-DB05-DA47-B65F-54B9E32A4052}" type="presParOf" srcId="{0AD5A17E-543B-404A-ACEA-A91D4DDCF1E3}" destId="{72205650-2408-0A4C-98FA-7B09AD159B06}" srcOrd="7" destOrd="0" presId="urn:microsoft.com/office/officeart/2005/8/layout/cycle1"/>
    <dgm:cxn modelId="{0165FCB1-3662-8D43-A928-5BEB4A567BC2}" type="presParOf" srcId="{0AD5A17E-543B-404A-ACEA-A91D4DDCF1E3}" destId="{31E129FE-E5D5-FB46-BD01-1F01A59E0FE8}" srcOrd="8" destOrd="0" presId="urn:microsoft.com/office/officeart/2005/8/layout/cycle1"/>
    <dgm:cxn modelId="{BAA9B46E-C8A7-4741-A83A-75232C78F607}" type="presParOf" srcId="{0AD5A17E-543B-404A-ACEA-A91D4DDCF1E3}" destId="{52EF4F4A-FE89-7147-B669-77715F875942}" srcOrd="9" destOrd="0" presId="urn:microsoft.com/office/officeart/2005/8/layout/cycle1"/>
    <dgm:cxn modelId="{ADAABC7D-485E-7942-9284-313254F2F770}" type="presParOf" srcId="{0AD5A17E-543B-404A-ACEA-A91D4DDCF1E3}" destId="{CD36CC79-C2DC-F64E-AC2E-820ADE7C7E49}" srcOrd="10" destOrd="0" presId="urn:microsoft.com/office/officeart/2005/8/layout/cycle1"/>
    <dgm:cxn modelId="{E2D6A001-1493-A848-B354-83031816254D}" type="presParOf" srcId="{0AD5A17E-543B-404A-ACEA-A91D4DDCF1E3}" destId="{5B9DFB95-D16C-764A-A5DB-81AC099630B9}" srcOrd="11" destOrd="0" presId="urn:microsoft.com/office/officeart/2005/8/layout/cycle1"/>
    <dgm:cxn modelId="{CDFEEAE9-7569-CD45-B9CB-47FCD4752474}" type="presParOf" srcId="{0AD5A17E-543B-404A-ACEA-A91D4DDCF1E3}" destId="{25109F8F-B668-9F46-A4B9-848C6C1D2851}" srcOrd="12" destOrd="0" presId="urn:microsoft.com/office/officeart/2005/8/layout/cycle1"/>
    <dgm:cxn modelId="{616B292A-BDF6-F244-AE7C-4795335338EA}" type="presParOf" srcId="{0AD5A17E-543B-404A-ACEA-A91D4DDCF1E3}" destId="{88F273A7-6B9F-6C46-9447-E233F44A0364}" srcOrd="13" destOrd="0" presId="urn:microsoft.com/office/officeart/2005/8/layout/cycle1"/>
    <dgm:cxn modelId="{1B7A3E73-9EA1-B644-9D1C-44462567E127}" type="presParOf" srcId="{0AD5A17E-543B-404A-ACEA-A91D4DDCF1E3}" destId="{7605BA16-B350-D749-B40A-7CCE0102499D}"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DD540-658B-1F4B-9128-BBD97C21052D}">
      <dsp:nvSpPr>
        <dsp:cNvPr id="0" name=""/>
        <dsp:cNvSpPr/>
      </dsp:nvSpPr>
      <dsp:spPr>
        <a:xfrm>
          <a:off x="3072405"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Normal Science</a:t>
          </a:r>
        </a:p>
      </dsp:txBody>
      <dsp:txXfrm>
        <a:off x="3072405" y="27408"/>
        <a:ext cx="894721" cy="894721"/>
      </dsp:txXfrm>
    </dsp:sp>
    <dsp:sp modelId="{C3A2FB52-DAE4-1342-973F-1F1A9B44189F}">
      <dsp:nvSpPr>
        <dsp:cNvPr id="0" name=""/>
        <dsp:cNvSpPr/>
      </dsp:nvSpPr>
      <dsp:spPr>
        <a:xfrm>
          <a:off x="965426" y="1250"/>
          <a:ext cx="3357427" cy="3357427"/>
        </a:xfrm>
        <a:prstGeom prst="circularArrow">
          <a:avLst>
            <a:gd name="adj1" fmla="val 5197"/>
            <a:gd name="adj2" fmla="val 335651"/>
            <a:gd name="adj3" fmla="val 21294311"/>
            <a:gd name="adj4" fmla="val 19765302"/>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D312BE-9660-0446-89A5-739A7ECD8333}">
      <dsp:nvSpPr>
        <dsp:cNvPr id="0" name=""/>
        <dsp:cNvSpPr/>
      </dsp:nvSpPr>
      <dsp:spPr>
        <a:xfrm>
          <a:off x="3613572"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a:t>
          </a:r>
        </a:p>
        <a:p>
          <a:pPr marL="0" lvl="0" indent="0" algn="ctr" defTabSz="622300">
            <a:lnSpc>
              <a:spcPct val="90000"/>
            </a:lnSpc>
            <a:spcBef>
              <a:spcPct val="0"/>
            </a:spcBef>
            <a:spcAft>
              <a:spcPct val="35000"/>
            </a:spcAft>
            <a:buNone/>
          </a:pPr>
          <a:r>
            <a:rPr lang="en-US" sz="1400" kern="1200" dirty="0"/>
            <a:t>Drift</a:t>
          </a:r>
        </a:p>
      </dsp:txBody>
      <dsp:txXfrm>
        <a:off x="3613572" y="1692948"/>
        <a:ext cx="894721" cy="894721"/>
      </dsp:txXfrm>
    </dsp:sp>
    <dsp:sp modelId="{43E86D08-C1F7-E644-8F62-6252305C9975}">
      <dsp:nvSpPr>
        <dsp:cNvPr id="0" name=""/>
        <dsp:cNvSpPr/>
      </dsp:nvSpPr>
      <dsp:spPr>
        <a:xfrm>
          <a:off x="965426" y="1250"/>
          <a:ext cx="3357427" cy="3357427"/>
        </a:xfrm>
        <a:prstGeom prst="circularArrow">
          <a:avLst>
            <a:gd name="adj1" fmla="val 5197"/>
            <a:gd name="adj2" fmla="val 335651"/>
            <a:gd name="adj3" fmla="val 4015806"/>
            <a:gd name="adj4" fmla="val 2252415"/>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205650-2408-0A4C-98FA-7B09AD159B06}">
      <dsp:nvSpPr>
        <dsp:cNvPr id="0" name=""/>
        <dsp:cNvSpPr/>
      </dsp:nvSpPr>
      <dsp:spPr>
        <a:xfrm>
          <a:off x="2196779" y="27223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Crisis</a:t>
          </a:r>
        </a:p>
      </dsp:txBody>
      <dsp:txXfrm>
        <a:off x="2196779" y="2722308"/>
        <a:ext cx="894721" cy="894721"/>
      </dsp:txXfrm>
    </dsp:sp>
    <dsp:sp modelId="{31E129FE-E5D5-FB46-BD01-1F01A59E0FE8}">
      <dsp:nvSpPr>
        <dsp:cNvPr id="0" name=""/>
        <dsp:cNvSpPr/>
      </dsp:nvSpPr>
      <dsp:spPr>
        <a:xfrm>
          <a:off x="965426" y="1250"/>
          <a:ext cx="3357427" cy="3357427"/>
        </a:xfrm>
        <a:prstGeom prst="circularArrow">
          <a:avLst>
            <a:gd name="adj1" fmla="val 5197"/>
            <a:gd name="adj2" fmla="val 335651"/>
            <a:gd name="adj3" fmla="val 8211934"/>
            <a:gd name="adj4" fmla="val 6448543"/>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6CC79-C2DC-F64E-AC2E-820ADE7C7E49}">
      <dsp:nvSpPr>
        <dsp:cNvPr id="0" name=""/>
        <dsp:cNvSpPr/>
      </dsp:nvSpPr>
      <dsp:spPr>
        <a:xfrm>
          <a:off x="779986" y="169294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Model Revolution</a:t>
          </a:r>
        </a:p>
      </dsp:txBody>
      <dsp:txXfrm>
        <a:off x="779986" y="1692948"/>
        <a:ext cx="894721" cy="894721"/>
      </dsp:txXfrm>
    </dsp:sp>
    <dsp:sp modelId="{5B9DFB95-D16C-764A-A5DB-81AC099630B9}">
      <dsp:nvSpPr>
        <dsp:cNvPr id="0" name=""/>
        <dsp:cNvSpPr/>
      </dsp:nvSpPr>
      <dsp:spPr>
        <a:xfrm>
          <a:off x="965426" y="1250"/>
          <a:ext cx="3357427" cy="3357427"/>
        </a:xfrm>
        <a:prstGeom prst="circularArrow">
          <a:avLst>
            <a:gd name="adj1" fmla="val 5197"/>
            <a:gd name="adj2" fmla="val 335651"/>
            <a:gd name="adj3" fmla="val 12299047"/>
            <a:gd name="adj4" fmla="val 1077003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F273A7-6B9F-6C46-9447-E233F44A0364}">
      <dsp:nvSpPr>
        <dsp:cNvPr id="0" name=""/>
        <dsp:cNvSpPr/>
      </dsp:nvSpPr>
      <dsp:spPr>
        <a:xfrm>
          <a:off x="1321153" y="27408"/>
          <a:ext cx="894721" cy="894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0000"/>
              </a:solidFill>
            </a:rPr>
            <a:t>Paradigm</a:t>
          </a:r>
        </a:p>
        <a:p>
          <a:pPr marL="0" lvl="0" indent="0" algn="ctr" defTabSz="622300">
            <a:lnSpc>
              <a:spcPct val="90000"/>
            </a:lnSpc>
            <a:spcBef>
              <a:spcPct val="0"/>
            </a:spcBef>
            <a:spcAft>
              <a:spcPct val="35000"/>
            </a:spcAft>
            <a:buNone/>
          </a:pPr>
          <a:r>
            <a:rPr lang="en-US" sz="1400" kern="1200" dirty="0"/>
            <a:t>Change</a:t>
          </a:r>
        </a:p>
      </dsp:txBody>
      <dsp:txXfrm>
        <a:off x="1321153" y="27408"/>
        <a:ext cx="894721" cy="894721"/>
      </dsp:txXfrm>
    </dsp:sp>
    <dsp:sp modelId="{7605BA16-B350-D749-B40A-7CCE0102499D}">
      <dsp:nvSpPr>
        <dsp:cNvPr id="0" name=""/>
        <dsp:cNvSpPr/>
      </dsp:nvSpPr>
      <dsp:spPr>
        <a:xfrm>
          <a:off x="965426" y="1250"/>
          <a:ext cx="3357427" cy="3357427"/>
        </a:xfrm>
        <a:prstGeom prst="circularArrow">
          <a:avLst>
            <a:gd name="adj1" fmla="val 5197"/>
            <a:gd name="adj2" fmla="val 335651"/>
            <a:gd name="adj3" fmla="val 16866791"/>
            <a:gd name="adj4" fmla="val 15197558"/>
            <a:gd name="adj5" fmla="val 6063"/>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image" Target="../media/image7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image" Target="../media/image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75048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92675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12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55956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785884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274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44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968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39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29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5766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5">
            <a:extLst>
              <a:ext uri="{FF2B5EF4-FFF2-40B4-BE49-F238E27FC236}">
                <a16:creationId xmlns:a16="http://schemas.microsoft.com/office/drawing/2014/main" id="{1A01062B-B7D2-E64E-8ABB-99E03E734C5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7F67F98C-13DA-DA4A-BE0F-924C40496C23}"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219" name="Rectangle 2">
            <a:extLst>
              <a:ext uri="{FF2B5EF4-FFF2-40B4-BE49-F238E27FC236}">
                <a16:creationId xmlns:a16="http://schemas.microsoft.com/office/drawing/2014/main" id="{A62EF18C-5B57-4B4F-9615-B1143C703732}"/>
              </a:ext>
            </a:extLst>
          </p:cNvPr>
          <p:cNvSpPr>
            <a:spLocks noGrp="1" noRot="1" noChangeAspect="1" noChangeArrowheads="1" noTextEdit="1"/>
          </p:cNvSpPr>
          <p:nvPr>
            <p:ph type="sldImg"/>
          </p:nvPr>
        </p:nvSpPr>
        <p:spPr>
          <a:xfrm>
            <a:off x="381000" y="685800"/>
            <a:ext cx="6096000" cy="3429000"/>
          </a:xfrm>
          <a:ln/>
        </p:spPr>
      </p:sp>
      <p:sp>
        <p:nvSpPr>
          <p:cNvPr id="9220" name="Rectangle 3">
            <a:extLst>
              <a:ext uri="{FF2B5EF4-FFF2-40B4-BE49-F238E27FC236}">
                <a16:creationId xmlns:a16="http://schemas.microsoft.com/office/drawing/2014/main" id="{CAFFDD33-5B26-154D-BCA0-2DEB5E0EFDF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01991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53006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77985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a:extLst>
              <a:ext uri="{FF2B5EF4-FFF2-40B4-BE49-F238E27FC236}">
                <a16:creationId xmlns:a16="http://schemas.microsoft.com/office/drawing/2014/main" id="{BAABFB2E-B833-0C43-80C9-3C825BD25C2C}"/>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B9700A3-0EC2-5443-ACB8-8B11EBBA515D}"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3315" name="Rectangle 2">
            <a:extLst>
              <a:ext uri="{FF2B5EF4-FFF2-40B4-BE49-F238E27FC236}">
                <a16:creationId xmlns:a16="http://schemas.microsoft.com/office/drawing/2014/main" id="{35DB9391-F3CC-AB41-9105-C6DB70839313}"/>
              </a:ext>
            </a:extLst>
          </p:cNvPr>
          <p:cNvSpPr>
            <a:spLocks noGrp="1" noRot="1" noChangeAspect="1" noChangeArrowheads="1" noTextEdit="1"/>
          </p:cNvSpPr>
          <p:nvPr>
            <p:ph type="sldImg"/>
          </p:nvPr>
        </p:nvSpPr>
        <p:spPr>
          <a:xfrm>
            <a:off x="381000" y="685800"/>
            <a:ext cx="6096000" cy="3429000"/>
          </a:xfrm>
          <a:ln/>
        </p:spPr>
      </p:sp>
      <p:sp>
        <p:nvSpPr>
          <p:cNvPr id="13316" name="Rectangle 3">
            <a:extLst>
              <a:ext uri="{FF2B5EF4-FFF2-40B4-BE49-F238E27FC236}">
                <a16:creationId xmlns:a16="http://schemas.microsoft.com/office/drawing/2014/main" id="{FA99E1C5-17AE-4244-AA25-DAA915775945}"/>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47336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5A9D9D03-FB8C-4447-9471-EEC7679A21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35F2FCB-24A8-8A40-99E3-C5E87CBA3A47}"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9459" name="Rectangle 2">
            <a:extLst>
              <a:ext uri="{FF2B5EF4-FFF2-40B4-BE49-F238E27FC236}">
                <a16:creationId xmlns:a16="http://schemas.microsoft.com/office/drawing/2014/main" id="{1D483C4C-F4D5-3441-9E27-3D8B20F95109}"/>
              </a:ext>
            </a:extLst>
          </p:cNvPr>
          <p:cNvSpPr>
            <a:spLocks noGrp="1" noRot="1" noChangeAspect="1" noChangeArrowheads="1" noTextEdit="1"/>
          </p:cNvSpPr>
          <p:nvPr>
            <p:ph type="sldImg"/>
          </p:nvPr>
        </p:nvSpPr>
        <p:spPr>
          <a:xfrm>
            <a:off x="381000" y="685800"/>
            <a:ext cx="6096000" cy="3429000"/>
          </a:xfrm>
          <a:ln/>
        </p:spPr>
      </p:sp>
      <p:sp>
        <p:nvSpPr>
          <p:cNvPr id="19460" name="Rectangle 3">
            <a:extLst>
              <a:ext uri="{FF2B5EF4-FFF2-40B4-BE49-F238E27FC236}">
                <a16:creationId xmlns:a16="http://schemas.microsoft.com/office/drawing/2014/main" id="{2648AE28-D634-EB4C-A772-D8EC20751D33}"/>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258798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a:extLst>
              <a:ext uri="{FF2B5EF4-FFF2-40B4-BE49-F238E27FC236}">
                <a16:creationId xmlns:a16="http://schemas.microsoft.com/office/drawing/2014/main" id="{6819103E-1FF4-F244-ABFD-FEA47AB2B008}"/>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CFBBC21E-4178-2045-87E9-E707383784D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3555" name="Rectangle 2">
            <a:extLst>
              <a:ext uri="{FF2B5EF4-FFF2-40B4-BE49-F238E27FC236}">
                <a16:creationId xmlns:a16="http://schemas.microsoft.com/office/drawing/2014/main" id="{E3EE4795-9E17-F844-9E63-4787919FD841}"/>
              </a:ext>
            </a:extLst>
          </p:cNvPr>
          <p:cNvSpPr>
            <a:spLocks noGrp="1" noRot="1" noChangeAspect="1" noChangeArrowheads="1" noTextEdit="1"/>
          </p:cNvSpPr>
          <p:nvPr>
            <p:ph type="sldImg"/>
          </p:nvPr>
        </p:nvSpPr>
        <p:spPr>
          <a:xfrm>
            <a:off x="381000" y="685800"/>
            <a:ext cx="6096000" cy="3429000"/>
          </a:xfrm>
          <a:ln/>
        </p:spPr>
      </p:sp>
      <p:sp>
        <p:nvSpPr>
          <p:cNvPr id="23556" name="Rectangle 3">
            <a:extLst>
              <a:ext uri="{FF2B5EF4-FFF2-40B4-BE49-F238E27FC236}">
                <a16:creationId xmlns:a16="http://schemas.microsoft.com/office/drawing/2014/main" id="{3E2C0B06-5E70-0E4B-BCCD-8A51C705CB12}"/>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638400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a:extLst>
              <a:ext uri="{FF2B5EF4-FFF2-40B4-BE49-F238E27FC236}">
                <a16:creationId xmlns:a16="http://schemas.microsoft.com/office/drawing/2014/main" id="{1BA0FEAE-5D98-3E43-B5A0-A31DAB7BD5DE}"/>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66668672-A6AE-9F43-A8D2-ED276C82226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5603" name="Rectangle 2">
            <a:extLst>
              <a:ext uri="{FF2B5EF4-FFF2-40B4-BE49-F238E27FC236}">
                <a16:creationId xmlns:a16="http://schemas.microsoft.com/office/drawing/2014/main" id="{910629DB-0749-DC46-A69F-B9E93F9036CD}"/>
              </a:ext>
            </a:extLst>
          </p:cNvPr>
          <p:cNvSpPr>
            <a:spLocks noGrp="1" noRot="1" noChangeAspect="1" noChangeArrowheads="1" noTextEdit="1"/>
          </p:cNvSpPr>
          <p:nvPr>
            <p:ph type="sldImg"/>
          </p:nvPr>
        </p:nvSpPr>
        <p:spPr>
          <a:xfrm>
            <a:off x="381000" y="685800"/>
            <a:ext cx="6096000" cy="3429000"/>
          </a:xfrm>
          <a:ln/>
        </p:spPr>
      </p:sp>
      <p:sp>
        <p:nvSpPr>
          <p:cNvPr id="25604" name="Rectangle 3">
            <a:extLst>
              <a:ext uri="{FF2B5EF4-FFF2-40B4-BE49-F238E27FC236}">
                <a16:creationId xmlns:a16="http://schemas.microsoft.com/office/drawing/2014/main" id="{798A22B8-8E0D-5347-A3FF-11588BBA841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661975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5">
            <a:extLst>
              <a:ext uri="{FF2B5EF4-FFF2-40B4-BE49-F238E27FC236}">
                <a16:creationId xmlns:a16="http://schemas.microsoft.com/office/drawing/2014/main" id="{E6C97C12-1C58-284D-B8E4-FD7CA64DF3C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8FEF24F-94CC-C44A-8013-E4E854C98C42}"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36</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7651" name="Rectangle 2">
            <a:extLst>
              <a:ext uri="{FF2B5EF4-FFF2-40B4-BE49-F238E27FC236}">
                <a16:creationId xmlns:a16="http://schemas.microsoft.com/office/drawing/2014/main" id="{A693228F-4055-0A48-B145-D91864602047}"/>
              </a:ext>
            </a:extLst>
          </p:cNvPr>
          <p:cNvSpPr>
            <a:spLocks noGrp="1" noRot="1" noChangeAspect="1" noChangeArrowheads="1" noTextEdit="1"/>
          </p:cNvSpPr>
          <p:nvPr>
            <p:ph type="sldImg"/>
          </p:nvPr>
        </p:nvSpPr>
        <p:spPr>
          <a:xfrm>
            <a:off x="381000" y="685800"/>
            <a:ext cx="6096000" cy="3429000"/>
          </a:xfrm>
          <a:ln/>
        </p:spPr>
      </p:sp>
      <p:sp>
        <p:nvSpPr>
          <p:cNvPr id="27652" name="Rectangle 3">
            <a:extLst>
              <a:ext uri="{FF2B5EF4-FFF2-40B4-BE49-F238E27FC236}">
                <a16:creationId xmlns:a16="http://schemas.microsoft.com/office/drawing/2014/main" id="{1EE90426-C84A-2C44-95A9-4769EDD96F26}"/>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09844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a:extLst>
              <a:ext uri="{FF2B5EF4-FFF2-40B4-BE49-F238E27FC236}">
                <a16:creationId xmlns:a16="http://schemas.microsoft.com/office/drawing/2014/main" id="{03892407-7ED1-7648-B3FA-688805CC47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92392674-59C3-AE43-9886-C44C4F7C3B84}"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1747" name="Rectangle 2">
            <a:extLst>
              <a:ext uri="{FF2B5EF4-FFF2-40B4-BE49-F238E27FC236}">
                <a16:creationId xmlns:a16="http://schemas.microsoft.com/office/drawing/2014/main" id="{B02CD585-C297-204A-BCF7-532EA4716FDF}"/>
              </a:ext>
            </a:extLst>
          </p:cNvPr>
          <p:cNvSpPr>
            <a:spLocks noGrp="1" noRot="1" noChangeAspect="1" noChangeArrowheads="1" noTextEdit="1"/>
          </p:cNvSpPr>
          <p:nvPr>
            <p:ph type="sldImg"/>
          </p:nvPr>
        </p:nvSpPr>
        <p:spPr>
          <a:xfrm>
            <a:off x="381000" y="685800"/>
            <a:ext cx="6096000" cy="3429000"/>
          </a:xfrm>
          <a:ln/>
        </p:spPr>
      </p:sp>
      <p:sp>
        <p:nvSpPr>
          <p:cNvPr id="31748" name="Rectangle 3">
            <a:extLst>
              <a:ext uri="{FF2B5EF4-FFF2-40B4-BE49-F238E27FC236}">
                <a16:creationId xmlns:a16="http://schemas.microsoft.com/office/drawing/2014/main" id="{616E333C-37D4-9346-95B6-24BAF336044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93468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a:extLst>
              <a:ext uri="{FF2B5EF4-FFF2-40B4-BE49-F238E27FC236}">
                <a16:creationId xmlns:a16="http://schemas.microsoft.com/office/drawing/2014/main" id="{BE6C9738-FE4F-D542-899F-6B85EFD3BDFD}"/>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C55D0CC-3CDB-494E-9400-0A4157EA6520}"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3795" name="Rectangle 2">
            <a:extLst>
              <a:ext uri="{FF2B5EF4-FFF2-40B4-BE49-F238E27FC236}">
                <a16:creationId xmlns:a16="http://schemas.microsoft.com/office/drawing/2014/main" id="{31C39A88-3D7E-1E4D-80A2-CEAB3D5A4133}"/>
              </a:ext>
            </a:extLst>
          </p:cNvPr>
          <p:cNvSpPr>
            <a:spLocks noGrp="1" noRot="1" noChangeAspect="1" noChangeArrowheads="1" noTextEdit="1"/>
          </p:cNvSpPr>
          <p:nvPr>
            <p:ph type="sldImg"/>
          </p:nvPr>
        </p:nvSpPr>
        <p:spPr>
          <a:xfrm>
            <a:off x="381000" y="685800"/>
            <a:ext cx="6096000" cy="3429000"/>
          </a:xfrm>
          <a:ln/>
        </p:spPr>
      </p:sp>
      <p:sp>
        <p:nvSpPr>
          <p:cNvPr id="33796" name="Rectangle 3">
            <a:extLst>
              <a:ext uri="{FF2B5EF4-FFF2-40B4-BE49-F238E27FC236}">
                <a16:creationId xmlns:a16="http://schemas.microsoft.com/office/drawing/2014/main" id="{AD9D6AE8-C326-444A-ADCD-968D7162E69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91440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a:extLst>
              <a:ext uri="{FF2B5EF4-FFF2-40B4-BE49-F238E27FC236}">
                <a16:creationId xmlns:a16="http://schemas.microsoft.com/office/drawing/2014/main" id="{5EF4A131-1579-834F-BB00-9DD01C406BD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5AC8528-5370-4D48-ACBC-A1F1F01A103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39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7891" name="Rectangle 2">
            <a:extLst>
              <a:ext uri="{FF2B5EF4-FFF2-40B4-BE49-F238E27FC236}">
                <a16:creationId xmlns:a16="http://schemas.microsoft.com/office/drawing/2014/main" id="{B91A5C19-F5E7-5540-AB20-B2C456057FF5}"/>
              </a:ext>
            </a:extLst>
          </p:cNvPr>
          <p:cNvSpPr>
            <a:spLocks noGrp="1" noRot="1" noChangeAspect="1" noChangeArrowheads="1" noTextEdit="1"/>
          </p:cNvSpPr>
          <p:nvPr>
            <p:ph type="sldImg"/>
          </p:nvPr>
        </p:nvSpPr>
        <p:spPr>
          <a:xfrm>
            <a:off x="381000" y="685800"/>
            <a:ext cx="6096000" cy="3429000"/>
          </a:xfrm>
          <a:ln/>
        </p:spPr>
      </p:sp>
      <p:sp>
        <p:nvSpPr>
          <p:cNvPr id="37892" name="Rectangle 3">
            <a:extLst>
              <a:ext uri="{FF2B5EF4-FFF2-40B4-BE49-F238E27FC236}">
                <a16:creationId xmlns:a16="http://schemas.microsoft.com/office/drawing/2014/main" id="{196904D9-FE3B-284F-B8A4-36483C693197}"/>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336997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a:extLst>
              <a:ext uri="{FF2B5EF4-FFF2-40B4-BE49-F238E27FC236}">
                <a16:creationId xmlns:a16="http://schemas.microsoft.com/office/drawing/2014/main" id="{5F941C99-843F-8149-AB7D-7D2F7BE203A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0050" tIns="0" rIns="20050" bIns="0" anchor="b"/>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578CB287-EA82-C145-BF4B-D2C3EA861D9F}"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40</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9939" name="Rectangle 2">
            <a:extLst>
              <a:ext uri="{FF2B5EF4-FFF2-40B4-BE49-F238E27FC236}">
                <a16:creationId xmlns:a16="http://schemas.microsoft.com/office/drawing/2014/main" id="{0D1A4588-9478-E545-8D8F-4A8485B633BA}"/>
              </a:ext>
            </a:extLst>
          </p:cNvPr>
          <p:cNvSpPr>
            <a:spLocks noGrp="1" noRot="1" noChangeAspect="1" noChangeArrowheads="1" noTextEdit="1"/>
          </p:cNvSpPr>
          <p:nvPr>
            <p:ph type="sldImg"/>
          </p:nvPr>
        </p:nvSpPr>
        <p:spPr>
          <a:xfrm>
            <a:off x="381000" y="685800"/>
            <a:ext cx="6096000" cy="3429000"/>
          </a:xfrm>
          <a:ln/>
        </p:spPr>
      </p:sp>
      <p:sp>
        <p:nvSpPr>
          <p:cNvPr id="39940" name="Rectangle 3">
            <a:extLst>
              <a:ext uri="{FF2B5EF4-FFF2-40B4-BE49-F238E27FC236}">
                <a16:creationId xmlns:a16="http://schemas.microsoft.com/office/drawing/2014/main" id="{CFFE4319-D2E0-9845-A99A-D7264ED7A26F}"/>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22559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502961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a:extLst>
              <a:ext uri="{FF2B5EF4-FFF2-40B4-BE49-F238E27FC236}">
                <a16:creationId xmlns:a16="http://schemas.microsoft.com/office/drawing/2014/main" id="{BDBCDF85-5D47-CD49-9CF5-41940BCF911D}"/>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1A1871E-66E2-FE4C-A218-1526F0F95C8C}"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1987" name="Rectangle 2">
            <a:extLst>
              <a:ext uri="{FF2B5EF4-FFF2-40B4-BE49-F238E27FC236}">
                <a16:creationId xmlns:a16="http://schemas.microsoft.com/office/drawing/2014/main" id="{D443E369-CA2B-2748-9CE5-FD53680D1CAC}"/>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0549107C-7AF9-7D4F-9F4A-093660109740}"/>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3764583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a:extLst>
              <a:ext uri="{FF2B5EF4-FFF2-40B4-BE49-F238E27FC236}">
                <a16:creationId xmlns:a16="http://schemas.microsoft.com/office/drawing/2014/main" id="{3B4D9EBE-2B61-9743-9429-19AAE592367B}"/>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0FCFFC6B-BC75-3142-8C45-410C8399A97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42</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4035" name="Rectangle 2">
            <a:extLst>
              <a:ext uri="{FF2B5EF4-FFF2-40B4-BE49-F238E27FC236}">
                <a16:creationId xmlns:a16="http://schemas.microsoft.com/office/drawing/2014/main" id="{C5949220-24E1-114E-8730-87E9B65467C4}"/>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5AE4B815-F994-C144-BA71-CA03B58CC9EB}"/>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327878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BE1ECCCF-B632-FA47-8322-C192C934E893}"/>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47B9961-85DC-5B4C-8C70-5318132EF2B8}"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43</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8131" name="Rectangle 2">
            <a:extLst>
              <a:ext uri="{FF2B5EF4-FFF2-40B4-BE49-F238E27FC236}">
                <a16:creationId xmlns:a16="http://schemas.microsoft.com/office/drawing/2014/main" id="{7D6196D6-724F-9A43-8944-A4F123D00DBE}"/>
              </a:ext>
            </a:extLst>
          </p:cNvPr>
          <p:cNvSpPr>
            <a:spLocks noGrp="1" noRot="1" noChangeAspect="1" noChangeArrowheads="1" noTextEdit="1"/>
          </p:cNvSpPr>
          <p:nvPr>
            <p:ph type="sldImg"/>
          </p:nvPr>
        </p:nvSpPr>
        <p:spPr>
          <a:xfrm>
            <a:off x="381000" y="685800"/>
            <a:ext cx="6096000" cy="3429000"/>
          </a:xfrm>
          <a:ln/>
        </p:spPr>
      </p:sp>
      <p:sp>
        <p:nvSpPr>
          <p:cNvPr id="48132" name="Rectangle 3">
            <a:extLst>
              <a:ext uri="{FF2B5EF4-FFF2-40B4-BE49-F238E27FC236}">
                <a16:creationId xmlns:a16="http://schemas.microsoft.com/office/drawing/2014/main" id="{E0FD51F7-77F6-244A-952C-D16F4AA2A5DA}"/>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054713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a:extLst>
              <a:ext uri="{FF2B5EF4-FFF2-40B4-BE49-F238E27FC236}">
                <a16:creationId xmlns:a16="http://schemas.microsoft.com/office/drawing/2014/main" id="{446557BA-6B54-DE43-B733-C5CC95475991}"/>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87E78759-4F61-3941-8E91-2DEE301C440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44</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0179" name="Rectangle 2">
            <a:extLst>
              <a:ext uri="{FF2B5EF4-FFF2-40B4-BE49-F238E27FC236}">
                <a16:creationId xmlns:a16="http://schemas.microsoft.com/office/drawing/2014/main" id="{0E93441D-D849-6F4E-AE59-0695E57462AF}"/>
              </a:ext>
            </a:extLst>
          </p:cNvPr>
          <p:cNvSpPr>
            <a:spLocks noGrp="1" noRot="1" noChangeAspect="1" noChangeArrowheads="1" noTextEdit="1"/>
          </p:cNvSpPr>
          <p:nvPr>
            <p:ph type="sldImg"/>
          </p:nvPr>
        </p:nvSpPr>
        <p:spPr>
          <a:xfrm>
            <a:off x="381000" y="685800"/>
            <a:ext cx="6096000" cy="3429000"/>
          </a:xfrm>
          <a:ln/>
        </p:spPr>
      </p:sp>
      <p:sp>
        <p:nvSpPr>
          <p:cNvPr id="50180" name="Rectangle 3">
            <a:extLst>
              <a:ext uri="{FF2B5EF4-FFF2-40B4-BE49-F238E27FC236}">
                <a16:creationId xmlns:a16="http://schemas.microsoft.com/office/drawing/2014/main" id="{C0059CDB-66F7-6F49-978F-8F30317791E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128040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a:extLst>
              <a:ext uri="{FF2B5EF4-FFF2-40B4-BE49-F238E27FC236}">
                <a16:creationId xmlns:a16="http://schemas.microsoft.com/office/drawing/2014/main" id="{0E64A1A4-0A23-D046-B1B1-5AABE9A176AE}"/>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E3987A6D-F800-3742-9311-DE884F0250B9}"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45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2227" name="Rectangle 2">
            <a:extLst>
              <a:ext uri="{FF2B5EF4-FFF2-40B4-BE49-F238E27FC236}">
                <a16:creationId xmlns:a16="http://schemas.microsoft.com/office/drawing/2014/main" id="{679EBBCD-6BFF-D548-AC47-4375A6AC918D}"/>
              </a:ext>
            </a:extLst>
          </p:cNvPr>
          <p:cNvSpPr>
            <a:spLocks noGrp="1" noRot="1" noChangeAspect="1" noChangeArrowheads="1" noTextEdit="1"/>
          </p:cNvSpPr>
          <p:nvPr>
            <p:ph type="sldImg"/>
          </p:nvPr>
        </p:nvSpPr>
        <p:spPr>
          <a:xfrm>
            <a:off x="381000" y="685800"/>
            <a:ext cx="6096000" cy="3429000"/>
          </a:xfrm>
          <a:ln/>
        </p:spPr>
      </p:sp>
      <p:sp>
        <p:nvSpPr>
          <p:cNvPr id="52228" name="Rectangle 3">
            <a:extLst>
              <a:ext uri="{FF2B5EF4-FFF2-40B4-BE49-F238E27FC236}">
                <a16:creationId xmlns:a16="http://schemas.microsoft.com/office/drawing/2014/main" id="{9517691B-4750-F044-BEC1-94854330705C}"/>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417255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46</a:t>
            </a:fld>
            <a:endParaRPr lang="zh-CN" altLang="en-US"/>
          </a:p>
        </p:txBody>
      </p:sp>
    </p:spTree>
    <p:extLst>
      <p:ext uri="{BB962C8B-B14F-4D97-AF65-F5344CB8AC3E}">
        <p14:creationId xmlns:p14="http://schemas.microsoft.com/office/powerpoint/2010/main" val="4248525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47</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214366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48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1981992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379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a:extLst>
              <a:ext uri="{FF2B5EF4-FFF2-40B4-BE49-F238E27FC236}">
                <a16:creationId xmlns:a16="http://schemas.microsoft.com/office/drawing/2014/main" id="{E4C38B57-FA2C-CD4F-B891-7354A66D3C56}"/>
              </a:ext>
            </a:extLst>
          </p:cNvPr>
          <p:cNvSpPr>
            <a:spLocks noGrp="1" noChangeArrowheads="1"/>
          </p:cNvSpPr>
          <p:nvPr>
            <p:ph type="sldNum" sz="quarter" idx="5"/>
          </p:nvPr>
        </p:nvSpPr>
        <p:spPr>
          <a:noFill/>
        </p:spPr>
        <p:txBody>
          <a:bodyPr/>
          <a:lstStyle>
            <a:lvl1pPr defTabSz="801688">
              <a:defRPr sz="2400">
                <a:solidFill>
                  <a:schemeClr val="tx1"/>
                </a:solidFill>
                <a:latin typeface="Arial" panose="020B0604020202020204" pitchFamily="34" charset="0"/>
              </a:defRPr>
            </a:lvl1pPr>
            <a:lvl2pPr marL="742950" indent="-285750" defTabSz="801688">
              <a:defRPr sz="2400">
                <a:solidFill>
                  <a:schemeClr val="tx1"/>
                </a:solidFill>
                <a:latin typeface="Arial" panose="020B0604020202020204" pitchFamily="34" charset="0"/>
              </a:defRPr>
            </a:lvl2pPr>
            <a:lvl3pPr marL="1143000" indent="-228600" defTabSz="801688">
              <a:defRPr sz="2400">
                <a:solidFill>
                  <a:schemeClr val="tx1"/>
                </a:solidFill>
                <a:latin typeface="Arial" panose="020B0604020202020204" pitchFamily="34" charset="0"/>
              </a:defRPr>
            </a:lvl3pPr>
            <a:lvl4pPr marL="1600200" indent="-228600" defTabSz="801688">
              <a:defRPr sz="2400">
                <a:solidFill>
                  <a:schemeClr val="tx1"/>
                </a:solidFill>
                <a:latin typeface="Arial" panose="020B0604020202020204" pitchFamily="34" charset="0"/>
              </a:defRPr>
            </a:lvl4pPr>
            <a:lvl5pPr marL="2057400" indent="-228600" defTabSz="801688">
              <a:defRPr sz="2400">
                <a:solidFill>
                  <a:schemeClr val="tx1"/>
                </a:solidFill>
                <a:latin typeface="Arial" panose="020B0604020202020204" pitchFamily="34" charset="0"/>
              </a:defRPr>
            </a:lvl5pPr>
            <a:lvl6pPr marL="2514600" indent="-228600" defTabSz="801688"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1688"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1688"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1688"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1688" rtl="0" eaLnBrk="0" fontAlgn="base" latinLnBrk="0" hangingPunct="0">
              <a:lnSpc>
                <a:spcPct val="100000"/>
              </a:lnSpc>
              <a:spcBef>
                <a:spcPct val="0"/>
              </a:spcBef>
              <a:spcAft>
                <a:spcPct val="0"/>
              </a:spcAft>
              <a:buClrTx/>
              <a:buSzTx/>
              <a:buFontTx/>
              <a:buNone/>
              <a:tabLst/>
              <a:defRPr/>
            </a:pPr>
            <a:fld id="{BBC8312A-591A-5E44-A84E-7AFFC695E656}"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1688" rtl="0" eaLnBrk="0" fontAlgn="base" latinLnBrk="0" hangingPunct="0">
                <a:lnSpc>
                  <a:spcPct val="100000"/>
                </a:lnSpc>
                <a:spcBef>
                  <a:spcPct val="0"/>
                </a:spcBef>
                <a:spcAft>
                  <a:spcPct val="0"/>
                </a:spcAft>
                <a:buClrTx/>
                <a:buSzTx/>
                <a:buFontTx/>
                <a:buNone/>
                <a:tabLst/>
                <a:defRPr/>
              </a:pPr>
              <a:t>55</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7171" name="Rectangle 2">
            <a:extLst>
              <a:ext uri="{FF2B5EF4-FFF2-40B4-BE49-F238E27FC236}">
                <a16:creationId xmlns:a16="http://schemas.microsoft.com/office/drawing/2014/main" id="{5B6A95D2-9288-8F40-9277-3A83C815B491}"/>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DEDE6B8F-C1E0-4B42-B044-77B5B0A271A8}"/>
              </a:ext>
            </a:extLst>
          </p:cNvPr>
          <p:cNvSpPr>
            <a:spLocks noGrp="1" noChangeArrowheads="1"/>
          </p:cNvSpPr>
          <p:nvPr>
            <p:ph type="body" idx="1"/>
          </p:nvPr>
        </p:nvSpPr>
        <p:spPr>
          <a:noFill/>
        </p:spPr>
        <p:txBody>
          <a:bodyPr/>
          <a:lstStyle/>
          <a:p>
            <a:endParaRPr lang="en-US" altLang="zh-TW">
              <a:cs typeface="Arial" panose="020B0604020202020204" pitchFamily="34" charset="0"/>
            </a:endParaRPr>
          </a:p>
        </p:txBody>
      </p:sp>
    </p:spTree>
    <p:extLst>
      <p:ext uri="{BB962C8B-B14F-4D97-AF65-F5344CB8AC3E}">
        <p14:creationId xmlns:p14="http://schemas.microsoft.com/office/powerpoint/2010/main" val="214972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616465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64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16072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252744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359945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3900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144853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942774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8358875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57389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47004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413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71</a:t>
            </a:fld>
            <a:endParaRPr lang="en-US"/>
          </a:p>
        </p:txBody>
      </p:sp>
    </p:spTree>
    <p:extLst>
      <p:ext uri="{BB962C8B-B14F-4D97-AF65-F5344CB8AC3E}">
        <p14:creationId xmlns:p14="http://schemas.microsoft.com/office/powerpoint/2010/main" val="40436864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72</a:t>
            </a:fld>
            <a:endParaRPr lang="en-US"/>
          </a:p>
        </p:txBody>
      </p:sp>
    </p:spTree>
    <p:extLst>
      <p:ext uri="{BB962C8B-B14F-4D97-AF65-F5344CB8AC3E}">
        <p14:creationId xmlns:p14="http://schemas.microsoft.com/office/powerpoint/2010/main" val="1700193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73</a:t>
            </a:fld>
            <a:endParaRPr lang="en-US"/>
          </a:p>
        </p:txBody>
      </p:sp>
    </p:spTree>
    <p:extLst>
      <p:ext uri="{BB962C8B-B14F-4D97-AF65-F5344CB8AC3E}">
        <p14:creationId xmlns:p14="http://schemas.microsoft.com/office/powerpoint/2010/main" val="28305515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“historian James </a:t>
            </a:r>
            <a:r>
              <a:rPr lang="en-US" dirty="0" err="1"/>
              <a:t>Aho</a:t>
            </a:r>
            <a:r>
              <a:rPr lang="en-US" dirty="0"/>
              <a:t> linked double-entry bookkeeping to the ancient art of rhetoric,”</a:t>
            </a:r>
          </a:p>
          <a:p>
            <a:endParaRPr lang="en-US" dirty="0"/>
          </a:p>
          <a:p>
            <a:r>
              <a:rPr lang="en-US" dirty="0"/>
              <a:t>Excerpt From: Jane Gleeson-White. “Double Entry.” Apple Books. </a:t>
            </a:r>
          </a:p>
        </p:txBody>
      </p:sp>
      <p:sp>
        <p:nvSpPr>
          <p:cNvPr id="4" name="Slide Number Placeholder 3"/>
          <p:cNvSpPr>
            <a:spLocks noGrp="1"/>
          </p:cNvSpPr>
          <p:nvPr>
            <p:ph type="sldNum" sz="quarter" idx="5"/>
          </p:nvPr>
        </p:nvSpPr>
        <p:spPr/>
        <p:txBody>
          <a:bodyPr/>
          <a:lstStyle/>
          <a:p>
            <a:fld id="{12C4D98E-41F1-674D-B398-2AC8E6617851}" type="slidenum">
              <a:rPr lang="en-US" smtClean="0"/>
              <a:t>74</a:t>
            </a:fld>
            <a:endParaRPr lang="en-US"/>
          </a:p>
        </p:txBody>
      </p:sp>
    </p:spTree>
    <p:extLst>
      <p:ext uri="{BB962C8B-B14F-4D97-AF65-F5344CB8AC3E}">
        <p14:creationId xmlns:p14="http://schemas.microsoft.com/office/powerpoint/2010/main" val="4139015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TW" dirty="0"/>
              <a:t>In the presentation on Oct-9, 2020, Ray again, stated a link between the Atomic Explosion’s 20 thousands generations of chain reactions and the layers of Syntatic Trees in Chomsky’s Syntactic Theory about language. Then, he also reminded us that Chomsky and Shannon were working in locations that are 100 feet away from each other. The white and black dots are demonstrating the patterns of Fibonacci series.</a:t>
            </a:r>
          </a:p>
          <a:p>
            <a:endParaRPr lang="en-TW" dirty="0"/>
          </a:p>
        </p:txBody>
      </p:sp>
    </p:spTree>
    <p:extLst>
      <p:ext uri="{BB962C8B-B14F-4D97-AF65-F5344CB8AC3E}">
        <p14:creationId xmlns:p14="http://schemas.microsoft.com/office/powerpoint/2010/main" val="122354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99235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62926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74171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688188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91</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42460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678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722157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42686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63138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8</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260222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a:extLst>
              <a:ext uri="{FF2B5EF4-FFF2-40B4-BE49-F238E27FC236}">
                <a16:creationId xmlns:a16="http://schemas.microsoft.com/office/drawing/2014/main" id="{3CD3EA88-A241-384B-8ECF-9C84BCA7DFC3}"/>
              </a:ext>
            </a:extLst>
          </p:cNvPr>
          <p:cNvSpPr txBox="1">
            <a:spLocks noGrp="1" noChangeArrowheads="1"/>
          </p:cNvSpPr>
          <p:nvPr/>
        </p:nvSpPr>
        <p:spPr bwMode="auto">
          <a:xfrm>
            <a:off x="4022725" y="9745663"/>
            <a:ext cx="3076575"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48" tIns="0" rIns="20048" bIns="0" anchor="b"/>
          <a:lstStyle>
            <a:lvl1pPr defTabSz="800100">
              <a:defRPr sz="2400">
                <a:solidFill>
                  <a:schemeClr val="tx1"/>
                </a:solidFill>
                <a:latin typeface="Arial" panose="020B0604020202020204" pitchFamily="34" charset="0"/>
              </a:defRPr>
            </a:lvl1pPr>
            <a:lvl2pPr marL="742950" indent="-285750" defTabSz="800100">
              <a:defRPr sz="2400">
                <a:solidFill>
                  <a:schemeClr val="tx1"/>
                </a:solidFill>
                <a:latin typeface="Arial" panose="020B0604020202020204" pitchFamily="34" charset="0"/>
              </a:defRPr>
            </a:lvl2pPr>
            <a:lvl3pPr marL="1143000" indent="-228600" defTabSz="800100">
              <a:defRPr sz="2400">
                <a:solidFill>
                  <a:schemeClr val="tx1"/>
                </a:solidFill>
                <a:latin typeface="Arial" panose="020B0604020202020204" pitchFamily="34" charset="0"/>
              </a:defRPr>
            </a:lvl3pPr>
            <a:lvl4pPr marL="1600200" indent="-228600" defTabSz="800100">
              <a:defRPr sz="2400">
                <a:solidFill>
                  <a:schemeClr val="tx1"/>
                </a:solidFill>
                <a:latin typeface="Arial" panose="020B0604020202020204" pitchFamily="34" charset="0"/>
              </a:defRPr>
            </a:lvl4pPr>
            <a:lvl5pPr marL="2057400" indent="-228600" defTabSz="800100">
              <a:defRPr sz="2400">
                <a:solidFill>
                  <a:schemeClr val="tx1"/>
                </a:solidFill>
                <a:latin typeface="Arial" panose="020B0604020202020204" pitchFamily="34" charset="0"/>
              </a:defRPr>
            </a:lvl5pPr>
            <a:lvl6pPr marL="2514600" indent="-228600" defTabSz="8001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8001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8001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8001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800100" rtl="0" eaLnBrk="0" fontAlgn="base" latinLnBrk="0" hangingPunct="0">
              <a:lnSpc>
                <a:spcPct val="100000"/>
              </a:lnSpc>
              <a:spcBef>
                <a:spcPct val="0"/>
              </a:spcBef>
              <a:spcAft>
                <a:spcPct val="0"/>
              </a:spcAft>
              <a:buClrTx/>
              <a:buSzTx/>
              <a:buFontTx/>
              <a:buNone/>
              <a:tabLst/>
              <a:defRPr/>
            </a:pPr>
            <a:fld id="{929B26E0-DAB0-3B4E-A8D6-FEF74B7B6BAE}" type="slidenum">
              <a:rPr kumimoji="0" lang="he-IL" altLang="zh-TW" sz="1100" b="0" i="1"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rPr>
              <a:pPr marL="0" marR="0" lvl="0" indent="0" algn="r" defTabSz="800100" rtl="0" eaLnBrk="0" fontAlgn="base" latinLnBrk="0" hangingPunct="0">
                <a:lnSpc>
                  <a:spcPct val="100000"/>
                </a:lnSpc>
                <a:spcBef>
                  <a:spcPct val="0"/>
                </a:spcBef>
                <a:spcAft>
                  <a:spcPct val="0"/>
                </a:spcAft>
                <a:buClrTx/>
                <a:buSzTx/>
                <a:buFontTx/>
                <a:buNone/>
                <a:tabLst/>
                <a:defRPr/>
              </a:pPr>
              <a:t>9</a:t>
            </a:fld>
            <a:endParaRPr kumimoji="0" lang="en-US" altLang="zh-TW" sz="1100" b="0" i="1"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123" name="Rectangle 2">
            <a:extLst>
              <a:ext uri="{FF2B5EF4-FFF2-40B4-BE49-F238E27FC236}">
                <a16:creationId xmlns:a16="http://schemas.microsoft.com/office/drawing/2014/main" id="{56B4003F-84C9-7A4A-A76F-2F41F702C0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900" tIns="48451" rIns="96900" bIns="48451"/>
          <a:lstStyle/>
          <a:p>
            <a:pPr rtl="1"/>
            <a:endParaRPr lang="en-US" altLang="zh-TW">
              <a:cs typeface="Arial" panose="020B0604020202020204" pitchFamily="34" charset="0"/>
            </a:endParaRPr>
          </a:p>
        </p:txBody>
      </p:sp>
      <p:sp>
        <p:nvSpPr>
          <p:cNvPr id="5124" name="Rectangle 3">
            <a:extLst>
              <a:ext uri="{FF2B5EF4-FFF2-40B4-BE49-F238E27FC236}">
                <a16:creationId xmlns:a16="http://schemas.microsoft.com/office/drawing/2014/main" id="{C2C0F8B1-D1A2-DD4A-9CFC-4BD735AD552F}"/>
              </a:ext>
            </a:extLst>
          </p:cNvPr>
          <p:cNvSpPr>
            <a:spLocks noGrp="1" noRot="1" noChangeAspect="1" noChangeArrowheads="1" noTextEdit="1"/>
          </p:cNvSpPr>
          <p:nvPr>
            <p:ph type="sldImg"/>
          </p:nvPr>
        </p:nvSpPr>
        <p:spPr>
          <a:xfrm>
            <a:off x="363538" y="893763"/>
            <a:ext cx="6370637" cy="3584575"/>
          </a:xfrm>
          <a:ln cap="flat"/>
        </p:spPr>
      </p:sp>
    </p:spTree>
    <p:extLst>
      <p:ext uri="{BB962C8B-B14F-4D97-AF65-F5344CB8AC3E}">
        <p14:creationId xmlns:p14="http://schemas.microsoft.com/office/powerpoint/2010/main" val="347835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410AF69-A2B3-B840-970B-98260BF0B2C8}"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50020C-B282-5A4E-A0F3-3434F05E6AD8}" type="slidenum">
              <a:rPr lang="en-US" smtClean="0"/>
              <a:t>‹#›</a:t>
            </a:fld>
            <a:endParaRPr lang="en-US"/>
          </a:p>
        </p:txBody>
      </p:sp>
    </p:spTree>
    <p:extLst>
      <p:ext uri="{BB962C8B-B14F-4D97-AF65-F5344CB8AC3E}">
        <p14:creationId xmlns:p14="http://schemas.microsoft.com/office/powerpoint/2010/main" val="2398422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t>‹#›</a:t>
            </a:fld>
            <a:endParaRPr lang="en-US" dirty="0">
              <a:solidFill>
                <a:prstClr val="black">
                  <a:tint val="75000"/>
                </a:prstClr>
              </a:solidFill>
            </a:endParaRPr>
          </a:p>
        </p:txBody>
      </p:sp>
    </p:spTree>
    <p:extLst>
      <p:ext uri="{BB962C8B-B14F-4D97-AF65-F5344CB8AC3E}">
        <p14:creationId xmlns:p14="http://schemas.microsoft.com/office/powerpoint/2010/main" val="799272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60CD90-1678-5048-8245-5B728D1243E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5626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23C812B-A187-0945-BAC5-7895DB419EB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8041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C818EE6-26BB-AA42-93E7-AC7B05C96C3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98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vl1pPr>
          </a:lstStyle>
          <a:p>
            <a:fld id="{004EC155-A964-1A48-9CB6-D7B797760687}"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15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vl1pPr>
          </a:lstStyle>
          <a:p>
            <a:fld id="{33746E5C-F320-654D-8AF9-6CFBD1A459C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2709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vl1pPr>
          </a:lstStyle>
          <a:p>
            <a:fld id="{3ADA41EC-AFCA-8E44-95FF-B6967F8DAB9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004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571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9499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30017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7FBE5-BB20-034C-B309-E9213C0618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3127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A396D02D-31D2-6345-83FD-F1122A9EB9F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6369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56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0267893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0A6D5DA-94FA-444E-8BFD-42A58ADBC0B1}" type="slidenum">
              <a:rPr lang="en" smtClean="0"/>
              <a:pPr/>
              <a:t>‹#›</a:t>
            </a:fld>
            <a:endParaRPr lang="en" dirty="0"/>
          </a:p>
        </p:txBody>
      </p:sp>
    </p:spTree>
    <p:extLst>
      <p:ext uri="{BB962C8B-B14F-4D97-AF65-F5344CB8AC3E}">
        <p14:creationId xmlns:p14="http://schemas.microsoft.com/office/powerpoint/2010/main" val="3004719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97371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250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2281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1216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18385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4236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766601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5774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71398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08300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288940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98400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5945673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TXingkai" panose="02010800040101010101" pitchFamily="2" charset="-122"/>
                <a:ea typeface="STXingkai" panose="02010800040101010101" pitchFamily="2" charset="-122"/>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TXingkai" panose="02010800040101010101" pitchFamily="2" charset="-122"/>
                <a:ea typeface="STXingkai" panose="02010800040101010101" pitchFamily="2" charset="-122"/>
              </a:defRPr>
            </a:lvl1pPr>
            <a:lvl2pPr>
              <a:defRPr>
                <a:latin typeface="STXingkai" panose="02010800040101010101" pitchFamily="2" charset="-122"/>
                <a:ea typeface="STXingkai" panose="02010800040101010101" pitchFamily="2" charset="-122"/>
              </a:defRPr>
            </a:lvl2pPr>
            <a:lvl3pPr>
              <a:defRPr>
                <a:latin typeface="STXingkai" panose="02010800040101010101" pitchFamily="2" charset="-122"/>
                <a:ea typeface="STXingkai" panose="02010800040101010101" pitchFamily="2" charset="-122"/>
              </a:defRPr>
            </a:lvl3pPr>
            <a:lvl4pPr>
              <a:defRPr>
                <a:latin typeface="STXingkai" panose="02010800040101010101" pitchFamily="2" charset="-122"/>
                <a:ea typeface="STXingkai" panose="02010800040101010101" pitchFamily="2" charset="-122"/>
              </a:defRPr>
            </a:lvl4pPr>
            <a:lvl5pPr>
              <a:defRPr>
                <a:latin typeface="STXingkai" panose="02010800040101010101" pitchFamily="2" charset="-122"/>
                <a:ea typeface="STXingkai" panose="020108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13C7D3C-22D2-7449-8935-5F36E8921380}" type="slidenum">
              <a:rPr lang="en-US" smtClean="0"/>
              <a:pPr/>
              <a:t>‹#›</a:t>
            </a:fld>
            <a:endParaRPr lang="en-US" dirty="0"/>
          </a:p>
        </p:txBody>
      </p:sp>
    </p:spTree>
    <p:extLst>
      <p:ext uri="{BB962C8B-B14F-4D97-AF65-F5344CB8AC3E}">
        <p14:creationId xmlns:p14="http://schemas.microsoft.com/office/powerpoint/2010/main" val="4242242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4AB588F-C2D9-9A4C-8606-ECB0D53AD29B}"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fld id="{9BA4BE78-C00E-9A4C-8879-DCD070CB8D15}" type="slidenum">
              <a:rPr lang="en-US" smtClean="0">
                <a:solidFill>
                  <a:prstClr val="black">
                    <a:tint val="75000"/>
                  </a:prstClr>
                </a:solidFill>
              </a:rPr>
              <a:pPr defTabSz="342900"/>
              <a:t>‹#›</a:t>
            </a:fld>
            <a:endParaRPr lang="en-US" dirty="0">
              <a:solidFill>
                <a:prstClr val="black">
                  <a:tint val="75000"/>
                </a:prstClr>
              </a:solidFill>
            </a:endParaRPr>
          </a:p>
        </p:txBody>
      </p:sp>
    </p:spTree>
    <p:extLst>
      <p:ext uri="{BB962C8B-B14F-4D97-AF65-F5344CB8AC3E}">
        <p14:creationId xmlns:p14="http://schemas.microsoft.com/office/powerpoint/2010/main" val="41972090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F049CE83-CA69-F149-A532-FFE33DCA777C}" type="slidenum">
              <a:rPr lang="en" smtClean="0"/>
              <a:pPr/>
              <a:t>‹#›</a:t>
            </a:fld>
            <a:endParaRPr lang="en" dirty="0"/>
          </a:p>
        </p:txBody>
      </p:sp>
    </p:spTree>
    <p:extLst>
      <p:ext uri="{BB962C8B-B14F-4D97-AF65-F5344CB8AC3E}">
        <p14:creationId xmlns:p14="http://schemas.microsoft.com/office/powerpoint/2010/main" val="2809256072"/>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tx1"/>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85289B78-EFFB-4F42-9416-BFAA0E464ADF}" type="slidenum">
              <a:rPr lang="en" smtClean="0"/>
              <a:pPr/>
              <a:t>‹#›</a:t>
            </a:fld>
            <a:endParaRPr lang="en" dirty="0"/>
          </a:p>
        </p:txBody>
      </p:sp>
    </p:spTree>
    <p:extLst>
      <p:ext uri="{BB962C8B-B14F-4D97-AF65-F5344CB8AC3E}">
        <p14:creationId xmlns:p14="http://schemas.microsoft.com/office/powerpoint/2010/main" val="570796640"/>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n.wikipedia.org/wiki/Algebra" TargetMode="External"/><Relationship Id="rId3" Type="http://schemas.openxmlformats.org/officeDocument/2006/relationships/hyperlink" Target="https://en.wikipedia.org/wiki/Summa_de_arithmetica" TargetMode="External"/><Relationship Id="rId7" Type="http://schemas.openxmlformats.org/officeDocument/2006/relationships/hyperlink" Target="https://en.wikipedia.org/wiki/The_Renaissan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en.wikipedia.org/wiki/Luca_Pacioli" TargetMode="External"/><Relationship Id="rId5" Type="http://schemas.openxmlformats.org/officeDocument/2006/relationships/hyperlink" Target="https://en.wikipedia.org/wiki/Mathematics" TargetMode="External"/><Relationship Id="rId10" Type="http://schemas.openxmlformats.org/officeDocument/2006/relationships/hyperlink" Target="https://en.wikipedia.org/wiki/Accounting" TargetMode="External"/><Relationship Id="rId4" Type="http://schemas.openxmlformats.org/officeDocument/2006/relationships/image" Target="../media/image2.png"/><Relationship Id="rId9" Type="http://schemas.openxmlformats.org/officeDocument/2006/relationships/hyperlink" Target="https://en.wikipedia.org/wiki/Geometry"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hyperlink" Target="https://youtu.be/-WSWz1H3mJg?t=559" TargetMode="External"/><Relationship Id="rId5" Type="http://schemas.openxmlformats.org/officeDocument/2006/relationships/image" Target="../media/image24.png"/><Relationship Id="rId4" Type="http://schemas.openxmlformats.org/officeDocument/2006/relationships/hyperlink" Target="https://www.youtube.com/watch?v=hkmoZ8e5Qn0"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26.png"/><Relationship Id="rId4" Type="http://schemas.openxmlformats.org/officeDocument/2006/relationships/hyperlink" Target="https://youtu.be/_EKgwOAAWZA"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27.png"/><Relationship Id="rId4" Type="http://schemas.openxmlformats.org/officeDocument/2006/relationships/hyperlink" Target="https://youtu.be/AADZo73yrq4?t=78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CHERD3gVF98"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VEf2Xf7Urn8"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lrT9Bl0MCXQ?t=10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b2pd3Y6aBa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quantumcomputing.stackexchange.com/questions/9067/how-is-a-quantum-computer-programme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youtu.be/qGEOHCXLJrI"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news.ycombinator.com/item?id=19714189"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3" Type="http://schemas.openxmlformats.org/officeDocument/2006/relationships/image" Target="../media/image48.tiff"/><Relationship Id="rId18" Type="http://schemas.openxmlformats.org/officeDocument/2006/relationships/image" Target="../media/image51.tiff"/><Relationship Id="rId26" Type="http://schemas.openxmlformats.org/officeDocument/2006/relationships/hyperlink" Target="https://www.amd.com/en" TargetMode="External"/><Relationship Id="rId39" Type="http://schemas.openxmlformats.org/officeDocument/2006/relationships/image" Target="../media/image63.png"/><Relationship Id="rId21" Type="http://schemas.openxmlformats.org/officeDocument/2006/relationships/hyperlink" Target="https://awards.acm.org/about/2018-turing" TargetMode="External"/><Relationship Id="rId34" Type="http://schemas.openxmlformats.org/officeDocument/2006/relationships/hyperlink" Target="https://www.mediawiki.org/wiki/MediaWiki" TargetMode="External"/><Relationship Id="rId7" Type="http://schemas.openxmlformats.org/officeDocument/2006/relationships/image" Target="../media/image44.tiff"/><Relationship Id="rId12" Type="http://schemas.openxmlformats.org/officeDocument/2006/relationships/image" Target="../media/image47.tiff"/><Relationship Id="rId17" Type="http://schemas.openxmlformats.org/officeDocument/2006/relationships/hyperlink" Target="https://creativecommons.org/" TargetMode="External"/><Relationship Id="rId25" Type="http://schemas.openxmlformats.org/officeDocument/2006/relationships/image" Target="../media/image56.jpeg"/><Relationship Id="rId33" Type="http://schemas.openxmlformats.org/officeDocument/2006/relationships/image" Target="../media/image60.png"/><Relationship Id="rId38" Type="http://schemas.openxmlformats.org/officeDocument/2006/relationships/hyperlink" Target="http://holacracy.org/" TargetMode="External"/><Relationship Id="rId2" Type="http://schemas.openxmlformats.org/officeDocument/2006/relationships/image" Target="../media/image41.tiff"/><Relationship Id="rId16" Type="http://schemas.openxmlformats.org/officeDocument/2006/relationships/image" Target="../media/image50.png"/><Relationship Id="rId20" Type="http://schemas.openxmlformats.org/officeDocument/2006/relationships/image" Target="../media/image53.tiff"/><Relationship Id="rId29"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hyperlink" Target="http://tensorflow.org/" TargetMode="External"/><Relationship Id="rId11" Type="http://schemas.openxmlformats.org/officeDocument/2006/relationships/hyperlink" Target="https://cloud.google.com/tpu/docs/tpus" TargetMode="External"/><Relationship Id="rId24" Type="http://schemas.openxmlformats.org/officeDocument/2006/relationships/hyperlink" Target="https://medium.com/@abhinavtripathy99/arm-the-computing-architecture-of-the-future-a7ca8f6cfdae" TargetMode="External"/><Relationship Id="rId32" Type="http://schemas.openxmlformats.org/officeDocument/2006/relationships/hyperlink" Target="https://www.blender.org/" TargetMode="External"/><Relationship Id="rId37" Type="http://schemas.openxmlformats.org/officeDocument/2006/relationships/image" Target="../media/image62.png"/><Relationship Id="rId40" Type="http://schemas.openxmlformats.org/officeDocument/2006/relationships/image" Target="../media/image64.jpeg"/><Relationship Id="rId5" Type="http://schemas.openxmlformats.org/officeDocument/2006/relationships/image" Target="../media/image43.png"/><Relationship Id="rId15" Type="http://schemas.openxmlformats.org/officeDocument/2006/relationships/image" Target="../media/image49.png"/><Relationship Id="rId23" Type="http://schemas.openxmlformats.org/officeDocument/2006/relationships/image" Target="../media/image55.jpeg"/><Relationship Id="rId28" Type="http://schemas.openxmlformats.org/officeDocument/2006/relationships/hyperlink" Target="https://quantumcomputing.stackexchange.com/questions/9067/how-is-a-quantum-computer-programmed" TargetMode="External"/><Relationship Id="rId36" Type="http://schemas.openxmlformats.org/officeDocument/2006/relationships/hyperlink" Target="http://github.com/" TargetMode="External"/><Relationship Id="rId10" Type="http://schemas.openxmlformats.org/officeDocument/2006/relationships/image" Target="../media/image46.tiff"/><Relationship Id="rId19" Type="http://schemas.openxmlformats.org/officeDocument/2006/relationships/image" Target="../media/image52.jpeg"/><Relationship Id="rId31" Type="http://schemas.openxmlformats.org/officeDocument/2006/relationships/image" Target="../media/image59.png"/><Relationship Id="rId4" Type="http://schemas.openxmlformats.org/officeDocument/2006/relationships/hyperlink" Target="http://wikipedia.org/" TargetMode="External"/><Relationship Id="rId9" Type="http://schemas.openxmlformats.org/officeDocument/2006/relationships/hyperlink" Target="http://nvidia.com/" TargetMode="External"/><Relationship Id="rId14" Type="http://schemas.openxmlformats.org/officeDocument/2006/relationships/hyperlink" Target="http://xlp.mit.edu/" TargetMode="External"/><Relationship Id="rId22" Type="http://schemas.openxmlformats.org/officeDocument/2006/relationships/image" Target="../media/image54.jpeg"/><Relationship Id="rId27" Type="http://schemas.openxmlformats.org/officeDocument/2006/relationships/image" Target="../media/image57.png"/><Relationship Id="rId30" Type="http://schemas.openxmlformats.org/officeDocument/2006/relationships/hyperlink" Target="https://bdtechtalks.com/2016/09/07/what-is-blockchain/" TargetMode="External"/><Relationship Id="rId35" Type="http://schemas.openxmlformats.org/officeDocument/2006/relationships/image" Target="../media/image61.png"/><Relationship Id="rId8" Type="http://schemas.openxmlformats.org/officeDocument/2006/relationships/image" Target="../media/image45.tiff"/><Relationship Id="rId3" Type="http://schemas.openxmlformats.org/officeDocument/2006/relationships/image" Target="../media/image42.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youtu.be/_fA7vkVJhF8" TargetMode="External"/><Relationship Id="rId1" Type="http://schemas.openxmlformats.org/officeDocument/2006/relationships/slideLayout" Target="../slideLayouts/slideLayout24.xml"/><Relationship Id="rId5" Type="http://schemas.openxmlformats.org/officeDocument/2006/relationships/image" Target="../media/image66.png"/><Relationship Id="rId4" Type="http://schemas.openxmlformats.org/officeDocument/2006/relationships/hyperlink" Target="https://www.di.ens.fr/~cousot/publications.www/CousotCousot-POPL14-ACM-p2-3-2014.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arxiv.org/pdf/0903.0340.pdf" TargetMode="External"/><Relationship Id="rId1" Type="http://schemas.openxmlformats.org/officeDocument/2006/relationships/slideLayout" Target="../slideLayouts/slideLayout13.xml"/><Relationship Id="rId6" Type="http://schemas.openxmlformats.org/officeDocument/2006/relationships/image" Target="../media/image69.jpeg"/><Relationship Id="rId5" Type="http://schemas.openxmlformats.org/officeDocument/2006/relationships/hyperlink" Target="https://en.wikipedia.org/wiki/Rosetta_Stone" TargetMode="Externa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hyperlink" Target="https://youtu.be/M_jchYsTZvM?t=218" TargetMode="External"/><Relationship Id="rId5" Type="http://schemas.openxmlformats.org/officeDocument/2006/relationships/image" Target="../media/image72.png"/><Relationship Id="rId4" Type="http://schemas.openxmlformats.org/officeDocument/2006/relationships/hyperlink" Target="https://youtu.be/HasvumXl_v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75.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6.e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78.png"/><Relationship Id="rId5" Type="http://schemas.openxmlformats.org/officeDocument/2006/relationships/image" Target="../media/image77.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0.e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79.e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5.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5.v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vmlDrawing" Target="../drawings/vmlDrawing6.vml"/><Relationship Id="rId5" Type="http://schemas.openxmlformats.org/officeDocument/2006/relationships/image" Target="../media/image84.emf"/><Relationship Id="rId4"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uring_machine" TargetMode="External"/><Relationship Id="rId7" Type="http://schemas.openxmlformats.org/officeDocument/2006/relationships/hyperlink" Target="https://en.wikipedia.org/wiki/Busy_beav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84.emf"/><Relationship Id="rId4" Type="http://schemas.openxmlformats.org/officeDocument/2006/relationships/oleObject" Target="../embeddings/oleObject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0.xml"/><Relationship Id="rId7" Type="http://schemas.openxmlformats.org/officeDocument/2006/relationships/image" Target="../media/image88.png"/><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image" Target="../media/image87.png"/><Relationship Id="rId5" Type="http://schemas.openxmlformats.org/officeDocument/2006/relationships/image" Target="../media/image83.jpeg"/><Relationship Id="rId4" Type="http://schemas.openxmlformats.org/officeDocument/2006/relationships/image" Target="../media/image86.png"/><Relationship Id="rId9" Type="http://schemas.openxmlformats.org/officeDocument/2006/relationships/image" Target="../media/image85.emf"/></Relationships>
</file>

<file path=ppt/slides/_rels/slide42.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notesSlide" Target="../notesSlides/notesSlide31.xml"/><Relationship Id="rId7"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9.vml"/><Relationship Id="rId6" Type="http://schemas.openxmlformats.org/officeDocument/2006/relationships/image" Target="../media/image89.emf"/><Relationship Id="rId5" Type="http://schemas.openxmlformats.org/officeDocument/2006/relationships/oleObject" Target="../embeddings/oleObject10.bin"/><Relationship Id="rId4" Type="http://schemas.openxmlformats.org/officeDocument/2006/relationships/image" Target="../media/image8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3.jpe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vmlDrawing" Target="../drawings/vmlDrawing11.vml"/><Relationship Id="rId5" Type="http://schemas.openxmlformats.org/officeDocument/2006/relationships/image" Target="../media/image93.emf"/><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eater.net/"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94.png"/><Relationship Id="rId4" Type="http://schemas.openxmlformats.org/officeDocument/2006/relationships/hyperlink" Target="https://youtu.be/HyznrdDSSGM"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95.png"/><Relationship Id="rId4" Type="http://schemas.openxmlformats.org/officeDocument/2006/relationships/hyperlink" Target="https://youtu.be/cNN_tTXABUA"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8.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en.wikipedia.org/wiki/EDVAC#/media/File:Edvac.jp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hyperlink" Target="https://en.wikipedia.org/wiki/J._Presper_Eckert" TargetMode="External"/><Relationship Id="rId4" Type="http://schemas.openxmlformats.org/officeDocument/2006/relationships/hyperlink" Target="https://web.archive.org/web/20130314123032/http:/qss.stanford.edu/~godfrey/vonNeumann/vnedvac.pdf" TargetMode="External"/><Relationship Id="rId9" Type="http://schemas.openxmlformats.org/officeDocument/2006/relationships/hyperlink" Target="https://en.wikipedia.org/wiki/John_Mauchly"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eater.net/inet"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lamport.azurewebsites.net/pubs/pubs.html#lamport-paxos" TargetMode="External"/><Relationship Id="rId3" Type="http://schemas.openxmlformats.org/officeDocument/2006/relationships/hyperlink" Target="https://www.usenix.org/system/files/conference/atc14/atc14-paper-ongaro.pdf" TargetMode="External"/><Relationship Id="rId7" Type="http://schemas.openxmlformats.org/officeDocument/2006/relationships/hyperlink" Target="https://raft.github.io/" TargetMode="External"/><Relationship Id="rId12" Type="http://schemas.openxmlformats.org/officeDocument/2006/relationships/hyperlink" Target="https://lamport.azurewebsites.net/pubs/pubs.html"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4.png"/><Relationship Id="rId11" Type="http://schemas.openxmlformats.org/officeDocument/2006/relationships/image" Target="../media/image106.png"/><Relationship Id="rId5" Type="http://schemas.openxmlformats.org/officeDocument/2006/relationships/hyperlink" Target="https://raft.github.io/raft.pdf" TargetMode="External"/><Relationship Id="rId10" Type="http://schemas.openxmlformats.org/officeDocument/2006/relationships/hyperlink" Target="https://lamport.azurewebsites.net/pubs/pubs.html#paxos-simple" TargetMode="External"/><Relationship Id="rId4" Type="http://schemas.openxmlformats.org/officeDocument/2006/relationships/image" Target="../media/image103.png"/><Relationship Id="rId9" Type="http://schemas.openxmlformats.org/officeDocument/2006/relationships/image" Target="../media/image105.png"/></Relationships>
</file>

<file path=ppt/slides/_rels/slide5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hyperlink" Target="https://lamport.azurewebsites.net/pubs/pubs.html#spec-and-verifying" TargetMode="External"/><Relationship Id="rId3" Type="http://schemas.openxmlformats.org/officeDocument/2006/relationships/image" Target="../media/image107.png"/><Relationship Id="rId7" Type="http://schemas.openxmlformats.org/officeDocument/2006/relationships/hyperlink" Target="https://www.di.ens.fr/~cousot/AI/" TargetMode="External"/><Relationship Id="rId12" Type="http://schemas.openxmlformats.org/officeDocument/2006/relationships/image" Target="../media/image111.png"/><Relationship Id="rId2" Type="http://schemas.openxmlformats.org/officeDocument/2006/relationships/hyperlink" Target="https://lamport.azurewebsites.net/tla/tla.html" TargetMode="Externa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hyperlink" Target="https://slideplayer.com/slide/8506871/" TargetMode="External"/><Relationship Id="rId5" Type="http://schemas.openxmlformats.org/officeDocument/2006/relationships/hyperlink" Target="https://youtu.be/eSaIKHQOo4c" TargetMode="External"/><Relationship Id="rId10" Type="http://schemas.openxmlformats.org/officeDocument/2006/relationships/image" Target="../media/image110.png"/><Relationship Id="rId4" Type="http://schemas.openxmlformats.org/officeDocument/2006/relationships/hyperlink" Target="http://www.kframework.org/" TargetMode="External"/><Relationship Id="rId9" Type="http://schemas.openxmlformats.org/officeDocument/2006/relationships/hyperlink" Target="https://pdf.sciencedirectassets.com/271600/1-s2.0-S0167642306X01387/1-s2.0-S0167642306001560/main.pdf?X-Amz-Security-Token=IQoJb3JpZ2luX2VjECMaCXVzLWVhc3QtMSJGMEQCIEgQRiZ4Hr1Lvu834melTJ7v4UKfV0hRi2flfbu9yQtaAiAd1ZjsGqSJcID1En0RFf3cED1kpro3M0jqdiT5LOZuuyq0AwhbEAMaDDA1OTAwMzU0Njg2NSIMV8x1Pk3N40DgejSmKpEDr8gi9XzxkBzsSgM9SaribeHp8M9b7rLrRt6DezFoubxy4W3fu1Ul7O%2BEFmEXN724yORHE3fvF5MOBk2tCF0lHPVHPeM%2ByTFJ2cASD5NtfygOkOWloVeRpnvaT82zrfOjmJPCztANQ7JEIpTsMliIFPeMCucz6WLGRiaC5H88vJJwtXmR6%2BHl4Ef%2BKid32Vu%2FTiLAcb6CdE3NqkPBgf9pKr3L2Rxrr91UW49URUuWYTCRUA8yxqp7YqqmAUS7WncK5LLbev1%2FdvwG%2FS6jt6Ulazz4wNl6G4qDOgTNU%2FALa%2FPq8byVEucmHJpUSIQfabVBy%2BJABaeZvXAd%2BP0d2fXOofEpAjgdzom7EHZQwEDxFYDlYr7jNBndjoEHSI9xnY2dGCmjrcbPL%2BYohL%2FFcri035gn0UY6ZYM8kY0lfx22XefAQfjrfI5XUz6uO2IfHupg7vjFETNn%2B36BdWcxLnLz125k13LH%2F9DdF23XVqozc3%2BzhOxW2p9gI7J1GxWq5TVWRiNrJF9BT9ALrzvATJL5INEwg5CG%2FAU67AHJ8EUVWwxDtJU4DwR0iGzfEB4shIltcBzo9g5SMOTHChTrdg03MxCQYVmTthF7rV48pr4kGkB41GUEgDUN2d4awOolIkt%2FkCkfEODZ7BJHIMrJi%2BCvWHoEk%2FST8nLx%2BIx4VE67u484ZOsZw2AM%2B05YE0ZRc4I9WmQ5eH4ycA%2BDW2Kt%2FFYcJqM5mE9XVyKcojJh0kPmf5qRaRFyvpUw5fbbfY1fMNZjnTuvs3yHacNSSaX1B81uOZ%2FUsGpwnmbm4D2bafEL3O2Xt1jpPDrhsR%2FatpHZp7v1nCfl7%2BEx30%2F%2BlI46hk4Sd247FzgMDQ%3D%3D&amp;X-Amz-Algorithm=AWS4-HMAC-SHA256&amp;X-Amz-Date=20201010T114752Z&amp;X-Amz-SignedHeaders=host&amp;X-Amz-Expires=300&amp;X-Amz-Credential=ASIAQ3PHCVTY4GLONTNH%2F20201010%2Fus-east-1%2Fs3%2Faws4_request&amp;X-Amz-Signature=4e6956817e543405278ad5c8bafcafca7429f623a79791ddc66f48bf44cdced4&amp;hash=6715a555099565663b0bf919c25c43b30a9c799f040b7bec6181166b03369365&amp;host=68042c943591013ac2b2430a89b270f6af2c76d8dfd086a07176afe7c76c2c61&amp;pii=S0167642306001560&amp;tid=spdf-7368b158-e869-4754-ace8-c07a8e407081&amp;sid=dd73f3b22fada140c6195b67f8fb279f86d4gxrqa&amp;type=client"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CARDIAC_learning_aid_(front).jpg" TargetMode="External"/><Relationship Id="rId7" Type="http://schemas.openxmlformats.org/officeDocument/2006/relationships/hyperlink" Target="https://en.wikipedia.org/wiki/Tensor_product#Universal_property"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hyperlink" Target="https://en.wikipedia.org/wiki/Commutative_diagram" TargetMode="External"/><Relationship Id="rId10" Type="http://schemas.openxmlformats.org/officeDocument/2006/relationships/image" Target="../media/image16.png"/><Relationship Id="rId4" Type="http://schemas.openxmlformats.org/officeDocument/2006/relationships/image" Target="../media/image13.jpeg"/><Relationship Id="rId9" Type="http://schemas.openxmlformats.org/officeDocument/2006/relationships/hyperlink" Target="https://journals.openedition.org/bibnum/524?lang=en"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youtu.be/Hm5LAxKxrD8"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hyperlink" Target="https://dho.hypha.earth/#/proposals/role" TargetMode="External"/><Relationship Id="rId7" Type="http://schemas.openxmlformats.org/officeDocument/2006/relationships/hyperlink" Target="http://dho.hypha.earth/"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15.png"/><Relationship Id="rId5" Type="http://schemas.openxmlformats.org/officeDocument/2006/relationships/hyperlink" Target="https://medium.com/dxchainglobal/dxchain-study-an-overview-of-consensus-algorithms-fb17c0416cb7" TargetMode="Externa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3" Type="http://schemas.openxmlformats.org/officeDocument/2006/relationships/hyperlink" Target="https://youtu.be/UUQ8xYWR4do?t=131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hyperlink" Target="https://youtu.be/fcFqFfsAlSQ"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hyperlink" Target="https://www.getyourguide.com/activity/corfu-l405/from-corfu-boat-cruise-to-antipaxos-island-the-blue-caves-t152748?utm_force=0" TargetMode="External"/><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3" Type="http://schemas.openxmlformats.org/officeDocument/2006/relationships/hyperlink" Target="https://youtu.be/vYp4LYbnnW8"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hyperlink" Target="https://youtu.be/DrtdrdwDpZ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aws.amazon.com/blogs/aws/store-and-access-time-series-data-at-any-scale-with-amazon-timestream-now-generally-available/" TargetMode="External"/><Relationship Id="rId1" Type="http://schemas.openxmlformats.org/officeDocument/2006/relationships/slideLayout" Target="../slideLayouts/slideLayout3.xml"/><Relationship Id="rId5" Type="http://schemas.openxmlformats.org/officeDocument/2006/relationships/image" Target="../media/image123.png"/><Relationship Id="rId4" Type="http://schemas.openxmlformats.org/officeDocument/2006/relationships/hyperlink" Target="https://d2908q01vomqb2.cloudfront.net/da4b9237bacccdf19c0760cab7aec4a8359010b0/2020/09/25/amazon-timestream-plugin-grafana.png"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hyperlink" Target="https://youtu.be/15uy9Ga-14I?t=1393" TargetMode="External"/><Relationship Id="rId1" Type="http://schemas.openxmlformats.org/officeDocument/2006/relationships/slideLayout" Target="../slideLayouts/slideLayout3.xml"/><Relationship Id="rId6" Type="http://schemas.openxmlformats.org/officeDocument/2006/relationships/hyperlink" Target="https://youtu.be/15uy9Ga-14I?t=499" TargetMode="External"/><Relationship Id="rId5" Type="http://schemas.openxmlformats.org/officeDocument/2006/relationships/image" Target="../media/image125.png"/><Relationship Id="rId4" Type="http://schemas.openxmlformats.org/officeDocument/2006/relationships/hyperlink" Target="https://youtu.be/15uy9Ga-14I?t=1725"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pdf.sciencedirectassets.com/271503/1-s2.0-S0898122100X01071/1-s2.0-S0898122100000973/main.pdf?X-Amz-Security-Token=IQoJb3JpZ2luX2VjEN3%2F%2F%2F%2F%2F%2F%2F%2F%2F%2FwEaCXVzLWVhc3QtMSJHMEUCIDSMUpHxRs4qWO57byUEc7QmMs5yCTdZEvkRnaZy5JGbAiEA6sOTZOKl79qflIhbgS0P2qhI5X0sghk7ylFZZdAv8VIqtAMIFhADGgwwNTkwMDM1NDY4NjUiDAyZcRNptamB3wqRRiqRAwP%2BqHd4Tl0eYRmVu8lLgbP7vCn5TXUyep1peElykHrKESPlBmOtVxDi8%2Fjt9Acn0PvIX5VrArEDZVlCJWuNOIkvzsrdh%2FNkpRSGon9uqBdm9HUypc%2FSwTN8PyNc5x2%2FvT%2FOCNRI2t%2FDoGTB1P0fFcmDG7LS2Kg6Bw%2FqLEdmH66YaA%2FMY5PiGSn7Bo4gTr81OMta3FC4qTB5oL0hBcNe5fVAUyas5zvKXC0L%2FGCm%2BXAXAooKeosd8NDAP4by%2FpjpQDg9pxv2ARiJ9n3H%2F2oobZbYqZnYiezGWLpRQodH2pIWi9xbyFnsnWIe8VJIz%2B7e%2FeU3ZG5NHyEDu3LxYZuB7E9zzTjLX4hoVNQ3iRdyl%2BOa1SONIsGgS0BkfBTZtxS83%2BEobHEUpFkavhDwA6O%2FseO4ziD8e%2FJ1Qbqk680N0m1AxqR%2BMAFK%2FsrY7CeQQxPVpJ06njhXCfFVf06IHUoloSc0u74NTjRTyFBrZxOmIYNh2ZJVk8fe2SlmTAV7pgk0s7I7fifLmjyjNn5qh%2BY5Dry8MO%2F39vsFOusBkmrULViRATEbjdxeyel2aLaunIljH4172nKMUkGj35%2FmgcNXOR%2F5l580CUnbR9H52negGbssZ1tb5jzaDVetuBSmDKwak37mQhYirSM%2FqIIRxyap7R1%2BJNNdZGvB856NcpX2S%2BPMWh2XOQBuU95G7VY7uNY1MuY%2BzBT6H8UT3NH0zL%2Bnabhyt%2FMGStOuCu19v5gxsOBKhJPzOVbnwSypX9oVQ1QehZtyR%2Bzd%2FCY5yw%2FHEaMQT6y1HB2ba7DL5vxLCiAhNNQi17xF3WwQ1i5sECyGdvFA9Mz2F4gWBswfQPDQO%2BGjPJrlVjAEvQ%3D%3D&amp;X-Amz-Algorithm=AWS4-HMAC-SHA256&amp;X-Amz-Date=20201007T134837Z&amp;X-Amz-SignedHeaders=host&amp;X-Amz-Expires=300&amp;X-Amz-Credential=ASIAQ3PHCVTYQTK7RZ6C%2F20201007%2Fus-east-1%2Fs3%2Faws4_request&amp;X-Amz-Signature=7b31535ecd0195d7e3d5ad9073630e182ef7ba51dc5fbdbc700d69c340f1dbdd&amp;hash=ca31167fe8978bad46b9d21bd4c89cc455a48b48cc87c326e40ba683e9148343&amp;host=68042c943591013ac2b2430a89b270f6af2c76d8dfd086a07176afe7c76c2c61&amp;pii=S0898122100000973&amp;tid=spdf-446306a6-9f17-47e7-8af4-daae0f10ce50&amp;sid=de47d8e858046843870b31a59652b0678fdagxrqa&amp;type=client" TargetMode="External"/><Relationship Id="rId1" Type="http://schemas.openxmlformats.org/officeDocument/2006/relationships/slideLayout" Target="../slideLayouts/slideLayout3.xml"/><Relationship Id="rId4" Type="http://schemas.openxmlformats.org/officeDocument/2006/relationships/hyperlink" Target="https://plato.stanford.edu/entries/wey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idownloadblog.com/2020/10/05/tim-millet-a14-bionic-face-id-interview/"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30.jpeg"/><Relationship Id="rId4" Type="http://schemas.openxmlformats.org/officeDocument/2006/relationships/hyperlink" Target="https://en.wikipedia.org/wiki/File:Pacioli_summa_stamp.jpg"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hyperlink" Target="https://en.wikipedia.org/wiki/Cayley%E2%80%93Hamilton_theorem" TargetMode="External"/><Relationship Id="rId7" Type="http://schemas.openxmlformats.org/officeDocument/2006/relationships/hyperlink" Target="https://archive.org/details/principlesofbook00caylrich/page/n9/mode/2up" TargetMode="External"/><Relationship Id="rId12"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32.png"/><Relationship Id="rId11" Type="http://schemas.openxmlformats.org/officeDocument/2006/relationships/hyperlink" Target="https://www.mdpi.com/2227-7390/6/9/152" TargetMode="External"/><Relationship Id="rId5" Type="http://schemas.openxmlformats.org/officeDocument/2006/relationships/hyperlink" Target="https://archive.org/details/principlesofbook00caylrich/page/10/mode/2up" TargetMode="External"/><Relationship Id="rId10" Type="http://schemas.openxmlformats.org/officeDocument/2006/relationships/image" Target="../media/image135.png"/><Relationship Id="rId4" Type="http://schemas.openxmlformats.org/officeDocument/2006/relationships/image" Target="../media/image131.jpe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hyperlink" Target="https://en.wikipedia.org/wiki/File:WilliamRowanHamilton.jpeg"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File:WilliamRowanHamilton.jpeg"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38.jpeg"/></Relationships>
</file>

<file path=ppt/slides/_rels/slide7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hyperlink" Target="https://www.mdpi.com/2227-7390/6/9/152" TargetMode="External"/><Relationship Id="rId7" Type="http://schemas.openxmlformats.org/officeDocument/2006/relationships/hyperlink" Target="https://www.researchgate.net/profile/Anna_Vysotskaya"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hyperlink" Target="file:///Users/bkoo/Downloads/mathematics-06-00152-1.pdf" TargetMode="Externa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www.vectorstock.com/royalty-free-vector/ouroboros-snake-eating-its-own-tail-eternity-or-vector-12076546"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hyperlink" Target="https://www.paladion.net/devsecops" TargetMode="External"/><Relationship Id="rId1" Type="http://schemas.openxmlformats.org/officeDocument/2006/relationships/slideLayout" Target="../slideLayouts/slideLayout3.xml"/><Relationship Id="rId4" Type="http://schemas.openxmlformats.org/officeDocument/2006/relationships/hyperlink" Target="https://www.paladion.net/"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hyperlink" Target="https://youtu.be/j2m5YMnHvQQ"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8.xml"/><Relationship Id="rId7" Type="http://schemas.openxmlformats.org/officeDocument/2006/relationships/image" Target="../media/image1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hyperlink" Target="https://slideplayer.com/slide/5116674/" TargetMode="External"/><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hyperlink" Target="https://youtu.be/qebjdwoZ7SQ" TargetMode="External"/><Relationship Id="rId9" Type="http://schemas.openxmlformats.org/officeDocument/2006/relationships/hyperlink" Target="https://youtu.be/QpLeWXEGiUc?t=10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hyperlink" Target="http://flint.cs.yale.edu/cs428/coq/sf/Imp.html"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slideplayer.com/slide/8506871/"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pangaro.com/syllabi/Intro-to-Systems.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55.gif"/></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nearcoding.com/what-is-devop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tiff"/><Relationship Id="rId1" Type="http://schemas.openxmlformats.org/officeDocument/2006/relationships/slideLayout" Target="../slideLayouts/slideLayout10.xml"/><Relationship Id="rId6" Type="http://schemas.openxmlformats.org/officeDocument/2006/relationships/image" Target="../media/image164.tiff"/><Relationship Id="rId5" Type="http://schemas.openxmlformats.org/officeDocument/2006/relationships/image" Target="../media/image163.tiff"/><Relationship Id="rId4" Type="http://schemas.openxmlformats.org/officeDocument/2006/relationships/image" Target="../media/image162.tiff"/></Relationships>
</file>

<file path=ppt/slides/_rels/slide89.xml.rels><?xml version="1.0" encoding="UTF-8" standalone="yes"?>
<Relationships xmlns="http://schemas.openxmlformats.org/package/2006/relationships"><Relationship Id="rId3" Type="http://schemas.openxmlformats.org/officeDocument/2006/relationships/hyperlink" Target="https://youtu.be/Z3SYDTMP3ME?t=1646"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8" Type="http://schemas.openxmlformats.org/officeDocument/2006/relationships/hyperlink" Target="http://toyhouse.wiki:81/index.php/2020%E5%B9%B4%E7%A7%8B%E8%AE%A1%E7%AE%97%E6%80%9D%E7%BB%B4%E5%92%8C%E7%B3%BB%E7%BB%9F%E8%AE%BE%E8%AE%A1-%E7%AC%AC4%E5%91%A8-%E9%83%91%E5%90%89%E6%BA%90#.E8.AF.BE.E7.A8.8B.E6.80.9D.E8.80.83" TargetMode="External"/><Relationship Id="rId3" Type="http://schemas.openxmlformats.org/officeDocument/2006/relationships/notesSlide" Target="../notesSlides/notesSlide9.xml"/><Relationship Id="rId7"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hyperlink" Target="https://youtu.be/QpLeWXEGiUc?t=105" TargetMode="External"/><Relationship Id="rId5" Type="http://schemas.openxmlformats.org/officeDocument/2006/relationships/image" Target="../media/image22.png"/><Relationship Id="rId4" Type="http://schemas.openxmlformats.org/officeDocument/2006/relationships/hyperlink" Target="https://youtu.be/qebjdwoZ7SQ"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lamport.azurewebsites.net/tla/formal-methods-amazon.pdf"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8" Type="http://schemas.openxmlformats.org/officeDocument/2006/relationships/hyperlink" Target="https://slideplayer.com/slide/8506871/" TargetMode="External"/><Relationship Id="rId13" Type="http://schemas.openxmlformats.org/officeDocument/2006/relationships/image" Target="../media/image171.png"/><Relationship Id="rId3" Type="http://schemas.openxmlformats.org/officeDocument/2006/relationships/notesSlide" Target="../notesSlides/notesSlide59.xml"/><Relationship Id="rId7" Type="http://schemas.openxmlformats.org/officeDocument/2006/relationships/image" Target="../media/image168.jpeg"/><Relationship Id="rId12" Type="http://schemas.openxmlformats.org/officeDocument/2006/relationships/hyperlink" Target="https://quantumcomputing.stackexchange.com/questions/9067/how-is-a-quantum-computer-programmed" TargetMode="Externa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hyperlink" Target="https://lamport.azurewebsites.net/tla/tla.html" TargetMode="External"/><Relationship Id="rId11" Type="http://schemas.openxmlformats.org/officeDocument/2006/relationships/image" Target="../media/image170.png"/><Relationship Id="rId5" Type="http://schemas.openxmlformats.org/officeDocument/2006/relationships/image" Target="../media/image167.png"/><Relationship Id="rId10" Type="http://schemas.openxmlformats.org/officeDocument/2006/relationships/hyperlink" Target="http://www.kframework.org/tool/run/?autoload=tutorial/1_k/1_lambda/lesson_1/lambda.k" TargetMode="External"/><Relationship Id="rId4" Type="http://schemas.openxmlformats.org/officeDocument/2006/relationships/hyperlink" Target="https://www.paladion.net/devsecops" TargetMode="External"/><Relationship Id="rId9" Type="http://schemas.openxmlformats.org/officeDocument/2006/relationships/image" Target="../media/image169.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hyperlink" Target="https://youtu.be/qGEOHCXLJrI"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eb.archive.org/web/20130314123032/http:/qss.stanford.edu/~godfrey/vonNeumann/vnedvac.pdf"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74.png"/><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233131"/>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Computational Thinking &amp; Systems Design</a:t>
            </a:r>
            <a:br>
              <a:rPr lang="en" sz="2400" dirty="0"/>
            </a:br>
            <a:br>
              <a:rPr lang="en" sz="2400" dirty="0"/>
            </a:br>
            <a:r>
              <a:rPr lang="en" sz="2400" dirty="0"/>
              <a:t>The Whole Computer</a:t>
            </a:r>
            <a:endParaRPr sz="2400" dirty="0"/>
          </a:p>
        </p:txBody>
      </p:sp>
      <p:sp>
        <p:nvSpPr>
          <p:cNvPr id="55" name="Google Shape;55;p13"/>
          <p:cNvSpPr txBox="1">
            <a:spLocks noGrp="1"/>
          </p:cNvSpPr>
          <p:nvPr>
            <p:ph type="subTitle" idx="1"/>
          </p:nvPr>
        </p:nvSpPr>
        <p:spPr>
          <a:xfrm>
            <a:off x="311700" y="3344575"/>
            <a:ext cx="8520600" cy="132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Ben Koo</a:t>
            </a:r>
            <a:endParaRPr dirty="0"/>
          </a:p>
          <a:p>
            <a:pPr marL="0" lvl="0" indent="0" algn="ctr" rtl="0">
              <a:spcBef>
                <a:spcPts val="0"/>
              </a:spcBef>
              <a:spcAft>
                <a:spcPts val="0"/>
              </a:spcAft>
              <a:buNone/>
            </a:pPr>
            <a:r>
              <a:rPr lang="en" dirty="0"/>
              <a:t>October 13, 2020</a:t>
            </a:r>
            <a:endParaRPr dirty="0"/>
          </a:p>
        </p:txBody>
      </p:sp>
      <p:pic>
        <p:nvPicPr>
          <p:cNvPr id="5" name="Picture 4">
            <a:hlinkClick r:id="rId3"/>
            <a:extLst>
              <a:ext uri="{FF2B5EF4-FFF2-40B4-BE49-F238E27FC236}">
                <a16:creationId xmlns:a16="http://schemas.microsoft.com/office/drawing/2014/main" id="{137D3296-D883-B848-9707-EB61C7744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4175" y="1503669"/>
            <a:ext cx="1235649" cy="1762920"/>
          </a:xfrm>
          <a:prstGeom prst="rect">
            <a:avLst/>
          </a:prstGeom>
        </p:spPr>
      </p:pic>
      <p:sp>
        <p:nvSpPr>
          <p:cNvPr id="2" name="TextBox 1">
            <a:extLst>
              <a:ext uri="{FF2B5EF4-FFF2-40B4-BE49-F238E27FC236}">
                <a16:creationId xmlns:a16="http://schemas.microsoft.com/office/drawing/2014/main" id="{329E225C-CCD4-2844-9286-427056C79B62}"/>
              </a:ext>
            </a:extLst>
          </p:cNvPr>
          <p:cNvSpPr txBox="1"/>
          <p:nvPr/>
        </p:nvSpPr>
        <p:spPr>
          <a:xfrm>
            <a:off x="5735635" y="1569521"/>
            <a:ext cx="2904563" cy="1785104"/>
          </a:xfrm>
          <a:prstGeom prst="rect">
            <a:avLst/>
          </a:prstGeom>
          <a:noFill/>
        </p:spPr>
        <p:txBody>
          <a:bodyPr wrap="square" rtlCol="0">
            <a:spAutoFit/>
          </a:bodyPr>
          <a:lstStyle/>
          <a:p>
            <a:r>
              <a:rPr lang="it-IT" sz="1000" b="1" i="1" dirty="0"/>
              <a:t>Summa de </a:t>
            </a:r>
            <a:r>
              <a:rPr lang="it-IT" sz="1000" b="1" i="1" dirty="0" err="1"/>
              <a:t>arithmetica</a:t>
            </a:r>
            <a:r>
              <a:rPr lang="it-IT" sz="1000" b="1" i="1" dirty="0"/>
              <a:t>, geometria, </a:t>
            </a:r>
            <a:r>
              <a:rPr lang="it-IT" sz="1000" b="1" i="1" dirty="0" err="1"/>
              <a:t>proportioni</a:t>
            </a:r>
            <a:r>
              <a:rPr lang="it-IT" sz="1000" b="1" i="1" dirty="0"/>
              <a:t> et </a:t>
            </a:r>
            <a:r>
              <a:rPr lang="it-IT" sz="1000" b="1" i="1" dirty="0" err="1"/>
              <a:t>proportionalita</a:t>
            </a:r>
            <a:r>
              <a:rPr lang="it-IT" sz="1000" dirty="0"/>
              <a:t> (</a:t>
            </a:r>
            <a:r>
              <a:rPr lang="it-IT" sz="1000" i="1" dirty="0" err="1"/>
              <a:t>Summary</a:t>
            </a:r>
            <a:r>
              <a:rPr lang="it-IT" sz="1000" i="1" dirty="0"/>
              <a:t> of </a:t>
            </a:r>
            <a:r>
              <a:rPr lang="it-IT" sz="1000" i="1" dirty="0" err="1"/>
              <a:t>arithmetic</a:t>
            </a:r>
            <a:r>
              <a:rPr lang="it-IT" sz="1000" i="1" dirty="0"/>
              <a:t>, </a:t>
            </a:r>
            <a:r>
              <a:rPr lang="it-IT" sz="1000" i="1" dirty="0" err="1"/>
              <a:t>geometry</a:t>
            </a:r>
            <a:r>
              <a:rPr lang="it-IT" sz="1000" i="1" dirty="0"/>
              <a:t>, </a:t>
            </a:r>
            <a:r>
              <a:rPr lang="it-IT" sz="1000" i="1" dirty="0" err="1"/>
              <a:t>proportions</a:t>
            </a:r>
            <a:r>
              <a:rPr lang="it-IT" sz="1000" i="1" dirty="0"/>
              <a:t> and </a:t>
            </a:r>
            <a:r>
              <a:rPr lang="it-IT" sz="1000" i="1" dirty="0" err="1"/>
              <a:t>proportionality</a:t>
            </a:r>
            <a:r>
              <a:rPr lang="it-IT" sz="1000" dirty="0"/>
              <a:t>) </a:t>
            </a:r>
            <a:r>
              <a:rPr lang="it-IT" sz="1000" dirty="0" err="1"/>
              <a:t>is</a:t>
            </a:r>
            <a:r>
              <a:rPr lang="it-IT" sz="1000" dirty="0"/>
              <a:t> a book on </a:t>
            </a:r>
            <a:r>
              <a:rPr lang="it-IT" sz="1000" dirty="0">
                <a:hlinkClick r:id="rId5" tooltip="Mathematics"/>
              </a:rPr>
              <a:t>mathematics</a:t>
            </a:r>
            <a:r>
              <a:rPr lang="it-IT" sz="1000" dirty="0"/>
              <a:t> </a:t>
            </a:r>
            <a:r>
              <a:rPr lang="it-IT" sz="1000" dirty="0" err="1"/>
              <a:t>written</a:t>
            </a:r>
            <a:r>
              <a:rPr lang="it-IT" sz="1000" dirty="0"/>
              <a:t> by </a:t>
            </a:r>
            <a:r>
              <a:rPr lang="it-IT" sz="1000" dirty="0">
                <a:hlinkClick r:id="rId6" tooltip="Luca Pacioli"/>
              </a:rPr>
              <a:t>Luca Pacioli</a:t>
            </a:r>
            <a:r>
              <a:rPr lang="it-IT" sz="1000" dirty="0"/>
              <a:t> and first </a:t>
            </a:r>
            <a:r>
              <a:rPr lang="it-IT" sz="1000" dirty="0" err="1"/>
              <a:t>published</a:t>
            </a:r>
            <a:r>
              <a:rPr lang="it-IT" sz="1000" dirty="0"/>
              <a:t> in 1494. </a:t>
            </a:r>
            <a:r>
              <a:rPr lang="it-IT" sz="1000" dirty="0" err="1"/>
              <a:t>It</a:t>
            </a:r>
            <a:r>
              <a:rPr lang="it-IT" sz="1000" dirty="0"/>
              <a:t> </a:t>
            </a:r>
            <a:r>
              <a:rPr lang="it-IT" sz="1000" dirty="0" err="1"/>
              <a:t>contains</a:t>
            </a:r>
            <a:r>
              <a:rPr lang="it-IT" sz="1000" dirty="0"/>
              <a:t> a </a:t>
            </a:r>
            <a:r>
              <a:rPr lang="it-IT" sz="1000" dirty="0" err="1"/>
              <a:t>comprehensive</a:t>
            </a:r>
            <a:r>
              <a:rPr lang="it-IT" sz="1000" dirty="0"/>
              <a:t> </a:t>
            </a:r>
            <a:r>
              <a:rPr lang="it-IT" sz="1000" dirty="0" err="1"/>
              <a:t>summary</a:t>
            </a:r>
            <a:r>
              <a:rPr lang="it-IT" sz="1000" dirty="0"/>
              <a:t> of </a:t>
            </a:r>
            <a:r>
              <a:rPr lang="it-IT" sz="1000" dirty="0">
                <a:hlinkClick r:id="rId7" tooltip="The Renaissance"/>
              </a:rPr>
              <a:t>Renaissance</a:t>
            </a:r>
            <a:r>
              <a:rPr lang="it-IT" sz="1000" dirty="0"/>
              <a:t> </a:t>
            </a:r>
            <a:r>
              <a:rPr lang="it-IT" sz="1000" dirty="0" err="1"/>
              <a:t>mathematics</a:t>
            </a:r>
            <a:r>
              <a:rPr lang="it-IT" sz="1000" dirty="0"/>
              <a:t>, </a:t>
            </a:r>
            <a:r>
              <a:rPr lang="it-IT" sz="1000" dirty="0" err="1"/>
              <a:t>including</a:t>
            </a:r>
            <a:r>
              <a:rPr lang="it-IT" sz="1000" dirty="0"/>
              <a:t> </a:t>
            </a:r>
            <a:r>
              <a:rPr lang="it-IT" sz="1000" dirty="0" err="1"/>
              <a:t>practical</a:t>
            </a:r>
            <a:r>
              <a:rPr lang="it-IT" sz="1000" dirty="0"/>
              <a:t> </a:t>
            </a:r>
            <a:r>
              <a:rPr lang="it-IT" sz="1000" dirty="0" err="1"/>
              <a:t>arithmetic</a:t>
            </a:r>
            <a:r>
              <a:rPr lang="it-IT" sz="1000" dirty="0"/>
              <a:t>, </a:t>
            </a:r>
            <a:r>
              <a:rPr lang="it-IT" sz="1000" dirty="0" err="1"/>
              <a:t>basic</a:t>
            </a:r>
            <a:r>
              <a:rPr lang="it-IT" sz="1000" dirty="0"/>
              <a:t> </a:t>
            </a:r>
            <a:r>
              <a:rPr lang="it-IT" sz="1000" dirty="0">
                <a:hlinkClick r:id="rId8" tooltip="Algebra"/>
              </a:rPr>
              <a:t>algebra</a:t>
            </a:r>
            <a:r>
              <a:rPr lang="it-IT" sz="1000" dirty="0"/>
              <a:t>, </a:t>
            </a:r>
            <a:r>
              <a:rPr lang="it-IT" sz="1000" dirty="0" err="1"/>
              <a:t>basic</a:t>
            </a:r>
            <a:r>
              <a:rPr lang="it-IT" sz="1000" dirty="0"/>
              <a:t> </a:t>
            </a:r>
            <a:r>
              <a:rPr lang="it-IT" sz="1000" dirty="0">
                <a:hlinkClick r:id="rId9" tooltip="Geometry"/>
              </a:rPr>
              <a:t>geometry</a:t>
            </a:r>
            <a:r>
              <a:rPr lang="it-IT" sz="1000" dirty="0"/>
              <a:t> and </a:t>
            </a:r>
            <a:r>
              <a:rPr lang="it-IT" sz="1000" dirty="0">
                <a:hlinkClick r:id="rId10" tooltip="Accounting"/>
              </a:rPr>
              <a:t>accounting</a:t>
            </a:r>
            <a:r>
              <a:rPr lang="it-IT" sz="1000" dirty="0"/>
              <a:t>, </a:t>
            </a:r>
            <a:r>
              <a:rPr lang="it-IT" sz="1000" dirty="0" err="1"/>
              <a:t>written</a:t>
            </a:r>
            <a:r>
              <a:rPr lang="it-IT" sz="1000" dirty="0"/>
              <a:t> for use </a:t>
            </a:r>
            <a:r>
              <a:rPr lang="it-IT" sz="1000" dirty="0" err="1"/>
              <a:t>as</a:t>
            </a:r>
            <a:r>
              <a:rPr lang="it-IT" sz="1000" dirty="0"/>
              <a:t> a </a:t>
            </a:r>
            <a:r>
              <a:rPr lang="it-IT" sz="1000" dirty="0" err="1"/>
              <a:t>textbook</a:t>
            </a:r>
            <a:r>
              <a:rPr lang="it-IT" sz="1000" dirty="0"/>
              <a:t> and </a:t>
            </a:r>
            <a:r>
              <a:rPr lang="it-IT" sz="1000" dirty="0" err="1"/>
              <a:t>reference</a:t>
            </a:r>
            <a:r>
              <a:rPr lang="it-IT" sz="1000" dirty="0"/>
              <a:t> work. </a:t>
            </a:r>
          </a:p>
          <a:p>
            <a:r>
              <a:rPr lang="it-IT" sz="1000" dirty="0"/>
              <a:t>	</a:t>
            </a:r>
            <a:r>
              <a:rPr lang="it-IT" sz="1000" dirty="0">
                <a:hlinkClick r:id="rId3"/>
              </a:rPr>
              <a:t>Wikipedia link</a:t>
            </a:r>
            <a:endParaRPr lang="en-TW" sz="1000" dirty="0"/>
          </a:p>
        </p:txBody>
      </p:sp>
      <p:sp>
        <p:nvSpPr>
          <p:cNvPr id="3" name="Slide Number Placeholder 2">
            <a:extLst>
              <a:ext uri="{FF2B5EF4-FFF2-40B4-BE49-F238E27FC236}">
                <a16:creationId xmlns:a16="http://schemas.microsoft.com/office/drawing/2014/main" id="{2A3B0C13-6694-1C4D-853A-249BCF6FB77D}"/>
              </a:ext>
            </a:extLst>
          </p:cNvPr>
          <p:cNvSpPr>
            <a:spLocks noGrp="1"/>
          </p:cNvSpPr>
          <p:nvPr>
            <p:ph type="sldNum" idx="12"/>
          </p:nvPr>
        </p:nvSpPr>
        <p:spPr/>
        <p:txBody>
          <a:bodyPr/>
          <a:lstStyle/>
          <a:p>
            <a:fld id="{3410AF69-A2B3-B840-970B-98260BF0B2C8}" type="slidenum">
              <a:rPr lang="en" smtClean="0"/>
              <a:pPr/>
              <a:t>1</a:t>
            </a:fld>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Quantum Terminology</a:t>
            </a:r>
            <a:endParaRPr lang="en-US" altLang="zh-TW" sz="2700" dirty="0">
              <a:latin typeface="Comic Sans MS" panose="030F0902030302020204" pitchFamily="66" charset="0"/>
              <a:ea typeface="新細明體" panose="02020500000000000000" pitchFamily="18" charset="-120"/>
            </a:endParaRPr>
          </a:p>
        </p:txBody>
      </p:sp>
      <p:sp>
        <p:nvSpPr>
          <p:cNvPr id="2" name="TextBox 1">
            <a:extLst>
              <a:ext uri="{FF2B5EF4-FFF2-40B4-BE49-F238E27FC236}">
                <a16:creationId xmlns:a16="http://schemas.microsoft.com/office/drawing/2014/main" id="{E93C7A27-FA6D-4E48-8324-7D868653C9C0}"/>
              </a:ext>
            </a:extLst>
          </p:cNvPr>
          <p:cNvSpPr txBox="1"/>
          <p:nvPr/>
        </p:nvSpPr>
        <p:spPr>
          <a:xfrm>
            <a:off x="421038" y="1295531"/>
            <a:ext cx="3954771" cy="400110"/>
          </a:xfrm>
          <a:prstGeom prst="rect">
            <a:avLst/>
          </a:prstGeom>
          <a:noFill/>
        </p:spPr>
        <p:txBody>
          <a:bodyPr wrap="square" rtlCol="0">
            <a:spAutoFit/>
          </a:bodyPr>
          <a:lstStyle/>
          <a:p>
            <a:pPr algn="ctr"/>
            <a:r>
              <a:rPr lang="en-TW" sz="2000" dirty="0"/>
              <a:t>Superposition compresses time</a:t>
            </a:r>
          </a:p>
        </p:txBody>
      </p:sp>
      <p:sp>
        <p:nvSpPr>
          <p:cNvPr id="8" name="TextBox 7">
            <a:extLst>
              <a:ext uri="{FF2B5EF4-FFF2-40B4-BE49-F238E27FC236}">
                <a16:creationId xmlns:a16="http://schemas.microsoft.com/office/drawing/2014/main" id="{0402D71A-EE32-F343-A062-8424DB5BA2FA}"/>
              </a:ext>
            </a:extLst>
          </p:cNvPr>
          <p:cNvSpPr txBox="1"/>
          <p:nvPr/>
        </p:nvSpPr>
        <p:spPr>
          <a:xfrm>
            <a:off x="4768191" y="1295531"/>
            <a:ext cx="3954771" cy="400110"/>
          </a:xfrm>
          <a:prstGeom prst="rect">
            <a:avLst/>
          </a:prstGeom>
          <a:noFill/>
        </p:spPr>
        <p:txBody>
          <a:bodyPr wrap="square" rtlCol="0">
            <a:spAutoFit/>
          </a:bodyPr>
          <a:lstStyle/>
          <a:p>
            <a:pPr algn="ctr"/>
            <a:r>
              <a:rPr lang="en-TW" sz="2000" dirty="0"/>
              <a:t>Entanglement collapses space</a:t>
            </a:r>
          </a:p>
        </p:txBody>
      </p:sp>
      <p:pic>
        <p:nvPicPr>
          <p:cNvPr id="3" name="Picture 2">
            <a:hlinkClick r:id="rId4"/>
            <a:extLst>
              <a:ext uri="{FF2B5EF4-FFF2-40B4-BE49-F238E27FC236}">
                <a16:creationId xmlns:a16="http://schemas.microsoft.com/office/drawing/2014/main" id="{C5360F80-5BEB-1341-9F52-0E892F8D5A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5781" y="1961281"/>
            <a:ext cx="3465284" cy="2267510"/>
          </a:xfrm>
          <a:prstGeom prst="rect">
            <a:avLst/>
          </a:prstGeom>
        </p:spPr>
      </p:pic>
      <p:pic>
        <p:nvPicPr>
          <p:cNvPr id="6" name="Picture 5">
            <a:hlinkClick r:id="rId6"/>
            <a:extLst>
              <a:ext uri="{FF2B5EF4-FFF2-40B4-BE49-F238E27FC236}">
                <a16:creationId xmlns:a16="http://schemas.microsoft.com/office/drawing/2014/main" id="{61505B7B-8F19-574E-AC04-7E2794C6A8F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50865" y="1961281"/>
            <a:ext cx="3465283" cy="2267510"/>
          </a:xfrm>
          <a:prstGeom prst="rect">
            <a:avLst/>
          </a:prstGeom>
        </p:spPr>
      </p:pic>
      <p:sp>
        <p:nvSpPr>
          <p:cNvPr id="4" name="Slide Number Placeholder 3">
            <a:extLst>
              <a:ext uri="{FF2B5EF4-FFF2-40B4-BE49-F238E27FC236}">
                <a16:creationId xmlns:a16="http://schemas.microsoft.com/office/drawing/2014/main" id="{B5BDC35A-FEE4-9A4A-B07C-309CCDF36C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ustDataLst>
      <p:tags r:id="rId1"/>
    </p:custDataLst>
    <p:extLst>
      <p:ext uri="{BB962C8B-B14F-4D97-AF65-F5344CB8AC3E}">
        <p14:creationId xmlns:p14="http://schemas.microsoft.com/office/powerpoint/2010/main" val="226668610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CISC versus RISC Instruction Sets</a:t>
            </a:r>
            <a:endParaRPr lang="en-US" altLang="zh-TW" sz="2700" dirty="0">
              <a:latin typeface="Comic Sans MS" panose="030F0902030302020204" pitchFamily="66" charset="0"/>
              <a:ea typeface="新細明體" panose="02020500000000000000" pitchFamily="18" charset="-120"/>
            </a:endParaRPr>
          </a:p>
        </p:txBody>
      </p:sp>
      <p:pic>
        <p:nvPicPr>
          <p:cNvPr id="5" name="Picture 4">
            <a:hlinkClick r:id="rId4"/>
            <a:extLst>
              <a:ext uri="{FF2B5EF4-FFF2-40B4-BE49-F238E27FC236}">
                <a16:creationId xmlns:a16="http://schemas.microsoft.com/office/drawing/2014/main" id="{F84B75A2-2CDF-444B-9D75-00B2F6B355F1}"/>
              </a:ext>
            </a:extLst>
          </p:cNvPr>
          <p:cNvPicPr>
            <a:picLocks noChangeAspect="1"/>
          </p:cNvPicPr>
          <p:nvPr/>
        </p:nvPicPr>
        <p:blipFill>
          <a:blip r:embed="rId5"/>
          <a:stretch>
            <a:fillRect/>
          </a:stretch>
        </p:blipFill>
        <p:spPr>
          <a:xfrm>
            <a:off x="1851341" y="1247928"/>
            <a:ext cx="5441318" cy="3560529"/>
          </a:xfrm>
          <a:prstGeom prst="rect">
            <a:avLst/>
          </a:prstGeom>
        </p:spPr>
      </p:pic>
      <p:sp>
        <p:nvSpPr>
          <p:cNvPr id="2" name="Slide Number Placeholder 1">
            <a:extLst>
              <a:ext uri="{FF2B5EF4-FFF2-40B4-BE49-F238E27FC236}">
                <a16:creationId xmlns:a16="http://schemas.microsoft.com/office/drawing/2014/main" id="{69C85B22-D41E-524A-BAD4-658263A30B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ustDataLst>
      <p:tags r:id="rId1"/>
    </p:custDataLst>
    <p:extLst>
      <p:ext uri="{BB962C8B-B14F-4D97-AF65-F5344CB8AC3E}">
        <p14:creationId xmlns:p14="http://schemas.microsoft.com/office/powerpoint/2010/main" val="27792719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005809" y="448985"/>
            <a:ext cx="7236154"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ARM versus Intel Instruction Sets</a:t>
            </a:r>
            <a:endParaRPr lang="en-US" altLang="zh-TW" sz="2700" dirty="0">
              <a:latin typeface="Comic Sans MS" panose="030F0902030302020204" pitchFamily="66" charset="0"/>
              <a:ea typeface="新細明體" panose="02020500000000000000" pitchFamily="18" charset="-120"/>
            </a:endParaRPr>
          </a:p>
        </p:txBody>
      </p:sp>
      <p:pic>
        <p:nvPicPr>
          <p:cNvPr id="2" name="Picture 1">
            <a:hlinkClick r:id="rId4"/>
            <a:extLst>
              <a:ext uri="{FF2B5EF4-FFF2-40B4-BE49-F238E27FC236}">
                <a16:creationId xmlns:a16="http://schemas.microsoft.com/office/drawing/2014/main" id="{A4037DC4-DDFC-2049-A7DC-55C154E25D79}"/>
              </a:ext>
            </a:extLst>
          </p:cNvPr>
          <p:cNvPicPr>
            <a:picLocks noChangeAspect="1"/>
          </p:cNvPicPr>
          <p:nvPr/>
        </p:nvPicPr>
        <p:blipFill>
          <a:blip r:embed="rId5"/>
          <a:stretch>
            <a:fillRect/>
          </a:stretch>
        </p:blipFill>
        <p:spPr>
          <a:xfrm>
            <a:off x="1738978" y="1172451"/>
            <a:ext cx="5666043" cy="3707578"/>
          </a:xfrm>
          <a:prstGeom prst="rect">
            <a:avLst/>
          </a:prstGeom>
        </p:spPr>
      </p:pic>
      <p:sp>
        <p:nvSpPr>
          <p:cNvPr id="3" name="Slide Number Placeholder 2">
            <a:extLst>
              <a:ext uri="{FF2B5EF4-FFF2-40B4-BE49-F238E27FC236}">
                <a16:creationId xmlns:a16="http://schemas.microsoft.com/office/drawing/2014/main" id="{CC290BC1-929C-D849-B038-8153B8DDF0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ustDataLst>
      <p:tags r:id="rId1"/>
    </p:custDataLst>
    <p:extLst>
      <p:ext uri="{BB962C8B-B14F-4D97-AF65-F5344CB8AC3E}">
        <p14:creationId xmlns:p14="http://schemas.microsoft.com/office/powerpoint/2010/main" val="2180655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300" dirty="0"/>
              <a:t>History of CPU Development</a:t>
            </a:r>
            <a:endParaRPr lang="en-CN" sz="3300" dirty="0"/>
          </a:p>
        </p:txBody>
      </p:sp>
      <p:pic>
        <p:nvPicPr>
          <p:cNvPr id="2" name="Picture 1">
            <a:hlinkClick r:id="rId2"/>
            <a:extLst>
              <a:ext uri="{FF2B5EF4-FFF2-40B4-BE49-F238E27FC236}">
                <a16:creationId xmlns:a16="http://schemas.microsoft.com/office/drawing/2014/main" id="{9F9291DB-D30A-0149-BB90-F2DCD6521A43}"/>
              </a:ext>
            </a:extLst>
          </p:cNvPr>
          <p:cNvPicPr>
            <a:picLocks noChangeAspect="1"/>
          </p:cNvPicPr>
          <p:nvPr/>
        </p:nvPicPr>
        <p:blipFill>
          <a:blip r:embed="rId3"/>
          <a:stretch>
            <a:fillRect/>
          </a:stretch>
        </p:blipFill>
        <p:spPr>
          <a:xfrm>
            <a:off x="1542631" y="935529"/>
            <a:ext cx="6058739" cy="3785940"/>
          </a:xfrm>
          <a:prstGeom prst="rect">
            <a:avLst/>
          </a:prstGeom>
        </p:spPr>
      </p:pic>
      <p:sp>
        <p:nvSpPr>
          <p:cNvPr id="4" name="Slide Number Placeholder 3">
            <a:extLst>
              <a:ext uri="{FF2B5EF4-FFF2-40B4-BE49-F238E27FC236}">
                <a16:creationId xmlns:a16="http://schemas.microsoft.com/office/drawing/2014/main" id="{C4B21ABE-A03B-AF4F-AEC0-2047DD9D55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54804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Industrial and World Dynamics</a:t>
            </a:r>
            <a:endParaRPr dirty="0">
              <a:solidFill>
                <a:schemeClr val="tx1"/>
              </a:solidFill>
            </a:endParaRPr>
          </a:p>
        </p:txBody>
      </p:sp>
      <p:pic>
        <p:nvPicPr>
          <p:cNvPr id="2" name="Picture 1">
            <a:extLst>
              <a:ext uri="{FF2B5EF4-FFF2-40B4-BE49-F238E27FC236}">
                <a16:creationId xmlns:a16="http://schemas.microsoft.com/office/drawing/2014/main" id="{88613647-1A75-E04F-A8C0-3C9B3996FAAC}"/>
              </a:ext>
            </a:extLst>
          </p:cNvPr>
          <p:cNvPicPr>
            <a:picLocks noChangeAspect="1"/>
          </p:cNvPicPr>
          <p:nvPr/>
        </p:nvPicPr>
        <p:blipFill>
          <a:blip r:embed="rId3"/>
          <a:stretch>
            <a:fillRect/>
          </a:stretch>
        </p:blipFill>
        <p:spPr>
          <a:xfrm>
            <a:off x="240223" y="2068461"/>
            <a:ext cx="3607888" cy="2482780"/>
          </a:xfrm>
          <a:prstGeom prst="rect">
            <a:avLst/>
          </a:prstGeom>
        </p:spPr>
      </p:pic>
      <p:pic>
        <p:nvPicPr>
          <p:cNvPr id="4" name="Picture 3">
            <a:extLst>
              <a:ext uri="{FF2B5EF4-FFF2-40B4-BE49-F238E27FC236}">
                <a16:creationId xmlns:a16="http://schemas.microsoft.com/office/drawing/2014/main" id="{558E6B60-48BB-C042-A0C2-EF16C771613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52807" y="1616170"/>
            <a:ext cx="4463511" cy="3172809"/>
          </a:xfrm>
          <a:prstGeom prst="rect">
            <a:avLst/>
          </a:prstGeom>
        </p:spPr>
      </p:pic>
      <p:sp>
        <p:nvSpPr>
          <p:cNvPr id="3" name="TextBox 2">
            <a:extLst>
              <a:ext uri="{FF2B5EF4-FFF2-40B4-BE49-F238E27FC236}">
                <a16:creationId xmlns:a16="http://schemas.microsoft.com/office/drawing/2014/main" id="{9AFB2361-5F4F-2C45-85FC-0F662AAC16A7}"/>
              </a:ext>
            </a:extLst>
          </p:cNvPr>
          <p:cNvSpPr txBox="1"/>
          <p:nvPr/>
        </p:nvSpPr>
        <p:spPr>
          <a:xfrm>
            <a:off x="621792" y="1133856"/>
            <a:ext cx="4512774" cy="523220"/>
          </a:xfrm>
          <a:prstGeom prst="rect">
            <a:avLst/>
          </a:prstGeom>
          <a:noFill/>
        </p:spPr>
        <p:txBody>
          <a:bodyPr wrap="none" rtlCol="0">
            <a:spAutoFit/>
          </a:bodyPr>
          <a:lstStyle/>
          <a:p>
            <a:r>
              <a:rPr lang="en-TW" dirty="0"/>
              <a:t>The World is made of three kinds of things:</a:t>
            </a:r>
          </a:p>
          <a:p>
            <a:r>
              <a:rPr lang="en-TW" dirty="0"/>
              <a:t>Stock, Flow, and State variables parameterized in time</a:t>
            </a:r>
          </a:p>
        </p:txBody>
      </p:sp>
      <p:sp>
        <p:nvSpPr>
          <p:cNvPr id="5" name="Slide Number Placeholder 4">
            <a:extLst>
              <a:ext uri="{FF2B5EF4-FFF2-40B4-BE49-F238E27FC236}">
                <a16:creationId xmlns:a16="http://schemas.microsoft.com/office/drawing/2014/main" id="{EBF12765-E127-1248-A488-D303A904DE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302997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6790B8-25E2-8E42-B499-8FB9EEB68FCA}"/>
              </a:ext>
            </a:extLst>
          </p:cNvPr>
          <p:cNvSpPr txBox="1">
            <a:spLocks/>
          </p:cNvSpPr>
          <p:nvPr/>
        </p:nvSpPr>
        <p:spPr>
          <a:xfrm>
            <a:off x="457200" y="205979"/>
            <a:ext cx="8229600" cy="85725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CN" sz="3300" dirty="0"/>
              <a:t>The Vax 11/780 Computer</a:t>
            </a:r>
          </a:p>
        </p:txBody>
      </p:sp>
      <p:pic>
        <p:nvPicPr>
          <p:cNvPr id="4" name="Picture 3">
            <a:hlinkClick r:id="rId2"/>
            <a:extLst>
              <a:ext uri="{FF2B5EF4-FFF2-40B4-BE49-F238E27FC236}">
                <a16:creationId xmlns:a16="http://schemas.microsoft.com/office/drawing/2014/main" id="{A9B11594-0488-AF4E-9F01-F6930C4F10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01518" y="845535"/>
            <a:ext cx="6140964" cy="4201712"/>
          </a:xfrm>
          <a:prstGeom prst="rect">
            <a:avLst/>
          </a:prstGeom>
        </p:spPr>
      </p:pic>
      <p:sp>
        <p:nvSpPr>
          <p:cNvPr id="2" name="Slide Number Placeholder 1">
            <a:extLst>
              <a:ext uri="{FF2B5EF4-FFF2-40B4-BE49-F238E27FC236}">
                <a16:creationId xmlns:a16="http://schemas.microsoft.com/office/drawing/2014/main" id="{6F7E145D-BAF9-2C4F-B1CB-4DDA5C190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46668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Hyper-threading?</a:t>
            </a:r>
            <a:endParaRPr dirty="0"/>
          </a:p>
        </p:txBody>
      </p:sp>
      <p:pic>
        <p:nvPicPr>
          <p:cNvPr id="3" name="Picture 2">
            <a:hlinkClick r:id="rId3"/>
            <a:extLst>
              <a:ext uri="{FF2B5EF4-FFF2-40B4-BE49-F238E27FC236}">
                <a16:creationId xmlns:a16="http://schemas.microsoft.com/office/drawing/2014/main" id="{CAD74950-F4DF-8D40-951D-3E4F9DB4E868}"/>
              </a:ext>
            </a:extLst>
          </p:cNvPr>
          <p:cNvPicPr>
            <a:picLocks noChangeAspect="1"/>
          </p:cNvPicPr>
          <p:nvPr/>
        </p:nvPicPr>
        <p:blipFill>
          <a:blip r:embed="rId4"/>
          <a:stretch>
            <a:fillRect/>
          </a:stretch>
        </p:blipFill>
        <p:spPr>
          <a:xfrm>
            <a:off x="1915459" y="1188336"/>
            <a:ext cx="5313082" cy="3699441"/>
          </a:xfrm>
          <a:prstGeom prst="rect">
            <a:avLst/>
          </a:prstGeom>
        </p:spPr>
      </p:pic>
      <p:sp>
        <p:nvSpPr>
          <p:cNvPr id="2" name="Slide Number Placeholder 1">
            <a:extLst>
              <a:ext uri="{FF2B5EF4-FFF2-40B4-BE49-F238E27FC236}">
                <a16:creationId xmlns:a16="http://schemas.microsoft.com/office/drawing/2014/main" id="{39360B87-9360-2F4F-86D9-E7BC5B4A3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8789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a Mother Board?</a:t>
            </a:r>
            <a:endParaRPr dirty="0"/>
          </a:p>
        </p:txBody>
      </p:sp>
      <p:pic>
        <p:nvPicPr>
          <p:cNvPr id="4" name="Picture 3">
            <a:hlinkClick r:id="rId3"/>
            <a:extLst>
              <a:ext uri="{FF2B5EF4-FFF2-40B4-BE49-F238E27FC236}">
                <a16:creationId xmlns:a16="http://schemas.microsoft.com/office/drawing/2014/main" id="{81396351-E86E-C84A-A343-5455D7F65A91}"/>
              </a:ext>
            </a:extLst>
          </p:cNvPr>
          <p:cNvPicPr>
            <a:picLocks noChangeAspect="1"/>
          </p:cNvPicPr>
          <p:nvPr/>
        </p:nvPicPr>
        <p:blipFill>
          <a:blip r:embed="rId4"/>
          <a:stretch>
            <a:fillRect/>
          </a:stretch>
        </p:blipFill>
        <p:spPr>
          <a:xfrm>
            <a:off x="1775196" y="1113589"/>
            <a:ext cx="5593607" cy="3584886"/>
          </a:xfrm>
          <a:prstGeom prst="rect">
            <a:avLst/>
          </a:prstGeom>
        </p:spPr>
      </p:pic>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331164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Quantum Computing Architecture</a:t>
            </a:r>
            <a:endParaRPr dirty="0"/>
          </a:p>
        </p:txBody>
      </p:sp>
      <p:sp>
        <p:nvSpPr>
          <p:cNvPr id="2" name="Slide Number Placeholder 1">
            <a:extLst>
              <a:ext uri="{FF2B5EF4-FFF2-40B4-BE49-F238E27FC236}">
                <a16:creationId xmlns:a16="http://schemas.microsoft.com/office/drawing/2014/main" id="{A60C88D3-8368-8645-8610-219AEE8A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a:hlinkClick r:id="rId3"/>
            <a:extLst>
              <a:ext uri="{FF2B5EF4-FFF2-40B4-BE49-F238E27FC236}">
                <a16:creationId xmlns:a16="http://schemas.microsoft.com/office/drawing/2014/main" id="{6E2C48DB-92DD-DA41-8FEA-48E4AF461939}"/>
              </a:ext>
            </a:extLst>
          </p:cNvPr>
          <p:cNvPicPr>
            <a:picLocks noChangeAspect="1"/>
          </p:cNvPicPr>
          <p:nvPr/>
        </p:nvPicPr>
        <p:blipFill>
          <a:blip r:embed="rId4"/>
          <a:stretch>
            <a:fillRect/>
          </a:stretch>
        </p:blipFill>
        <p:spPr>
          <a:xfrm>
            <a:off x="451261" y="1369181"/>
            <a:ext cx="4592749" cy="3329294"/>
          </a:xfrm>
          <a:prstGeom prst="rect">
            <a:avLst/>
          </a:prstGeom>
        </p:spPr>
      </p:pic>
      <p:pic>
        <p:nvPicPr>
          <p:cNvPr id="5" name="Picture 4">
            <a:hlinkClick r:id="rId3"/>
            <a:extLst>
              <a:ext uri="{FF2B5EF4-FFF2-40B4-BE49-F238E27FC236}">
                <a16:creationId xmlns:a16="http://schemas.microsoft.com/office/drawing/2014/main" id="{9D01F458-4E54-E64A-826F-2B59143B7C7B}"/>
              </a:ext>
            </a:extLst>
          </p:cNvPr>
          <p:cNvPicPr>
            <a:picLocks noChangeAspect="1"/>
          </p:cNvPicPr>
          <p:nvPr/>
        </p:nvPicPr>
        <p:blipFill>
          <a:blip r:embed="rId5"/>
          <a:stretch>
            <a:fillRect/>
          </a:stretch>
        </p:blipFill>
        <p:spPr>
          <a:xfrm>
            <a:off x="5302062" y="1363947"/>
            <a:ext cx="3426304" cy="3334528"/>
          </a:xfrm>
          <a:prstGeom prst="rect">
            <a:avLst/>
          </a:prstGeom>
        </p:spPr>
      </p:pic>
      <p:sp>
        <p:nvSpPr>
          <p:cNvPr id="6" name="TextBox 5">
            <a:extLst>
              <a:ext uri="{FF2B5EF4-FFF2-40B4-BE49-F238E27FC236}">
                <a16:creationId xmlns:a16="http://schemas.microsoft.com/office/drawing/2014/main" id="{C20CF50B-FC66-2844-99C9-AE68C13229DA}"/>
              </a:ext>
            </a:extLst>
          </p:cNvPr>
          <p:cNvSpPr txBox="1"/>
          <p:nvPr/>
        </p:nvSpPr>
        <p:spPr>
          <a:xfrm>
            <a:off x="2690641" y="4732153"/>
            <a:ext cx="4706738" cy="276999"/>
          </a:xfrm>
          <a:prstGeom prst="rect">
            <a:avLst/>
          </a:prstGeom>
          <a:noFill/>
        </p:spPr>
        <p:txBody>
          <a:bodyPr wrap="none" rtlCol="0">
            <a:spAutoFit/>
          </a:bodyPr>
          <a:lstStyle/>
          <a:p>
            <a:r>
              <a:rPr lang="en-US" sz="1200" dirty="0">
                <a:hlinkClick r:id="rId3"/>
              </a:rPr>
              <a:t>Stack Exchange: How a Quantum Computer can be programmed?</a:t>
            </a:r>
            <a:endParaRPr lang="en-TW" sz="1200" dirty="0"/>
          </a:p>
        </p:txBody>
      </p:sp>
    </p:spTree>
    <p:extLst>
      <p:ext uri="{BB962C8B-B14F-4D97-AF65-F5344CB8AC3E}">
        <p14:creationId xmlns:p14="http://schemas.microsoft.com/office/powerpoint/2010/main" val="2850152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2884354" y="4718657"/>
            <a:ext cx="3708965" cy="323165"/>
          </a:xfrm>
          <a:prstGeom prst="rect">
            <a:avLst/>
          </a:prstGeom>
          <a:noFill/>
        </p:spPr>
        <p:txBody>
          <a:bodyPr wrap="none" rtlCol="0">
            <a:spAutoFit/>
          </a:bodyPr>
          <a:lstStyle/>
          <a:p>
            <a:pPr algn="ctr" defTabSz="685800">
              <a:buClrTx/>
            </a:pPr>
            <a:r>
              <a:rPr lang="en-US" altLang="zh-CN" sz="1500" kern="1200" dirty="0">
                <a:solidFill>
                  <a:prstClr val="white"/>
                </a:solidFill>
                <a:latin typeface="Calibri"/>
                <a:ea typeface="宋体" panose="02010600030101010101" pitchFamily="2" charset="-122"/>
                <a:cs typeface="+mn-cs"/>
              </a:rPr>
              <a:t>Google CEO on Automated Machine Learning</a:t>
            </a:r>
            <a:endParaRPr lang="en-US" sz="1500" kern="1200" dirty="0">
              <a:solidFill>
                <a:prstClr val="white"/>
              </a:solidFill>
              <a:latin typeface="Calibri"/>
              <a:ea typeface="+mn-ea"/>
              <a:cs typeface="+mn-cs"/>
            </a:endParaRPr>
          </a:p>
        </p:txBody>
      </p:sp>
      <p:sp>
        <p:nvSpPr>
          <p:cNvPr id="2" name="TextBox 1"/>
          <p:cNvSpPr txBox="1"/>
          <p:nvPr/>
        </p:nvSpPr>
        <p:spPr>
          <a:xfrm>
            <a:off x="433988" y="220852"/>
            <a:ext cx="7159076" cy="646331"/>
          </a:xfrm>
          <a:prstGeom prst="rect">
            <a:avLst/>
          </a:prstGeom>
          <a:noFill/>
        </p:spPr>
        <p:txBody>
          <a:bodyPr wrap="none" rtlCol="0">
            <a:spAutoFit/>
          </a:bodyPr>
          <a:lstStyle/>
          <a:p>
            <a:pPr defTabSz="685800">
              <a:buClrTx/>
            </a:pPr>
            <a:r>
              <a:rPr lang="en-US" sz="3600" kern="1200" dirty="0">
                <a:solidFill>
                  <a:prstClr val="white"/>
                </a:solidFill>
                <a:latin typeface="Calibri"/>
                <a:ea typeface="+mn-ea"/>
                <a:cs typeface="+mn-cs"/>
              </a:rPr>
              <a:t>Automated Learning to Learn is here!</a:t>
            </a:r>
          </a:p>
        </p:txBody>
      </p:sp>
      <p:pic>
        <p:nvPicPr>
          <p:cNvPr id="4" name="AutomatedLearnToLearn">
            <a:hlinkClick r:id="" action="ppaction://media"/>
            <a:extLst>
              <a:ext uri="{FF2B5EF4-FFF2-40B4-BE49-F238E27FC236}">
                <a16:creationId xmlns:a16="http://schemas.microsoft.com/office/drawing/2014/main" id="{110E93F2-81D9-5C46-946B-DAF750EAE1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0836" y="1066877"/>
            <a:ext cx="6096000" cy="3429000"/>
          </a:xfrm>
          <a:prstGeom prst="rect">
            <a:avLst/>
          </a:prstGeom>
        </p:spPr>
      </p:pic>
      <p:sp>
        <p:nvSpPr>
          <p:cNvPr id="3" name="Slide Number Placeholder 2">
            <a:extLst>
              <a:ext uri="{FF2B5EF4-FFF2-40B4-BE49-F238E27FC236}">
                <a16:creationId xmlns:a16="http://schemas.microsoft.com/office/drawing/2014/main" id="{613FDB9A-BBF0-A04F-86BC-6AA9F28484F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19</a:t>
            </a:fld>
            <a:endParaRPr lang="en-US" dirty="0">
              <a:solidFill>
                <a:prstClr val="black">
                  <a:tint val="75000"/>
                </a:prstClr>
              </a:solidFill>
            </a:endParaRPr>
          </a:p>
        </p:txBody>
      </p:sp>
    </p:spTree>
    <p:extLst>
      <p:ext uri="{BB962C8B-B14F-4D97-AF65-F5344CB8AC3E}">
        <p14:creationId xmlns:p14="http://schemas.microsoft.com/office/powerpoint/2010/main" val="8480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Architectural Analysis has its roots in Math</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pic>
        <p:nvPicPr>
          <p:cNvPr id="5" name="Picture 4">
            <a:extLst>
              <a:ext uri="{FF2B5EF4-FFF2-40B4-BE49-F238E27FC236}">
                <a16:creationId xmlns:a16="http://schemas.microsoft.com/office/drawing/2014/main" id="{FAAE49AC-EEA3-B847-907D-4EEC3A4640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1700" y="1438548"/>
            <a:ext cx="2070350" cy="2953801"/>
          </a:xfrm>
          <a:prstGeom prst="rect">
            <a:avLst/>
          </a:prstGeom>
        </p:spPr>
      </p:pic>
      <p:pic>
        <p:nvPicPr>
          <p:cNvPr id="6" name="Picture 5">
            <a:hlinkClick r:id="rId4"/>
            <a:extLst>
              <a:ext uri="{FF2B5EF4-FFF2-40B4-BE49-F238E27FC236}">
                <a16:creationId xmlns:a16="http://schemas.microsoft.com/office/drawing/2014/main" id="{8DDE1776-6552-C74D-B0D0-5312841EC6DA}"/>
              </a:ext>
            </a:extLst>
          </p:cNvPr>
          <p:cNvPicPr>
            <a:picLocks noChangeAspect="1"/>
          </p:cNvPicPr>
          <p:nvPr/>
        </p:nvPicPr>
        <p:blipFill>
          <a:blip r:embed="rId5"/>
          <a:stretch>
            <a:fillRect/>
          </a:stretch>
        </p:blipFill>
        <p:spPr>
          <a:xfrm>
            <a:off x="2497238" y="1438548"/>
            <a:ext cx="5271320" cy="3466271"/>
          </a:xfrm>
          <a:prstGeom prst="rect">
            <a:avLst/>
          </a:prstGeom>
        </p:spPr>
      </p:pic>
      <p:sp>
        <p:nvSpPr>
          <p:cNvPr id="4" name="TextBox 3">
            <a:extLst>
              <a:ext uri="{FF2B5EF4-FFF2-40B4-BE49-F238E27FC236}">
                <a16:creationId xmlns:a16="http://schemas.microsoft.com/office/drawing/2014/main" id="{A2F1DE76-F51E-F94D-9F95-293267F30C51}"/>
              </a:ext>
            </a:extLst>
          </p:cNvPr>
          <p:cNvSpPr txBox="1"/>
          <p:nvPr/>
        </p:nvSpPr>
        <p:spPr>
          <a:xfrm>
            <a:off x="1013173" y="1013474"/>
            <a:ext cx="7117654" cy="307777"/>
          </a:xfrm>
          <a:prstGeom prst="rect">
            <a:avLst/>
          </a:prstGeom>
          <a:noFill/>
        </p:spPr>
        <p:txBody>
          <a:bodyPr wrap="none" rtlCol="0">
            <a:spAutoFit/>
          </a:bodyPr>
          <a:lstStyle/>
          <a:p>
            <a:r>
              <a:rPr lang="en-TW" dirty="0"/>
              <a:t>How computation could work is grounded in arthmetics, geometry, and proportionality…</a:t>
            </a:r>
          </a:p>
        </p:txBody>
      </p:sp>
      <p:sp>
        <p:nvSpPr>
          <p:cNvPr id="7" name="TextBox 6">
            <a:extLst>
              <a:ext uri="{FF2B5EF4-FFF2-40B4-BE49-F238E27FC236}">
                <a16:creationId xmlns:a16="http://schemas.microsoft.com/office/drawing/2014/main" id="{2B80F901-283B-9B42-9FE4-A083598FCD90}"/>
              </a:ext>
            </a:extLst>
          </p:cNvPr>
          <p:cNvSpPr txBox="1"/>
          <p:nvPr/>
        </p:nvSpPr>
        <p:spPr>
          <a:xfrm>
            <a:off x="4246277" y="4847054"/>
            <a:ext cx="1773242" cy="307777"/>
          </a:xfrm>
          <a:prstGeom prst="rect">
            <a:avLst/>
          </a:prstGeom>
          <a:noFill/>
        </p:spPr>
        <p:txBody>
          <a:bodyPr wrap="none" rtlCol="0">
            <a:spAutoFit/>
          </a:bodyPr>
          <a:lstStyle/>
          <a:p>
            <a:r>
              <a:rPr lang="en-US" b="1" dirty="0" err="1">
                <a:hlinkClick r:id="rId4"/>
              </a:rPr>
              <a:t>Youtube</a:t>
            </a:r>
            <a:r>
              <a:rPr lang="en-US" b="1" dirty="0">
                <a:hlinkClick r:id="rId4"/>
              </a:rPr>
              <a:t> video link</a:t>
            </a:r>
            <a:endParaRPr lang="en-TW" dirty="0"/>
          </a:p>
        </p:txBody>
      </p:sp>
    </p:spTree>
    <p:extLst>
      <p:ext uri="{BB962C8B-B14F-4D97-AF65-F5344CB8AC3E}">
        <p14:creationId xmlns:p14="http://schemas.microsoft.com/office/powerpoint/2010/main" val="60408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72757" y="208765"/>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Soundness</a:t>
            </a:r>
            <a:endParaRPr dirty="0"/>
          </a:p>
        </p:txBody>
      </p:sp>
      <p:sp>
        <p:nvSpPr>
          <p:cNvPr id="61" name="Google Shape;61;p14"/>
          <p:cNvSpPr txBox="1">
            <a:spLocks noGrp="1"/>
          </p:cNvSpPr>
          <p:nvPr>
            <p:ph type="body" idx="2"/>
          </p:nvPr>
        </p:nvSpPr>
        <p:spPr>
          <a:xfrm>
            <a:off x="491978" y="1569083"/>
            <a:ext cx="3606757" cy="2577288"/>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Every provable statement is </a:t>
            </a:r>
            <a:r>
              <a:rPr lang="en-US" b="1" dirty="0"/>
              <a:t>true</a:t>
            </a:r>
            <a:endParaRPr b="1" dirty="0"/>
          </a:p>
        </p:txBody>
      </p:sp>
      <p:sp>
        <p:nvSpPr>
          <p:cNvPr id="2" name="Slide Number Placeholder 1">
            <a:extLst>
              <a:ext uri="{FF2B5EF4-FFF2-40B4-BE49-F238E27FC236}">
                <a16:creationId xmlns:a16="http://schemas.microsoft.com/office/drawing/2014/main" id="{4AD2C983-D88E-B04E-A49A-B551CDCC3602}"/>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 sz="10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60;p14">
            <a:extLst>
              <a:ext uri="{FF2B5EF4-FFF2-40B4-BE49-F238E27FC236}">
                <a16:creationId xmlns:a16="http://schemas.microsoft.com/office/drawing/2014/main" id="{047BFB55-3F0B-7047-B60D-82777F0F6666}"/>
              </a:ext>
            </a:extLst>
          </p:cNvPr>
          <p:cNvSpPr txBox="1">
            <a:spLocks/>
          </p:cNvSpPr>
          <p:nvPr/>
        </p:nvSpPr>
        <p:spPr>
          <a:xfrm>
            <a:off x="4818831" y="208765"/>
            <a:ext cx="4045200" cy="170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4200"/>
              <a:buFont typeface="Arial"/>
              <a:buNone/>
              <a:tabLst/>
              <a:defRPr/>
            </a:pPr>
            <a:r>
              <a:rPr kumimoji="0" lang="en-US" sz="4200" b="0" i="0" u="none" strike="noStrike" kern="0" cap="none" spc="0" normalizeH="0" baseline="0" noProof="0" dirty="0">
                <a:ln>
                  <a:noFill/>
                </a:ln>
                <a:solidFill>
                  <a:srgbClr val="000000"/>
                </a:solidFill>
                <a:effectLst/>
                <a:uLnTx/>
                <a:uFillTx/>
                <a:latin typeface="Arial"/>
                <a:cs typeface="Arial"/>
                <a:sym typeface="Arial"/>
              </a:rPr>
              <a:t>Completeness</a:t>
            </a:r>
          </a:p>
        </p:txBody>
      </p:sp>
      <p:sp>
        <p:nvSpPr>
          <p:cNvPr id="6" name="Google Shape;61;p14">
            <a:extLst>
              <a:ext uri="{FF2B5EF4-FFF2-40B4-BE49-F238E27FC236}">
                <a16:creationId xmlns:a16="http://schemas.microsoft.com/office/drawing/2014/main" id="{9C366F0B-CE17-B541-894B-79E93F68AC0D}"/>
              </a:ext>
            </a:extLst>
          </p:cNvPr>
          <p:cNvSpPr txBox="1">
            <a:spLocks/>
          </p:cNvSpPr>
          <p:nvPr/>
        </p:nvSpPr>
        <p:spPr>
          <a:xfrm>
            <a:off x="5140051" y="1569083"/>
            <a:ext cx="3606757" cy="25772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1800" b="0" i="0" u="none" strike="noStrike" kern="0" cap="none" spc="0" normalizeH="0" baseline="0" noProof="0" dirty="0">
                <a:ln>
                  <a:noFill/>
                </a:ln>
                <a:solidFill>
                  <a:srgbClr val="595959"/>
                </a:solidFill>
                <a:effectLst/>
                <a:uLnTx/>
                <a:uFillTx/>
                <a:latin typeface="Arial"/>
                <a:cs typeface="Arial"/>
                <a:sym typeface="Arial"/>
              </a:rPr>
              <a:t>Every </a:t>
            </a:r>
            <a:r>
              <a:rPr kumimoji="0" lang="en-US" sz="1800" b="1" i="0" u="none" strike="noStrike" kern="0" cap="none" spc="0" normalizeH="0" baseline="0" noProof="0" dirty="0">
                <a:ln>
                  <a:noFill/>
                </a:ln>
                <a:solidFill>
                  <a:srgbClr val="595959"/>
                </a:solidFill>
                <a:effectLst/>
                <a:uLnTx/>
                <a:uFillTx/>
                <a:latin typeface="Arial"/>
                <a:cs typeface="Arial"/>
                <a:sym typeface="Arial"/>
              </a:rPr>
              <a:t>true</a:t>
            </a:r>
            <a:r>
              <a:rPr kumimoji="0" lang="en-US" sz="1800" b="0" i="0" u="none" strike="noStrike" kern="0" cap="none" spc="0" normalizeH="0" baseline="0" noProof="0" dirty="0">
                <a:ln>
                  <a:noFill/>
                </a:ln>
                <a:solidFill>
                  <a:srgbClr val="595959"/>
                </a:solidFill>
                <a:effectLst/>
                <a:uLnTx/>
                <a:uFillTx/>
                <a:latin typeface="Arial"/>
                <a:cs typeface="Arial"/>
                <a:sym typeface="Arial"/>
              </a:rPr>
              <a:t> statement is provable</a:t>
            </a:r>
          </a:p>
        </p:txBody>
      </p:sp>
      <p:sp>
        <p:nvSpPr>
          <p:cNvPr id="3" name="TextBox 2">
            <a:extLst>
              <a:ext uri="{FF2B5EF4-FFF2-40B4-BE49-F238E27FC236}">
                <a16:creationId xmlns:a16="http://schemas.microsoft.com/office/drawing/2014/main" id="{67D783A8-BAD3-3148-AE43-C3D6673152C8}"/>
              </a:ext>
            </a:extLst>
          </p:cNvPr>
          <p:cNvSpPr txBox="1"/>
          <p:nvPr/>
        </p:nvSpPr>
        <p:spPr>
          <a:xfrm>
            <a:off x="776730" y="4552240"/>
            <a:ext cx="69717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Cited from : </a:t>
            </a:r>
            <a:r>
              <a:rPr kumimoji="0" lang="en-US" sz="1400" b="0" i="0" u="none" strike="noStrike" kern="0" cap="none" spc="0" normalizeH="0" baseline="0" noProof="0" dirty="0">
                <a:ln>
                  <a:noFill/>
                </a:ln>
                <a:solidFill>
                  <a:srgbClr val="000000"/>
                </a:solidFill>
                <a:effectLst/>
                <a:uLnTx/>
                <a:uFillTx/>
                <a:latin typeface="Arial"/>
                <a:cs typeface="Arial"/>
                <a:sym typeface="Arial"/>
                <a:hlinkClick r:id="rId3"/>
              </a:rPr>
              <a:t>Soundness and Completeness: With Precision</a:t>
            </a:r>
            <a:r>
              <a:rPr kumimoji="0" lang="en-US" sz="1400" b="0" i="0" u="none" strike="noStrike" kern="0" cap="none" spc="0" normalizeH="0" baseline="0" noProof="0" dirty="0">
                <a:ln>
                  <a:noFill/>
                </a:ln>
                <a:solidFill>
                  <a:srgbClr val="000000"/>
                </a:solidFill>
                <a:effectLst/>
                <a:uLnTx/>
                <a:uFillTx/>
                <a:latin typeface="Arial"/>
                <a:cs typeface="Arial"/>
                <a:sym typeface="Arial"/>
              </a:rPr>
              <a:t> on </a:t>
            </a:r>
            <a:r>
              <a:rPr kumimoji="0" lang="en-US" sz="1400" b="0" i="0" u="none" strike="noStrike" kern="0" cap="none" spc="0" normalizeH="0" baseline="0" noProof="0" dirty="0" err="1">
                <a:ln>
                  <a:noFill/>
                </a:ln>
                <a:solidFill>
                  <a:srgbClr val="000000"/>
                </a:solidFill>
                <a:effectLst/>
                <a:uLnTx/>
                <a:uFillTx/>
                <a:latin typeface="Arial"/>
                <a:cs typeface="Arial"/>
                <a:sym typeface="Arial"/>
              </a:rPr>
              <a:t>news.ycombinator.com</a:t>
            </a:r>
            <a:endParaRPr kumimoji="0" lang="en-TW"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65348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700489" cy="507831"/>
          </a:xfrm>
          <a:prstGeom prst="rect">
            <a:avLst/>
          </a:prstGeom>
          <a:noFill/>
        </p:spPr>
        <p:txBody>
          <a:bodyPr wrap="none" rtlCol="0">
            <a:spAutoFit/>
          </a:bodyPr>
          <a:lstStyle/>
          <a:p>
            <a:pPr defTabSz="685800">
              <a:buClrTx/>
            </a:pPr>
            <a:r>
              <a:rPr lang="en-US" sz="2700" kern="1200" dirty="0">
                <a:solidFill>
                  <a:prstClr val="white"/>
                </a:solidFill>
                <a:latin typeface="Calibri"/>
                <a:ea typeface="+mn-ea"/>
                <a:cs typeface="+mn-cs"/>
              </a:rPr>
              <a:t>The Master Algorithm that will rule the world?</a:t>
            </a:r>
          </a:p>
        </p:txBody>
      </p:sp>
      <p:sp>
        <p:nvSpPr>
          <p:cNvPr id="5" name="Slide Number Placeholder 3">
            <a:extLst>
              <a:ext uri="{FF2B5EF4-FFF2-40B4-BE49-F238E27FC236}">
                <a16:creationId xmlns:a16="http://schemas.microsoft.com/office/drawing/2014/main" id="{20A2E2EC-088C-A548-84E2-B85EC8A64F2E}"/>
              </a:ext>
            </a:extLst>
          </p:cNvPr>
          <p:cNvSpPr txBox="1">
            <a:spLocks/>
          </p:cNvSpPr>
          <p:nvPr/>
        </p:nvSpPr>
        <p:spPr>
          <a:xfrm>
            <a:off x="6457950" y="4767264"/>
            <a:ext cx="2057400" cy="274637"/>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783" eaLnBrk="0" fontAlgn="base" hangingPunct="0">
              <a:spcBef>
                <a:spcPct val="0"/>
              </a:spcBef>
              <a:spcAft>
                <a:spcPct val="0"/>
              </a:spcAft>
              <a:buClrTx/>
            </a:pPr>
            <a:fld id="{34F1E86F-CBF7-4DF7-824A-AB405C555AAE}" type="slidenum">
              <a:rPr lang="zh-CN" altLang="en-US" sz="1300">
                <a:solidFill>
                  <a:srgbClr val="000000"/>
                </a:solidFill>
                <a:latin typeface="Calibri"/>
                <a:ea typeface="宋体" panose="02010600030101010101" pitchFamily="2" charset="-122"/>
              </a:rPr>
              <a:pPr algn="ctr" defTabSz="685783" eaLnBrk="0" fontAlgn="base" hangingPunct="0">
                <a:spcBef>
                  <a:spcPct val="0"/>
                </a:spcBef>
                <a:spcAft>
                  <a:spcPct val="0"/>
                </a:spcAft>
                <a:buClrTx/>
              </a:pPr>
              <a:t>21</a:t>
            </a:fld>
            <a:endParaRPr lang="zh-CN" altLang="en-US" sz="1300">
              <a:solidFill>
                <a:srgbClr val="000000"/>
              </a:solidFill>
              <a:latin typeface="Calibri"/>
              <a:ea typeface="宋体" panose="02010600030101010101" pitchFamily="2" charset="-122"/>
            </a:endParaRPr>
          </a:p>
        </p:txBody>
      </p:sp>
      <p:pic>
        <p:nvPicPr>
          <p:cNvPr id="6" name="Picture 5">
            <a:extLst>
              <a:ext uri="{FF2B5EF4-FFF2-40B4-BE49-F238E27FC236}">
                <a16:creationId xmlns:a16="http://schemas.microsoft.com/office/drawing/2014/main" id="{1A66E2DA-80D8-994A-BBDA-66095A96AA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38841" y="1262285"/>
            <a:ext cx="2313333" cy="3542505"/>
          </a:xfrm>
          <a:prstGeom prst="rect">
            <a:avLst/>
          </a:prstGeom>
        </p:spPr>
      </p:pic>
      <p:sp>
        <p:nvSpPr>
          <p:cNvPr id="7" name="TextBox 6">
            <a:extLst>
              <a:ext uri="{FF2B5EF4-FFF2-40B4-BE49-F238E27FC236}">
                <a16:creationId xmlns:a16="http://schemas.microsoft.com/office/drawing/2014/main" id="{D355B55F-7935-EA42-A453-C5356E8B8913}"/>
              </a:ext>
            </a:extLst>
          </p:cNvPr>
          <p:cNvSpPr txBox="1"/>
          <p:nvPr/>
        </p:nvSpPr>
        <p:spPr>
          <a:xfrm>
            <a:off x="3752175" y="2069660"/>
            <a:ext cx="5067598" cy="2246769"/>
          </a:xfrm>
          <a:prstGeom prst="rect">
            <a:avLst/>
          </a:prstGeom>
          <a:noFill/>
        </p:spPr>
        <p:txBody>
          <a:bodyPr wrap="square" rtlCol="0">
            <a:spAutoFit/>
          </a:bodyPr>
          <a:lstStyle/>
          <a:p>
            <a:pPr algn="ctr" defTabSz="685783" eaLnBrk="0" fontAlgn="base" hangingPunct="0">
              <a:spcBef>
                <a:spcPct val="0"/>
              </a:spcBef>
              <a:spcAft>
                <a:spcPct val="0"/>
              </a:spcAft>
              <a:buClrTx/>
            </a:pPr>
            <a:r>
              <a:rPr lang="en-US" altLang="zh-CN" sz="2000" b="1" i="1" kern="1200" dirty="0">
                <a:solidFill>
                  <a:prstClr val="white"/>
                </a:solidFill>
                <a:latin typeface="Calibri"/>
                <a:ea typeface="宋体" panose="02010600030101010101" pitchFamily="2" charset="-122"/>
                <a:cs typeface="+mn-cs"/>
              </a:rPr>
              <a:t>The thesis:</a:t>
            </a:r>
          </a:p>
          <a:p>
            <a:pPr algn="ctr" defTabSz="685783" eaLnBrk="0" fontAlgn="base" hangingPunct="0">
              <a:spcBef>
                <a:spcPct val="0"/>
              </a:spcBef>
              <a:spcAft>
                <a:spcPct val="0"/>
              </a:spcAft>
              <a:buClrTx/>
            </a:pPr>
            <a:r>
              <a:rPr lang="en-US" altLang="zh-CN" sz="2000" i="1" kern="1200" dirty="0">
                <a:solidFill>
                  <a:prstClr val="white"/>
                </a:solidFill>
                <a:latin typeface="Calibri"/>
                <a:ea typeface="宋体" panose="02010600030101010101" pitchFamily="2" charset="-122"/>
                <a:cs typeface="+mn-cs"/>
              </a:rPr>
              <a:t>Processing data through a single universal learning algorithm</a:t>
            </a:r>
            <a:r>
              <a:rPr lang="en-US" sz="2000" i="1" kern="1200" dirty="0">
                <a:solidFill>
                  <a:prstClr val="white"/>
                </a:solidFill>
                <a:latin typeface="Calibri"/>
                <a:ea typeface="+mn-ea"/>
                <a:cs typeface="+mn-cs"/>
              </a:rPr>
              <a:t>—</a:t>
            </a:r>
            <a:r>
              <a:rPr lang="zh-CN" altLang="en-US" sz="2000" i="1" kern="1200" dirty="0">
                <a:solidFill>
                  <a:prstClr val="white"/>
                </a:solidFill>
                <a:latin typeface="Calibri"/>
                <a:ea typeface="宋体" panose="02010600030101010101" pitchFamily="2" charset="-122"/>
                <a:cs typeface="+mn-cs"/>
              </a:rPr>
              <a:t> </a:t>
            </a:r>
            <a:r>
              <a:rPr lang="en-US" altLang="zh-CN" sz="2000" i="1" kern="1200" dirty="0">
                <a:solidFill>
                  <a:prstClr val="white"/>
                </a:solidFill>
                <a:latin typeface="Calibri"/>
                <a:ea typeface="宋体" panose="02010600030101010101" pitchFamily="2" charset="-122"/>
                <a:cs typeface="+mn-cs"/>
              </a:rPr>
              <a:t>can get </a:t>
            </a:r>
            <a:r>
              <a:rPr lang="en-US" altLang="zh-CN" sz="2000" b="1" i="1" kern="1200" dirty="0">
                <a:solidFill>
                  <a:srgbClr val="FF0000"/>
                </a:solidFill>
                <a:latin typeface="Calibri"/>
                <a:ea typeface="宋体" panose="02010600030101010101" pitchFamily="2" charset="-122"/>
                <a:cs typeface="+mn-cs"/>
              </a:rPr>
              <a:t>all the knowledge </a:t>
            </a:r>
            <a:r>
              <a:rPr lang="en-US" altLang="zh-CN" sz="2000" i="1" kern="1200" dirty="0">
                <a:solidFill>
                  <a:prstClr val="white"/>
                </a:solidFill>
                <a:latin typeface="Calibri"/>
                <a:ea typeface="宋体" panose="02010600030101010101" pitchFamily="2" charset="-122"/>
                <a:cs typeface="+mn-cs"/>
              </a:rPr>
              <a:t>from the past, the present, and the future</a:t>
            </a:r>
          </a:p>
          <a:p>
            <a:pPr algn="ctr" defTabSz="685783" eaLnBrk="0" fontAlgn="base" hangingPunct="0">
              <a:spcBef>
                <a:spcPct val="0"/>
              </a:spcBef>
              <a:spcAft>
                <a:spcPct val="0"/>
              </a:spcAft>
              <a:buClrTx/>
            </a:pPr>
            <a:endParaRPr lang="en-US" sz="2000" i="1" kern="1200" dirty="0">
              <a:solidFill>
                <a:prstClr val="white"/>
              </a:solidFill>
              <a:latin typeface="Calibri"/>
              <a:ea typeface="+mn-ea"/>
              <a:cs typeface="+mn-cs"/>
            </a:endParaRPr>
          </a:p>
          <a:p>
            <a:pPr algn="ctr" defTabSz="685783" eaLnBrk="0" fontAlgn="base" hangingPunct="0">
              <a:spcBef>
                <a:spcPct val="0"/>
              </a:spcBef>
              <a:spcAft>
                <a:spcPct val="0"/>
              </a:spcAft>
              <a:buClrTx/>
            </a:pPr>
            <a:r>
              <a:rPr lang="en-US" sz="2000" i="1" kern="1200" dirty="0">
                <a:solidFill>
                  <a:prstClr val="white"/>
                </a:solidFill>
                <a:latin typeface="Calibri"/>
                <a:ea typeface="+mn-ea"/>
                <a:cs typeface="+mn-cs"/>
              </a:rPr>
              <a:t>		Pedro </a:t>
            </a:r>
            <a:r>
              <a:rPr lang="en-US" sz="2000" i="1" kern="1200" dirty="0" err="1">
                <a:solidFill>
                  <a:prstClr val="white"/>
                </a:solidFill>
                <a:latin typeface="Calibri"/>
                <a:ea typeface="+mn-ea"/>
                <a:cs typeface="+mn-cs"/>
              </a:rPr>
              <a:t>Domingos</a:t>
            </a:r>
            <a:r>
              <a:rPr lang="en-US" sz="2000" i="1" kern="1200" dirty="0">
                <a:solidFill>
                  <a:prstClr val="white"/>
                </a:solidFill>
                <a:latin typeface="Calibri"/>
                <a:ea typeface="+mn-ea"/>
                <a:cs typeface="+mn-cs"/>
              </a:rPr>
              <a:t>, TMA, P. 25</a:t>
            </a:r>
            <a:endParaRPr lang="en-US" sz="2000" kern="1200" dirty="0">
              <a:solidFill>
                <a:prstClr val="white"/>
              </a:solidFill>
              <a:latin typeface="Calibri"/>
              <a:ea typeface="+mn-ea"/>
              <a:cs typeface="+mn-cs"/>
            </a:endParaRPr>
          </a:p>
        </p:txBody>
      </p:sp>
      <p:sp>
        <p:nvSpPr>
          <p:cNvPr id="8" name="TextBox 7">
            <a:extLst>
              <a:ext uri="{FF2B5EF4-FFF2-40B4-BE49-F238E27FC236}">
                <a16:creationId xmlns:a16="http://schemas.microsoft.com/office/drawing/2014/main" id="{44F7BC8C-59F8-444A-9E70-4D7D6E07DBF2}"/>
              </a:ext>
            </a:extLst>
          </p:cNvPr>
          <p:cNvSpPr txBox="1"/>
          <p:nvPr/>
        </p:nvSpPr>
        <p:spPr>
          <a:xfrm>
            <a:off x="4944342" y="1416930"/>
            <a:ext cx="2329484"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Bill Gates recommended this book</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 in 2016 Code Conference</a:t>
            </a:r>
            <a:endParaRPr lang="en-US" sz="1200" kern="1200" dirty="0">
              <a:solidFill>
                <a:srgbClr val="FFFFFF"/>
              </a:solidFill>
              <a:latin typeface="Calibri"/>
              <a:ea typeface="+mn-ea"/>
              <a:cs typeface="+mn-cs"/>
            </a:endParaRPr>
          </a:p>
        </p:txBody>
      </p:sp>
      <p:pic>
        <p:nvPicPr>
          <p:cNvPr id="9" name="Picture 8">
            <a:extLst>
              <a:ext uri="{FF2B5EF4-FFF2-40B4-BE49-F238E27FC236}">
                <a16:creationId xmlns:a16="http://schemas.microsoft.com/office/drawing/2014/main" id="{3294E7B5-40BE-AB40-8A76-1EA2D8AC9D3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545" y="3262913"/>
            <a:ext cx="1058233" cy="1504350"/>
          </a:xfrm>
          <a:prstGeom prst="rect">
            <a:avLst/>
          </a:prstGeom>
        </p:spPr>
      </p:pic>
      <p:sp>
        <p:nvSpPr>
          <p:cNvPr id="10" name="TextBox 9">
            <a:extLst>
              <a:ext uri="{FF2B5EF4-FFF2-40B4-BE49-F238E27FC236}">
                <a16:creationId xmlns:a16="http://schemas.microsoft.com/office/drawing/2014/main" id="{CDA170A3-5C7A-1A43-9AF3-F0FFEEA7A568}"/>
              </a:ext>
            </a:extLst>
          </p:cNvPr>
          <p:cNvSpPr txBox="1"/>
          <p:nvPr/>
        </p:nvSpPr>
        <p:spPr>
          <a:xfrm>
            <a:off x="179795" y="3033280"/>
            <a:ext cx="1184940" cy="242374"/>
          </a:xfrm>
          <a:prstGeom prst="rect">
            <a:avLst/>
          </a:prstGeom>
          <a:noFill/>
        </p:spPr>
        <p:txBody>
          <a:bodyPr wrap="none" rtlCol="0">
            <a:spAutoFit/>
          </a:bodyPr>
          <a:lstStyle/>
          <a:p>
            <a:pPr defTabSz="685783" eaLnBrk="0" fontAlgn="base" hangingPunct="0">
              <a:spcBef>
                <a:spcPct val="0"/>
              </a:spcBef>
              <a:spcAft>
                <a:spcPct val="0"/>
              </a:spcAft>
              <a:buClrTx/>
            </a:pPr>
            <a:r>
              <a:rPr lang="en-US" altLang="zh-Hans" sz="975" kern="1200" dirty="0">
                <a:solidFill>
                  <a:prstClr val="white"/>
                </a:solidFill>
                <a:latin typeface="Calibri"/>
                <a:ea typeface="宋体" panose="02010600030101010101" pitchFamily="2" charset="-122"/>
                <a:cs typeface="+mn-cs"/>
              </a:rPr>
              <a:t>Chinese Translation</a:t>
            </a:r>
            <a:endParaRPr lang="en-US" sz="975" kern="1200" dirty="0">
              <a:solidFill>
                <a:prstClr val="white"/>
              </a:solidFill>
              <a:latin typeface="Calibri"/>
              <a:ea typeface="+mn-ea"/>
              <a:cs typeface="+mn-cs"/>
            </a:endParaRPr>
          </a:p>
        </p:txBody>
      </p:sp>
      <p:pic>
        <p:nvPicPr>
          <p:cNvPr id="11" name="Picture 10">
            <a:extLst>
              <a:ext uri="{FF2B5EF4-FFF2-40B4-BE49-F238E27FC236}">
                <a16:creationId xmlns:a16="http://schemas.microsoft.com/office/drawing/2014/main" id="{D538B31D-D4A6-EE41-85E8-7ECAEC04F9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836" y="2167260"/>
            <a:ext cx="1319649" cy="670822"/>
          </a:xfrm>
          <a:prstGeom prst="rect">
            <a:avLst/>
          </a:prstGeom>
        </p:spPr>
      </p:pic>
      <p:sp>
        <p:nvSpPr>
          <p:cNvPr id="12" name="TextBox 11">
            <a:extLst>
              <a:ext uri="{FF2B5EF4-FFF2-40B4-BE49-F238E27FC236}">
                <a16:creationId xmlns:a16="http://schemas.microsoft.com/office/drawing/2014/main" id="{B4D39F08-7C4A-4C41-8B09-882B3D14F528}"/>
              </a:ext>
            </a:extLst>
          </p:cNvPr>
          <p:cNvSpPr txBox="1"/>
          <p:nvPr/>
        </p:nvSpPr>
        <p:spPr>
          <a:xfrm>
            <a:off x="155485" y="1631079"/>
            <a:ext cx="1053558" cy="461665"/>
          </a:xfrm>
          <a:prstGeom prst="rect">
            <a:avLst/>
          </a:prstGeom>
          <a:noFill/>
        </p:spPr>
        <p:txBody>
          <a:bodyPr wrap="none" rtlCol="0">
            <a:spAutoFit/>
          </a:bodyPr>
          <a:lstStyle/>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President Xi’s </a:t>
            </a:r>
          </a:p>
          <a:p>
            <a:pPr algn="ctr" defTabSz="685783" eaLnBrk="0" fontAlgn="base" hangingPunct="0">
              <a:spcBef>
                <a:spcPct val="0"/>
              </a:spcBef>
              <a:spcAft>
                <a:spcPct val="0"/>
              </a:spcAft>
              <a:buClrTx/>
            </a:pPr>
            <a:r>
              <a:rPr lang="en-US" altLang="zh-CN" sz="1200" kern="1200" dirty="0">
                <a:solidFill>
                  <a:srgbClr val="FFFFFF"/>
                </a:solidFill>
                <a:latin typeface="Calibri"/>
                <a:ea typeface="宋体" panose="02010600030101010101" pitchFamily="2" charset="-122"/>
                <a:cs typeface="+mn-cs"/>
              </a:rPr>
              <a:t>Bookshelf</a:t>
            </a:r>
            <a:endParaRPr lang="en-US" sz="1200" kern="1200" dirty="0">
              <a:solidFill>
                <a:srgbClr val="FFFFFF"/>
              </a:solidFill>
              <a:latin typeface="Calibri"/>
              <a:ea typeface="+mn-ea"/>
              <a:cs typeface="+mn-cs"/>
            </a:endParaRPr>
          </a:p>
        </p:txBody>
      </p:sp>
      <p:sp>
        <p:nvSpPr>
          <p:cNvPr id="3" name="Slide Number Placeholder 2">
            <a:extLst>
              <a:ext uri="{FF2B5EF4-FFF2-40B4-BE49-F238E27FC236}">
                <a16:creationId xmlns:a16="http://schemas.microsoft.com/office/drawing/2014/main" id="{434F912A-943E-ED4F-8FBD-8A170F344F13}"/>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21</a:t>
            </a:fld>
            <a:endParaRPr lang="en-US" dirty="0">
              <a:solidFill>
                <a:prstClr val="black">
                  <a:tint val="75000"/>
                </a:prstClr>
              </a:solidFill>
            </a:endParaRPr>
          </a:p>
        </p:txBody>
      </p:sp>
    </p:spTree>
    <p:extLst>
      <p:ext uri="{BB962C8B-B14F-4D97-AF65-F5344CB8AC3E}">
        <p14:creationId xmlns:p14="http://schemas.microsoft.com/office/powerpoint/2010/main" val="134583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8987" y="118495"/>
            <a:ext cx="7079182" cy="646331"/>
          </a:xfrm>
          <a:prstGeom prst="rect">
            <a:avLst/>
          </a:prstGeom>
          <a:noFill/>
        </p:spPr>
        <p:txBody>
          <a:bodyPr wrap="none" rtlCol="0">
            <a:spAutoFit/>
          </a:bodyPr>
          <a:lstStyle/>
          <a:p>
            <a:r>
              <a:rPr lang="en-US" sz="3600" dirty="0">
                <a:solidFill>
                  <a:prstClr val="white"/>
                </a:solidFill>
                <a:latin typeface="+mj-lt"/>
              </a:rPr>
              <a:t>The Five Flavors of Master Algorithm</a:t>
            </a:r>
          </a:p>
        </p:txBody>
      </p:sp>
      <p:sp>
        <p:nvSpPr>
          <p:cNvPr id="8" name="TextBox 7">
            <a:extLst>
              <a:ext uri="{FF2B5EF4-FFF2-40B4-BE49-F238E27FC236}">
                <a16:creationId xmlns:a16="http://schemas.microsoft.com/office/drawing/2014/main" id="{BAB7E56B-260F-CD4B-A64E-DB22F29A91D8}"/>
              </a:ext>
            </a:extLst>
          </p:cNvPr>
          <p:cNvSpPr txBox="1"/>
          <p:nvPr/>
        </p:nvSpPr>
        <p:spPr>
          <a:xfrm>
            <a:off x="3652517" y="4794173"/>
            <a:ext cx="1838966" cy="230832"/>
          </a:xfrm>
          <a:prstGeom prst="rect">
            <a:avLst/>
          </a:prstGeom>
          <a:noFill/>
        </p:spPr>
        <p:txBody>
          <a:bodyPr wrap="none" rtlCol="0">
            <a:spAutoFit/>
          </a:bodyPr>
          <a:lstStyle/>
          <a:p>
            <a:pPr algn="ctr"/>
            <a:r>
              <a:rPr lang="en-US" sz="900" dirty="0">
                <a:solidFill>
                  <a:schemeClr val="bg1"/>
                </a:solidFill>
              </a:rPr>
              <a:t>Image Source: Master Algorithm</a:t>
            </a:r>
          </a:p>
        </p:txBody>
      </p:sp>
      <p:pic>
        <p:nvPicPr>
          <p:cNvPr id="9" name="Picture 8">
            <a:extLst>
              <a:ext uri="{FF2B5EF4-FFF2-40B4-BE49-F238E27FC236}">
                <a16:creationId xmlns:a16="http://schemas.microsoft.com/office/drawing/2014/main" id="{00504FAA-55E7-BD43-A41B-BE02DAF2D4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04917" y="835062"/>
            <a:ext cx="4027321" cy="3857261"/>
          </a:xfrm>
          <a:prstGeom prst="rect">
            <a:avLst/>
          </a:prstGeom>
        </p:spPr>
      </p:pic>
      <p:sp>
        <p:nvSpPr>
          <p:cNvPr id="3" name="Slide Number Placeholder 2">
            <a:extLst>
              <a:ext uri="{FF2B5EF4-FFF2-40B4-BE49-F238E27FC236}">
                <a16:creationId xmlns:a16="http://schemas.microsoft.com/office/drawing/2014/main" id="{35C3F1EF-5FB8-424D-B0DF-E03D5145D53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22</a:t>
            </a:fld>
            <a:endParaRPr lang="en-US" dirty="0">
              <a:solidFill>
                <a:prstClr val="black">
                  <a:tint val="75000"/>
                </a:prstClr>
              </a:solidFill>
            </a:endParaRPr>
          </a:p>
        </p:txBody>
      </p:sp>
    </p:spTree>
    <p:extLst>
      <p:ext uri="{BB962C8B-B14F-4D97-AF65-F5344CB8AC3E}">
        <p14:creationId xmlns:p14="http://schemas.microsoft.com/office/powerpoint/2010/main" val="784971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381002" y="1249401"/>
          <a:ext cx="1342996" cy="3395372"/>
        </p:xfrm>
        <a:graphic>
          <a:graphicData uri="http://schemas.openxmlformats.org/drawingml/2006/table">
            <a:tbl>
              <a:tblPr firstRow="1" bandRow="1">
                <a:tableStyleId>{5C22544A-7EE6-4342-B048-85BDC9FD1C3A}</a:tableStyleId>
              </a:tblPr>
              <a:tblGrid>
                <a:gridCol w="1342996">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b="0" dirty="0">
                          <a:solidFill>
                            <a:schemeClr val="tx1"/>
                          </a:solidFill>
                          <a:latin typeface="LiHei Pro Medium" charset="-120"/>
                          <a:ea typeface="LiHei Pro Medium" charset="-120"/>
                          <a:cs typeface="LiHei Pro Medium" charset="-120"/>
                        </a:rPr>
                        <a:t>Scientific Revolution</a:t>
                      </a:r>
                      <a:endParaRPr lang="en-US" sz="900" b="0" dirty="0">
                        <a:solidFill>
                          <a:schemeClr val="tx1"/>
                        </a:solidFill>
                        <a:latin typeface="LiHei Pro Medium" charset="-120"/>
                        <a:ea typeface="LiHei Pro Medium" charset="-120"/>
                        <a:cs typeface="LiHei Pro Medium" charset="-120"/>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Neutral Network</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1"/>
                  </a:ext>
                </a:extLst>
              </a:tr>
              <a:tr h="7086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Hei" charset="-122"/>
                          <a:ea typeface="Hei" charset="-122"/>
                          <a:cs typeface="Hei" charset="-122"/>
                        </a:rPr>
                        <a:t>Symbolic Logic</a:t>
                      </a:r>
                      <a:endParaRPr lang="en-US" sz="12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Hei" charset="-122"/>
                          <a:ea typeface="Hei" charset="-122"/>
                          <a:cs typeface="Hei" charset="-122"/>
                        </a:rPr>
                        <a:t>Causal</a:t>
                      </a:r>
                      <a:r>
                        <a:rPr lang="en-US" sz="1100" baseline="0" dirty="0">
                          <a:latin typeface="Hei" charset="-122"/>
                          <a:ea typeface="Hei" charset="-122"/>
                          <a:cs typeface="Hei" charset="-122"/>
                        </a:rPr>
                        <a:t> Probability</a:t>
                      </a:r>
                      <a:endParaRPr lang="en-US" sz="1100" dirty="0">
                        <a:latin typeface="Hei" charset="-122"/>
                        <a:ea typeface="Hei" charset="-122"/>
                        <a:cs typeface="Hei" charset="-122"/>
                      </a:endParaRPr>
                    </a:p>
                    <a:p>
                      <a:pPr algn="ctr"/>
                      <a:endParaRPr lang="en-US" sz="1200" dirty="0"/>
                    </a:p>
                  </a:txBody>
                  <a:tcPr marL="68580" marR="68580" marT="34290" marB="34290"/>
                </a:tc>
                <a:extLst>
                  <a:ext uri="{0D108BD9-81ED-4DB2-BD59-A6C34878D82A}">
                    <a16:rowId xmlns:a16="http://schemas.microsoft.com/office/drawing/2014/main" val="10003"/>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900" dirty="0">
                          <a:latin typeface="Hei" charset="-122"/>
                          <a:ea typeface="Hei" charset="-122"/>
                          <a:cs typeface="Hei" charset="-122"/>
                        </a:rPr>
                        <a:t>Cognitive</a:t>
                      </a:r>
                      <a:r>
                        <a:rPr lang="en-US" altLang="zh-CN" sz="900" baseline="0" dirty="0">
                          <a:latin typeface="Hei" charset="-122"/>
                          <a:ea typeface="Hei" charset="-122"/>
                          <a:cs typeface="Hei" charset="-122"/>
                        </a:rPr>
                        <a:t> S</a:t>
                      </a:r>
                      <a:r>
                        <a:rPr lang="en-US" altLang="zh-CN" sz="900" dirty="0">
                          <a:latin typeface="Hei" charset="-122"/>
                          <a:ea typeface="Hei" charset="-122"/>
                          <a:cs typeface="Hei" charset="-122"/>
                        </a:rPr>
                        <a:t>emantics</a:t>
                      </a:r>
                      <a:endParaRPr lang="en-US" sz="900" dirty="0"/>
                    </a:p>
                  </a:txBody>
                  <a:tcPr marL="68580" marR="68580" marT="34290" marB="34290"/>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1923363" y="1578178"/>
          <a:ext cx="1536997" cy="2735124"/>
        </p:xfrm>
        <a:graphic>
          <a:graphicData uri="http://schemas.openxmlformats.org/drawingml/2006/table">
            <a:tbl>
              <a:tblPr firstRow="1" bandRow="1">
                <a:tableStyleId>{5C22544A-7EE6-4342-B048-85BDC9FD1C3A}</a:tableStyleId>
              </a:tblPr>
              <a:tblGrid>
                <a:gridCol w="1536997">
                  <a:extLst>
                    <a:ext uri="{9D8B030D-6E8A-4147-A177-3AD203B41FA5}">
                      <a16:colId xmlns:a16="http://schemas.microsoft.com/office/drawing/2014/main" val="20000"/>
                    </a:ext>
                  </a:extLst>
                </a:gridCol>
              </a:tblGrid>
              <a:tr h="72009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latin typeface="Hei" charset="-122"/>
                          <a:ea typeface="Hei" charset="-122"/>
                          <a:cs typeface="Hei" charset="-122"/>
                        </a:rPr>
                        <a:t>IoT</a:t>
                      </a:r>
                      <a:r>
                        <a:rPr lang="zh-CN" altLang="en-US" sz="1400" dirty="0">
                          <a:latin typeface="Hei" charset="-122"/>
                          <a:ea typeface="Hei" charset="-122"/>
                          <a:cs typeface="Hei" charset="-122"/>
                        </a:rPr>
                        <a:t> </a:t>
                      </a:r>
                      <a:r>
                        <a:rPr lang="en-US" altLang="zh-CN" sz="1400" dirty="0">
                          <a:latin typeface="Hei" charset="-122"/>
                          <a:ea typeface="Hei" charset="-122"/>
                          <a:cs typeface="Hei" charset="-122"/>
                        </a:rPr>
                        <a:t>and Quantum Computing</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TPU</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Hei" charset="-122"/>
                          <a:ea typeface="Hei" charset="-122"/>
                          <a:cs typeface="Hei" charset="-122"/>
                        </a:rPr>
                        <a:t>GPU</a:t>
                      </a:r>
                    </a:p>
                  </a:txBody>
                  <a:tcPr marL="68580" marR="68580" marT="34290" marB="34290"/>
                </a:tc>
                <a:extLst>
                  <a:ext uri="{0D108BD9-81ED-4DB2-BD59-A6C34878D82A}">
                    <a16:rowId xmlns:a16="http://schemas.microsoft.com/office/drawing/2014/main" val="10002"/>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CPU</a:t>
                      </a:r>
                    </a:p>
                    <a:p>
                      <a:pPr algn="ctr"/>
                      <a:endParaRPr lang="en-US" sz="1400"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3670610" y="1921078"/>
          <a:ext cx="1347711" cy="2015034"/>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Big</a:t>
                      </a:r>
                      <a:r>
                        <a:rPr lang="en-US" altLang="zh-CN" sz="1400" baseline="0" dirty="0">
                          <a:latin typeface="Hei" charset="-122"/>
                          <a:ea typeface="Hei" charset="-122"/>
                          <a:cs typeface="Hei" charset="-122"/>
                        </a:rPr>
                        <a:t> Data</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Computed Data</a:t>
                      </a:r>
                      <a:endParaRPr lang="en-US" sz="1400" dirty="0"/>
                    </a:p>
                  </a:txBody>
                  <a:tcPr marL="68580" marR="68580" marT="34290" marB="34290"/>
                </a:tc>
                <a:extLst>
                  <a:ext uri="{0D108BD9-81ED-4DB2-BD59-A6C34878D82A}">
                    <a16:rowId xmlns:a16="http://schemas.microsoft.com/office/drawing/2014/main" val="10001"/>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Artificial</a:t>
                      </a:r>
                      <a:r>
                        <a:rPr lang="en-US" altLang="zh-CN" sz="1400" baseline="0" dirty="0">
                          <a:latin typeface="Hei" charset="-122"/>
                          <a:ea typeface="Hei" charset="-122"/>
                          <a:cs typeface="Hei" charset="-122"/>
                        </a:rPr>
                        <a:t> Data</a:t>
                      </a:r>
                      <a:endParaRPr lang="en-US" sz="1400" dirty="0"/>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5239456" y="2256917"/>
          <a:ext cx="1347711" cy="1343356"/>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Hei" charset="-122"/>
                          <a:ea typeface="Hei" charset="-122"/>
                          <a:cs typeface="Hei" charset="-122"/>
                        </a:rPr>
                        <a:t>Distributed</a:t>
                      </a:r>
                      <a:r>
                        <a:rPr lang="en-US" sz="1400" baseline="0" dirty="0">
                          <a:latin typeface="Hei" charset="-122"/>
                          <a:ea typeface="Hei" charset="-122"/>
                          <a:cs typeface="Hei" charset="-122"/>
                        </a:rPr>
                        <a:t> </a:t>
                      </a:r>
                      <a:endParaRPr lang="en-US" sz="14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Hei" charset="-122"/>
                          <a:ea typeface="Hei" charset="-122"/>
                          <a:cs typeface="Hei" charset="-122"/>
                        </a:rPr>
                        <a:t>Centralized</a:t>
                      </a:r>
                      <a:endParaRPr lang="en-US" sz="1400" dirty="0"/>
                    </a:p>
                  </a:txBody>
                  <a:tcPr marL="68580" marR="68580" marT="34290" marB="34290"/>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6812795" y="2592757"/>
          <a:ext cx="1347711" cy="671678"/>
        </p:xfrm>
        <a:graphic>
          <a:graphicData uri="http://schemas.openxmlformats.org/drawingml/2006/table">
            <a:tbl>
              <a:tblPr firstRow="1" bandRow="1">
                <a:tableStyleId>{5C22544A-7EE6-4342-B048-85BDC9FD1C3A}</a:tableStyleId>
              </a:tblPr>
              <a:tblGrid>
                <a:gridCol w="1347711">
                  <a:extLst>
                    <a:ext uri="{9D8B030D-6E8A-4147-A177-3AD203B41FA5}">
                      <a16:colId xmlns:a16="http://schemas.microsoft.com/office/drawing/2014/main" val="20000"/>
                    </a:ext>
                  </a:extLst>
                </a:gridCol>
              </a:tblGrid>
              <a:tr h="6716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Hei" charset="-122"/>
                          <a:ea typeface="Hei" charset="-122"/>
                          <a:cs typeface="Hei" charset="-122"/>
                        </a:rPr>
                        <a:t>General</a:t>
                      </a:r>
                      <a:r>
                        <a:rPr lang="en-US" sz="1200" baseline="0" dirty="0">
                          <a:latin typeface="Hei" charset="-122"/>
                          <a:ea typeface="Hei" charset="-122"/>
                          <a:cs typeface="Hei" charset="-122"/>
                        </a:rPr>
                        <a:t> Protocol</a:t>
                      </a:r>
                      <a:endParaRPr lang="en-US" sz="1200" dirty="0">
                        <a:latin typeface="Hei" charset="-122"/>
                        <a:ea typeface="Hei" charset="-122"/>
                        <a:cs typeface="Hei" charset="-122"/>
                      </a:endParaRPr>
                    </a:p>
                  </a:txBody>
                  <a:tcPr marL="68580" marR="68580" marT="34290" marB="34290"/>
                </a:tc>
                <a:extLst>
                  <a:ext uri="{0D108BD9-81ED-4DB2-BD59-A6C34878D82A}">
                    <a16:rowId xmlns:a16="http://schemas.microsoft.com/office/drawing/2014/main" val="10000"/>
                  </a:ext>
                </a:extLst>
              </a:tr>
            </a:tbl>
          </a:graphicData>
        </a:graphic>
      </p:graphicFrame>
      <p:sp>
        <p:nvSpPr>
          <p:cNvPr id="26" name="TextBox 25"/>
          <p:cNvSpPr txBox="1"/>
          <p:nvPr/>
        </p:nvSpPr>
        <p:spPr>
          <a:xfrm>
            <a:off x="713944" y="763645"/>
            <a:ext cx="1147237"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Software</a:t>
            </a:r>
            <a:endParaRPr lang="en-US" sz="2000" b="1" kern="1200" dirty="0">
              <a:solidFill>
                <a:prstClr val="white"/>
              </a:solidFill>
              <a:latin typeface="Calibri"/>
              <a:ea typeface="+mn-ea"/>
              <a:cs typeface="+mn-cs"/>
            </a:endParaRPr>
          </a:p>
        </p:txBody>
      </p:sp>
      <p:sp>
        <p:nvSpPr>
          <p:cNvPr id="27" name="TextBox 26"/>
          <p:cNvSpPr txBox="1"/>
          <p:nvPr/>
        </p:nvSpPr>
        <p:spPr>
          <a:xfrm>
            <a:off x="2050889" y="1042868"/>
            <a:ext cx="1232260"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Hardware</a:t>
            </a:r>
            <a:endParaRPr lang="en-US" sz="2000" b="1" kern="1200" dirty="0">
              <a:solidFill>
                <a:prstClr val="white"/>
              </a:solidFill>
              <a:latin typeface="Calibri"/>
              <a:ea typeface="+mn-ea"/>
              <a:cs typeface="+mn-cs"/>
            </a:endParaRPr>
          </a:p>
        </p:txBody>
      </p:sp>
      <p:sp>
        <p:nvSpPr>
          <p:cNvPr id="28" name="TextBox 27"/>
          <p:cNvSpPr txBox="1"/>
          <p:nvPr/>
        </p:nvSpPr>
        <p:spPr>
          <a:xfrm>
            <a:off x="3790141" y="1446864"/>
            <a:ext cx="1032783" cy="400110"/>
          </a:xfrm>
          <a:prstGeom prst="rect">
            <a:avLst/>
          </a:prstGeom>
          <a:noFill/>
        </p:spPr>
        <p:txBody>
          <a:bodyPr wrap="none" rtlCol="0">
            <a:spAutoFit/>
          </a:bodyPr>
          <a:lstStyle/>
          <a:p>
            <a:pPr defTabSz="685800">
              <a:buClrTx/>
            </a:pPr>
            <a:r>
              <a:rPr lang="en-US" sz="2000" b="1" kern="1200" dirty="0">
                <a:solidFill>
                  <a:prstClr val="white"/>
                </a:solidFill>
                <a:latin typeface="Calibri"/>
                <a:ea typeface="+mn-ea"/>
                <a:cs typeface="+mn-cs"/>
              </a:rPr>
              <a:t>Content</a:t>
            </a:r>
          </a:p>
        </p:txBody>
      </p:sp>
      <p:sp>
        <p:nvSpPr>
          <p:cNvPr id="29" name="TextBox 28"/>
          <p:cNvSpPr txBox="1"/>
          <p:nvPr/>
        </p:nvSpPr>
        <p:spPr>
          <a:xfrm>
            <a:off x="6898803" y="2100592"/>
            <a:ext cx="1147237" cy="400110"/>
          </a:xfrm>
          <a:prstGeom prst="rect">
            <a:avLst/>
          </a:prstGeom>
          <a:noFill/>
        </p:spPr>
        <p:txBody>
          <a:bodyPr wrap="none" rtlCol="0">
            <a:spAutoFit/>
          </a:bodyPr>
          <a:lstStyle/>
          <a:p>
            <a:pPr defTabSz="685800">
              <a:buClrTx/>
            </a:pPr>
            <a:r>
              <a:rPr lang="en-US" altLang="zh-CN" sz="2000" b="1" kern="1200">
                <a:solidFill>
                  <a:prstClr val="white"/>
                </a:solidFill>
                <a:latin typeface="Calibri"/>
                <a:ea typeface="宋体" panose="02010600030101010101" pitchFamily="2" charset="-122"/>
                <a:cs typeface="+mn-cs"/>
              </a:rPr>
              <a:t>Standard</a:t>
            </a:r>
            <a:endParaRPr lang="en-US" sz="2000" b="1" kern="1200" dirty="0">
              <a:solidFill>
                <a:prstClr val="white"/>
              </a:solidFill>
              <a:latin typeface="Calibri"/>
              <a:ea typeface="+mn-ea"/>
              <a:cs typeface="+mn-cs"/>
            </a:endParaRPr>
          </a:p>
        </p:txBody>
      </p:sp>
      <p:sp>
        <p:nvSpPr>
          <p:cNvPr id="30" name="TextBox 29"/>
          <p:cNvSpPr txBox="1"/>
          <p:nvPr/>
        </p:nvSpPr>
        <p:spPr>
          <a:xfrm>
            <a:off x="5355293" y="1863602"/>
            <a:ext cx="1095172" cy="400110"/>
          </a:xfrm>
          <a:prstGeom prst="rect">
            <a:avLst/>
          </a:prstGeom>
          <a:noFill/>
        </p:spPr>
        <p:txBody>
          <a:bodyPr wrap="none" rtlCol="0">
            <a:spAutoFit/>
          </a:bodyPr>
          <a:lstStyle/>
          <a:p>
            <a:pPr defTabSz="685800">
              <a:buClrTx/>
            </a:pPr>
            <a:r>
              <a:rPr lang="en-US" altLang="zh-CN" sz="2000" b="1" kern="1200" dirty="0">
                <a:solidFill>
                  <a:prstClr val="white"/>
                </a:solidFill>
                <a:latin typeface="Calibri"/>
                <a:ea typeface="宋体" panose="02010600030101010101" pitchFamily="2" charset="-122"/>
                <a:cs typeface="+mn-cs"/>
              </a:rPr>
              <a:t>Thinking</a:t>
            </a:r>
            <a:endParaRPr lang="en-US" sz="2000" b="1" kern="1200" dirty="0">
              <a:solidFill>
                <a:prstClr val="white"/>
              </a:solidFill>
              <a:latin typeface="Calibri"/>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522023" y="2534519"/>
            <a:ext cx="782576" cy="335839"/>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2023" y="3182570"/>
            <a:ext cx="797570" cy="310787"/>
          </a:xfrm>
          <a:prstGeom prst="rect">
            <a:avLst/>
          </a:prstGeom>
        </p:spPr>
      </p:pic>
      <p:pic>
        <p:nvPicPr>
          <p:cNvPr id="37" name="Picture 36">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37151" y="2189874"/>
            <a:ext cx="400987" cy="490297"/>
          </a:xfrm>
          <a:prstGeom prst="rect">
            <a:avLst/>
          </a:prstGeom>
        </p:spPr>
      </p:pic>
      <p:pic>
        <p:nvPicPr>
          <p:cNvPr id="38" name="Picture 37">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91978" y="2870356"/>
            <a:ext cx="504972" cy="339668"/>
          </a:xfrm>
          <a:prstGeom prst="rect">
            <a:avLst/>
          </a:prstGeom>
        </p:spPr>
      </p:pic>
      <p:pic>
        <p:nvPicPr>
          <p:cNvPr id="40" name="Picture 3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58012" y="3891337"/>
            <a:ext cx="494459" cy="327848"/>
          </a:xfrm>
          <a:prstGeom prst="rect">
            <a:avLst/>
          </a:prstGeom>
        </p:spPr>
      </p:pic>
      <p:pic>
        <p:nvPicPr>
          <p:cNvPr id="41" name="Picture 40">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63139" y="3190223"/>
            <a:ext cx="472712" cy="348219"/>
          </a:xfrm>
          <a:prstGeom prst="rect">
            <a:avLst/>
          </a:prstGeom>
        </p:spPr>
      </p:pic>
      <p:pic>
        <p:nvPicPr>
          <p:cNvPr id="42" name="Picture 41">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98053" y="2566696"/>
            <a:ext cx="884452" cy="297102"/>
          </a:xfrm>
          <a:prstGeom prst="rect">
            <a:avLst/>
          </a:prstGeom>
        </p:spPr>
      </p:pic>
      <p:pic>
        <p:nvPicPr>
          <p:cNvPr id="44" name="Picture 43"/>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2891" y="1485896"/>
            <a:ext cx="308094" cy="377706"/>
          </a:xfrm>
          <a:prstGeom prst="rect">
            <a:avLst/>
          </a:prstGeom>
        </p:spPr>
      </p:pic>
      <p:sp>
        <p:nvSpPr>
          <p:cNvPr id="45" name="TextBox 44"/>
          <p:cNvSpPr txBox="1"/>
          <p:nvPr/>
        </p:nvSpPr>
        <p:spPr>
          <a:xfrm>
            <a:off x="876301" y="1531627"/>
            <a:ext cx="569387"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T. Kuhn</a:t>
            </a:r>
            <a:endParaRPr lang="en-US" sz="975" kern="1200" dirty="0">
              <a:solidFill>
                <a:prstClr val="black"/>
              </a:solidFill>
              <a:latin typeface="Calibri"/>
              <a:ea typeface="+mn-ea"/>
              <a:cs typeface="+mn-cs"/>
            </a:endParaRPr>
          </a:p>
        </p:txBody>
      </p:sp>
      <p:sp>
        <p:nvSpPr>
          <p:cNvPr id="46" name="TextBox 45"/>
          <p:cNvSpPr txBox="1"/>
          <p:nvPr/>
        </p:nvSpPr>
        <p:spPr>
          <a:xfrm>
            <a:off x="6651799" y="3599544"/>
            <a:ext cx="1742984"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Collective learning systems</a:t>
            </a:r>
            <a:endParaRPr lang="en-US" sz="1200" kern="1200" dirty="0">
              <a:solidFill>
                <a:srgbClr val="E2C044"/>
              </a:solidFill>
              <a:latin typeface="Calibri"/>
              <a:ea typeface="+mn-ea"/>
              <a:cs typeface="+mn-cs"/>
            </a:endParaRPr>
          </a:p>
        </p:txBody>
      </p:sp>
      <p:sp>
        <p:nvSpPr>
          <p:cNvPr id="47" name="TextBox 46"/>
          <p:cNvSpPr txBox="1"/>
          <p:nvPr/>
        </p:nvSpPr>
        <p:spPr>
          <a:xfrm>
            <a:off x="1818382" y="4389951"/>
            <a:ext cx="1814228"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Computing Architectures, Instrumentation</a:t>
            </a:r>
            <a:endParaRPr lang="en-US" sz="1200" kern="1200" dirty="0">
              <a:solidFill>
                <a:srgbClr val="E2C044"/>
              </a:solidFill>
              <a:latin typeface="Calibri"/>
              <a:ea typeface="+mn-ea"/>
              <a:cs typeface="+mn-cs"/>
            </a:endParaRPr>
          </a:p>
        </p:txBody>
      </p:sp>
      <p:sp>
        <p:nvSpPr>
          <p:cNvPr id="48" name="TextBox 47"/>
          <p:cNvSpPr txBox="1"/>
          <p:nvPr/>
        </p:nvSpPr>
        <p:spPr>
          <a:xfrm>
            <a:off x="3583934" y="4118205"/>
            <a:ext cx="1624419" cy="276999"/>
          </a:xfrm>
          <a:prstGeom prst="rect">
            <a:avLst/>
          </a:prstGeom>
          <a:noFill/>
        </p:spPr>
        <p:txBody>
          <a:bodyPr wrap="none" rtlCol="0">
            <a:spAutoFit/>
          </a:bodyPr>
          <a:lstStyle/>
          <a:p>
            <a:pPr defTabSz="685800">
              <a:buClrTx/>
            </a:pPr>
            <a:r>
              <a:rPr lang="en-US" altLang="zh-CN" sz="1200" kern="1200" dirty="0">
                <a:solidFill>
                  <a:srgbClr val="E2C044"/>
                </a:solidFill>
                <a:latin typeface="Calibri"/>
                <a:ea typeface="宋体" panose="02010600030101010101" pitchFamily="2" charset="-122"/>
                <a:cs typeface="+mn-cs"/>
              </a:rPr>
              <a:t>Data Assets, Structures</a:t>
            </a:r>
            <a:endParaRPr lang="en-US" sz="1200" kern="1200" dirty="0">
              <a:solidFill>
                <a:srgbClr val="E2C044"/>
              </a:solidFill>
              <a:latin typeface="Calibri"/>
              <a:ea typeface="+mn-ea"/>
              <a:cs typeface="+mn-cs"/>
            </a:endParaRPr>
          </a:p>
        </p:txBody>
      </p:sp>
      <p:sp>
        <p:nvSpPr>
          <p:cNvPr id="51" name="TextBox 50"/>
          <p:cNvSpPr txBox="1"/>
          <p:nvPr/>
        </p:nvSpPr>
        <p:spPr>
          <a:xfrm>
            <a:off x="840982" y="2235074"/>
            <a:ext cx="631904"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Hinton</a:t>
            </a:r>
            <a:endParaRPr lang="en-US" sz="975" kern="1200" dirty="0">
              <a:solidFill>
                <a:prstClr val="black"/>
              </a:solidFill>
              <a:latin typeface="Calibri"/>
              <a:ea typeface="+mn-ea"/>
              <a:cs typeface="+mn-cs"/>
            </a:endParaRPr>
          </a:p>
        </p:txBody>
      </p:sp>
      <p:sp>
        <p:nvSpPr>
          <p:cNvPr id="52" name="TextBox 51"/>
          <p:cNvSpPr txBox="1"/>
          <p:nvPr/>
        </p:nvSpPr>
        <p:spPr>
          <a:xfrm>
            <a:off x="796368" y="4248274"/>
            <a:ext cx="78579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N. Chomsky</a:t>
            </a:r>
            <a:endParaRPr lang="en-US" sz="975" kern="1200" dirty="0">
              <a:solidFill>
                <a:prstClr val="black"/>
              </a:solidFill>
              <a:latin typeface="Calibri"/>
              <a:ea typeface="+mn-ea"/>
              <a:cs typeface="+mn-cs"/>
            </a:endParaRPr>
          </a:p>
        </p:txBody>
      </p:sp>
      <p:sp>
        <p:nvSpPr>
          <p:cNvPr id="55" name="TextBox 54"/>
          <p:cNvSpPr txBox="1"/>
          <p:nvPr/>
        </p:nvSpPr>
        <p:spPr>
          <a:xfrm>
            <a:off x="817891" y="2890413"/>
            <a:ext cx="748923"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S. Wolfram</a:t>
            </a:r>
            <a:endParaRPr lang="en-US" sz="975" kern="1200" dirty="0">
              <a:solidFill>
                <a:prstClr val="black"/>
              </a:solidFill>
              <a:latin typeface="Calibri"/>
              <a:ea typeface="+mn-ea"/>
              <a:cs typeface="+mn-cs"/>
            </a:endParaRPr>
          </a:p>
        </p:txBody>
      </p:sp>
      <p:sp>
        <p:nvSpPr>
          <p:cNvPr id="57" name="TextBox 56"/>
          <p:cNvSpPr txBox="1"/>
          <p:nvPr/>
        </p:nvSpPr>
        <p:spPr>
          <a:xfrm>
            <a:off x="884188" y="3578848"/>
            <a:ext cx="543739" cy="242374"/>
          </a:xfrm>
          <a:prstGeom prst="rect">
            <a:avLst/>
          </a:prstGeom>
          <a:noFill/>
        </p:spPr>
        <p:txBody>
          <a:bodyPr wrap="none" rtlCol="0">
            <a:spAutoFit/>
          </a:bodyPr>
          <a:lstStyle/>
          <a:p>
            <a:pPr defTabSz="685800">
              <a:buClrTx/>
            </a:pPr>
            <a:r>
              <a:rPr lang="en-US" altLang="zh-CN" sz="975" kern="1200" dirty="0">
                <a:solidFill>
                  <a:prstClr val="black"/>
                </a:solidFill>
                <a:latin typeface="Calibri"/>
                <a:ea typeface="宋体" panose="02010600030101010101" pitchFamily="2" charset="-122"/>
                <a:cs typeface="+mn-cs"/>
              </a:rPr>
              <a:t>J. Pearl</a:t>
            </a:r>
            <a:endParaRPr lang="en-US" sz="975" kern="1200" dirty="0">
              <a:solidFill>
                <a:prstClr val="black"/>
              </a:solidFill>
              <a:latin typeface="Calibri"/>
              <a:ea typeface="+mn-ea"/>
              <a:cs typeface="+mn-cs"/>
            </a:endParaRPr>
          </a:p>
        </p:txBody>
      </p:sp>
      <p:sp>
        <p:nvSpPr>
          <p:cNvPr id="50" name="TextBox 49"/>
          <p:cNvSpPr txBox="1"/>
          <p:nvPr/>
        </p:nvSpPr>
        <p:spPr>
          <a:xfrm>
            <a:off x="5161995" y="3570632"/>
            <a:ext cx="1588513" cy="276999"/>
          </a:xfrm>
          <a:prstGeom prst="rect">
            <a:avLst/>
          </a:prstGeom>
          <a:noFill/>
        </p:spPr>
        <p:txBody>
          <a:bodyPr wrap="non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Governance Strategies</a:t>
            </a:r>
            <a:endParaRPr lang="en-US" sz="1200" kern="1200" dirty="0">
              <a:solidFill>
                <a:srgbClr val="E2C044"/>
              </a:solidFill>
              <a:latin typeface="Calibri"/>
              <a:ea typeface="+mn-ea"/>
              <a:cs typeface="+mn-cs"/>
            </a:endParaRPr>
          </a:p>
        </p:txBody>
      </p:sp>
      <p:pic>
        <p:nvPicPr>
          <p:cNvPr id="58" name="图片 1">
            <a:hlinkClick r:id="rId14"/>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98804" y="2927866"/>
            <a:ext cx="1063772" cy="555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mpd="sng">
                <a:solidFill>
                  <a:srgbClr val="000000"/>
                </a:solidFill>
                <a:bevel/>
                <a:headEnd/>
                <a:tailEnd/>
              </a14:hiddenLine>
            </a:ext>
          </a:extLst>
        </p:spPr>
      </p:pic>
      <p:sp>
        <p:nvSpPr>
          <p:cNvPr id="59" name="TextBox 58"/>
          <p:cNvSpPr txBox="1"/>
          <p:nvPr/>
        </p:nvSpPr>
        <p:spPr>
          <a:xfrm>
            <a:off x="173658" y="4600453"/>
            <a:ext cx="1687781" cy="461665"/>
          </a:xfrm>
          <a:prstGeom prst="rect">
            <a:avLst/>
          </a:prstGeom>
          <a:noFill/>
        </p:spPr>
        <p:txBody>
          <a:bodyPr wrap="square" rtlCol="0">
            <a:spAutoFit/>
          </a:bodyPr>
          <a:lstStyle/>
          <a:p>
            <a:pPr algn="ctr" defTabSz="685800">
              <a:buClrTx/>
            </a:pPr>
            <a:r>
              <a:rPr lang="en-US" altLang="zh-CN" sz="1200" kern="1200" dirty="0">
                <a:solidFill>
                  <a:srgbClr val="E2C044"/>
                </a:solidFill>
                <a:latin typeface="Calibri"/>
                <a:ea typeface="宋体" panose="02010600030101010101" pitchFamily="2" charset="-122"/>
                <a:cs typeface="+mn-cs"/>
              </a:rPr>
              <a:t>Encoding strategy, Ontology, Epistemology</a:t>
            </a:r>
            <a:endParaRPr lang="en-US" sz="1200" kern="1200" dirty="0">
              <a:solidFill>
                <a:srgbClr val="E2C044"/>
              </a:solidFill>
              <a:latin typeface="Calibri"/>
              <a:ea typeface="+mn-ea"/>
              <a:cs typeface="+mn-cs"/>
            </a:endParaRPr>
          </a:p>
        </p:txBody>
      </p:sp>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50640" y="4379816"/>
            <a:ext cx="753959" cy="431559"/>
          </a:xfrm>
          <a:prstGeom prst="rect">
            <a:avLst/>
          </a:prstGeom>
        </p:spPr>
      </p:pic>
      <p:pic>
        <p:nvPicPr>
          <p:cNvPr id="3" name="Picture 2">
            <a:hlinkClick r:id="rId17"/>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405251" y="1477360"/>
            <a:ext cx="1102004" cy="416648"/>
          </a:xfrm>
          <a:prstGeom prst="rect">
            <a:avLst/>
          </a:prstGeom>
        </p:spPr>
      </p:pic>
      <p:pic>
        <p:nvPicPr>
          <p:cNvPr id="7" name="Picture 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480260" y="2821113"/>
            <a:ext cx="290725" cy="380974"/>
          </a:xfrm>
          <a:prstGeom prst="rect">
            <a:avLst/>
          </a:prstGeom>
        </p:spPr>
      </p:pic>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386133" y="2482397"/>
            <a:ext cx="593958" cy="890937"/>
          </a:xfrm>
          <a:prstGeom prst="rect">
            <a:avLst/>
          </a:prstGeom>
        </p:spPr>
      </p:pic>
      <p:sp>
        <p:nvSpPr>
          <p:cNvPr id="6" name="矩形 5"/>
          <p:cNvSpPr/>
          <p:nvPr/>
        </p:nvSpPr>
        <p:spPr bwMode="auto">
          <a:xfrm>
            <a:off x="7088886" y="3408388"/>
            <a:ext cx="1012410" cy="206965"/>
          </a:xfrm>
          <a:prstGeom prst="rect">
            <a:avLst/>
          </a:prstGeom>
          <a:solidFill>
            <a:srgbClr val="1E1E1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783" eaLnBrk="0" fontAlgn="base" hangingPunct="0">
              <a:spcBef>
                <a:spcPct val="0"/>
              </a:spcBef>
              <a:spcAft>
                <a:spcPct val="0"/>
              </a:spcAft>
              <a:buClrTx/>
            </a:pPr>
            <a:endParaRPr lang="zh-CN" altLang="en-US" sz="1300" kern="1200">
              <a:solidFill>
                <a:prstClr val="black"/>
              </a:solidFill>
              <a:latin typeface="Calibri" charset="0"/>
              <a:ea typeface="宋体" charset="-122"/>
              <a:cs typeface="+mn-cs"/>
            </a:endParaRPr>
          </a:p>
        </p:txBody>
      </p:sp>
      <p:sp>
        <p:nvSpPr>
          <p:cNvPr id="9" name="文本框 8"/>
          <p:cNvSpPr txBox="1"/>
          <p:nvPr/>
        </p:nvSpPr>
        <p:spPr>
          <a:xfrm>
            <a:off x="6700103" y="3280702"/>
            <a:ext cx="1789977" cy="276999"/>
          </a:xfrm>
          <a:prstGeom prst="rect">
            <a:avLst/>
          </a:prstGeom>
          <a:noFill/>
        </p:spPr>
        <p:txBody>
          <a:bodyPr wrap="none" rtlCol="0">
            <a:spAutoFit/>
          </a:bodyPr>
          <a:lstStyle/>
          <a:p>
            <a:pPr defTabSz="685800">
              <a:buClrTx/>
            </a:pPr>
            <a:r>
              <a:rPr kumimoji="1" lang="en-US" altLang="zh-CN" sz="1200" kern="1200">
                <a:solidFill>
                  <a:prstClr val="white"/>
                </a:solidFill>
                <a:latin typeface="Calibri"/>
                <a:ea typeface="宋体" panose="02010600030101010101" pitchFamily="2" charset="-122"/>
                <a:cs typeface="+mn-cs"/>
              </a:rPr>
              <a:t>Extreme Learning Process</a:t>
            </a:r>
            <a:endParaRPr kumimoji="1" lang="zh-CN" altLang="en-US" sz="1200" kern="1200" dirty="0">
              <a:solidFill>
                <a:prstClr val="white"/>
              </a:solidFill>
              <a:latin typeface="Calibri"/>
              <a:ea typeface="宋体" panose="02010600030101010101" pitchFamily="2" charset="-122"/>
              <a:cs typeface="+mn-cs"/>
            </a:endParaRPr>
          </a:p>
        </p:txBody>
      </p:sp>
      <p:sp>
        <p:nvSpPr>
          <p:cNvPr id="54" name="TextBox 53">
            <a:extLst>
              <a:ext uri="{FF2B5EF4-FFF2-40B4-BE49-F238E27FC236}">
                <a16:creationId xmlns:a16="http://schemas.microsoft.com/office/drawing/2014/main" id="{EDA76D70-C887-914F-8197-9DE8F59746D3}"/>
              </a:ext>
            </a:extLst>
          </p:cNvPr>
          <p:cNvSpPr txBox="1"/>
          <p:nvPr/>
        </p:nvSpPr>
        <p:spPr>
          <a:xfrm>
            <a:off x="2558573" y="132817"/>
            <a:ext cx="4083105" cy="738664"/>
          </a:xfrm>
          <a:prstGeom prst="rect">
            <a:avLst/>
          </a:prstGeom>
          <a:noFill/>
        </p:spPr>
        <p:txBody>
          <a:bodyPr wrap="none" rtlCol="0">
            <a:spAutoFit/>
          </a:bodyPr>
          <a:lstStyle/>
          <a:p>
            <a:pPr algn="ctr" defTabSz="685800">
              <a:buClrTx/>
            </a:pPr>
            <a:r>
              <a:rPr lang="en-US" sz="2100" kern="1200" dirty="0">
                <a:solidFill>
                  <a:prstClr val="white"/>
                </a:solidFill>
                <a:latin typeface="Calibri"/>
                <a:ea typeface="+mn-ea"/>
                <a:cs typeface="+mn-cs"/>
              </a:rPr>
              <a:t>An integrated (ethical) architecture </a:t>
            </a:r>
          </a:p>
          <a:p>
            <a:pPr algn="ctr" defTabSz="685800">
              <a:buClrTx/>
            </a:pPr>
            <a:r>
              <a:rPr lang="en-US" sz="2100" kern="1200" dirty="0">
                <a:solidFill>
                  <a:prstClr val="white"/>
                </a:solidFill>
                <a:latin typeface="Calibri"/>
                <a:ea typeface="+mn-ea"/>
                <a:cs typeface="+mn-cs"/>
              </a:rPr>
              <a:t>to implement the Master Algorithm</a:t>
            </a:r>
          </a:p>
        </p:txBody>
      </p:sp>
      <p:pic>
        <p:nvPicPr>
          <p:cNvPr id="2" name="Picture 1">
            <a:hlinkClick r:id="rId21"/>
            <a:extLst>
              <a:ext uri="{FF2B5EF4-FFF2-40B4-BE49-F238E27FC236}">
                <a16:creationId xmlns:a16="http://schemas.microsoft.com/office/drawing/2014/main" id="{16C4E73A-1256-C844-A846-D4A83B067C3C}"/>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63576" y="2194767"/>
            <a:ext cx="307409" cy="348607"/>
          </a:xfrm>
          <a:prstGeom prst="rect">
            <a:avLst/>
          </a:prstGeom>
        </p:spPr>
      </p:pic>
      <p:pic>
        <p:nvPicPr>
          <p:cNvPr id="4" name="Picture 3">
            <a:extLst>
              <a:ext uri="{FF2B5EF4-FFF2-40B4-BE49-F238E27FC236}">
                <a16:creationId xmlns:a16="http://schemas.microsoft.com/office/drawing/2014/main" id="{4794FBBE-EB42-5845-B617-93597B3F381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76550" y="4213074"/>
            <a:ext cx="290725" cy="277574"/>
          </a:xfrm>
          <a:prstGeom prst="rect">
            <a:avLst/>
          </a:prstGeom>
        </p:spPr>
      </p:pic>
      <p:pic>
        <p:nvPicPr>
          <p:cNvPr id="10" name="Picture 9">
            <a:hlinkClick r:id="rId24"/>
            <a:extLst>
              <a:ext uri="{FF2B5EF4-FFF2-40B4-BE49-F238E27FC236}">
                <a16:creationId xmlns:a16="http://schemas.microsoft.com/office/drawing/2014/main" id="{74C60FA4-4D7F-454C-9D30-0CD12EAD078E}"/>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2889337" y="3961263"/>
            <a:ext cx="502660" cy="187995"/>
          </a:xfrm>
          <a:prstGeom prst="rect">
            <a:avLst/>
          </a:prstGeom>
        </p:spPr>
      </p:pic>
      <p:pic>
        <p:nvPicPr>
          <p:cNvPr id="12" name="Picture 11">
            <a:hlinkClick r:id="rId26"/>
            <a:extLst>
              <a:ext uri="{FF2B5EF4-FFF2-40B4-BE49-F238E27FC236}">
                <a16:creationId xmlns:a16="http://schemas.microsoft.com/office/drawing/2014/main" id="{3DC277BB-65B4-744C-A692-43D6D8740739}"/>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499459" y="3896225"/>
            <a:ext cx="348219" cy="348219"/>
          </a:xfrm>
          <a:prstGeom prst="rect">
            <a:avLst/>
          </a:prstGeom>
        </p:spPr>
      </p:pic>
      <p:pic>
        <p:nvPicPr>
          <p:cNvPr id="13" name="Picture 12">
            <a:hlinkClick r:id="rId28"/>
            <a:extLst>
              <a:ext uri="{FF2B5EF4-FFF2-40B4-BE49-F238E27FC236}">
                <a16:creationId xmlns:a16="http://schemas.microsoft.com/office/drawing/2014/main" id="{933A3D0E-3305-1441-BE9A-8B3CFED88613}"/>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113644" y="1774001"/>
            <a:ext cx="316741" cy="308257"/>
          </a:xfrm>
          <a:prstGeom prst="rect">
            <a:avLst/>
          </a:prstGeom>
        </p:spPr>
      </p:pic>
      <p:pic>
        <p:nvPicPr>
          <p:cNvPr id="14" name="Picture 13">
            <a:hlinkClick r:id="rId30"/>
            <a:extLst>
              <a:ext uri="{FF2B5EF4-FFF2-40B4-BE49-F238E27FC236}">
                <a16:creationId xmlns:a16="http://schemas.microsoft.com/office/drawing/2014/main" id="{CD5524FE-B6E2-7241-80F0-BFDC10893A29}"/>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5727883" y="912945"/>
            <a:ext cx="456739" cy="510536"/>
          </a:xfrm>
          <a:prstGeom prst="rect">
            <a:avLst/>
          </a:prstGeom>
        </p:spPr>
      </p:pic>
      <p:pic>
        <p:nvPicPr>
          <p:cNvPr id="16" name="Picture 15">
            <a:hlinkClick r:id="rId32"/>
            <a:extLst>
              <a:ext uri="{FF2B5EF4-FFF2-40B4-BE49-F238E27FC236}">
                <a16:creationId xmlns:a16="http://schemas.microsoft.com/office/drawing/2014/main" id="{9AD5FB2D-FD71-7347-ABB4-A1037828A0EF}"/>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403331" y="3624429"/>
            <a:ext cx="498925" cy="408300"/>
          </a:xfrm>
          <a:prstGeom prst="rect">
            <a:avLst/>
          </a:prstGeom>
        </p:spPr>
      </p:pic>
      <p:pic>
        <p:nvPicPr>
          <p:cNvPr id="17" name="Picture 16">
            <a:hlinkClick r:id="rId34"/>
            <a:extLst>
              <a:ext uri="{FF2B5EF4-FFF2-40B4-BE49-F238E27FC236}">
                <a16:creationId xmlns:a16="http://schemas.microsoft.com/office/drawing/2014/main" id="{DDBC57A8-E15D-7D49-8E3B-A7169F36DE29}"/>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3788294" y="3605463"/>
            <a:ext cx="492241" cy="492241"/>
          </a:xfrm>
          <a:prstGeom prst="rect">
            <a:avLst/>
          </a:prstGeom>
        </p:spPr>
      </p:pic>
      <p:pic>
        <p:nvPicPr>
          <p:cNvPr id="18434" name="Picture 2" descr="GitHub logo PNG">
            <a:hlinkClick r:id="rId36" tooltip="GitHub logo PNG"/>
            <a:extLst>
              <a:ext uri="{FF2B5EF4-FFF2-40B4-BE49-F238E27FC236}">
                <a16:creationId xmlns:a16="http://schemas.microsoft.com/office/drawing/2014/main" id="{3220CD08-61E0-0647-901D-76D98DBF856D}"/>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876234" y="2199801"/>
            <a:ext cx="400987" cy="362095"/>
          </a:xfrm>
          <a:prstGeom prst="rect">
            <a:avLst/>
          </a:prstGeom>
          <a:solidFill>
            <a:schemeClr val="bg1"/>
          </a:solidFill>
        </p:spPr>
      </p:pic>
      <p:pic>
        <p:nvPicPr>
          <p:cNvPr id="18436" name="Picture 4" descr="Holacracy”, Sistem Bisnis Modern – Ditea-Preneur">
            <a:hlinkClick r:id="rId38"/>
            <a:extLst>
              <a:ext uri="{FF2B5EF4-FFF2-40B4-BE49-F238E27FC236}">
                <a16:creationId xmlns:a16="http://schemas.microsoft.com/office/drawing/2014/main" id="{259D57F0-3DFA-5648-99C2-18B2E815E275}"/>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50544" y="3829728"/>
            <a:ext cx="754055" cy="461231"/>
          </a:xfrm>
          <a:prstGeom prst="rect">
            <a:avLst/>
          </a:prstGeom>
          <a:solidFill>
            <a:schemeClr val="bg1"/>
          </a:solidFill>
        </p:spPr>
      </p:pic>
      <p:pic>
        <p:nvPicPr>
          <p:cNvPr id="63" name="Picture 62">
            <a:extLst>
              <a:ext uri="{FF2B5EF4-FFF2-40B4-BE49-F238E27FC236}">
                <a16:creationId xmlns:a16="http://schemas.microsoft.com/office/drawing/2014/main" id="{5C614A8A-D763-924B-87F5-0720B31DFCCF}"/>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480260" y="3527615"/>
            <a:ext cx="287455" cy="380974"/>
          </a:xfrm>
          <a:prstGeom prst="rect">
            <a:avLst/>
          </a:prstGeom>
        </p:spPr>
      </p:pic>
      <p:sp>
        <p:nvSpPr>
          <p:cNvPr id="5" name="Slide Number Placeholder 4">
            <a:extLst>
              <a:ext uri="{FF2B5EF4-FFF2-40B4-BE49-F238E27FC236}">
                <a16:creationId xmlns:a16="http://schemas.microsoft.com/office/drawing/2014/main" id="{4A74CC4B-CDC2-4244-A760-654A5A6668EA}"/>
              </a:ext>
            </a:extLst>
          </p:cNvPr>
          <p:cNvSpPr>
            <a:spLocks noGrp="1"/>
          </p:cNvSpPr>
          <p:nvPr>
            <p:ph type="sldNum" sz="quarter" idx="12"/>
          </p:nvPr>
        </p:nvSpPr>
        <p:spPr/>
        <p:txBody>
          <a:bodyPr/>
          <a:lstStyle/>
          <a:p>
            <a:fld id="{9C818EE6-26BB-AA42-93E7-AC7B05C96C38}" type="slidenum">
              <a:rPr lang="en-US" smtClean="0">
                <a:solidFill>
                  <a:prstClr val="black">
                    <a:tint val="75000"/>
                  </a:prstClr>
                </a:solidFill>
              </a:rPr>
              <a:pPr/>
              <a:t>23</a:t>
            </a:fld>
            <a:endParaRPr lang="en-US" dirty="0">
              <a:solidFill>
                <a:prstClr val="black">
                  <a:tint val="75000"/>
                </a:prstClr>
              </a:solidFill>
            </a:endParaRPr>
          </a:p>
        </p:txBody>
      </p:sp>
    </p:spTree>
    <p:extLst>
      <p:ext uri="{BB962C8B-B14F-4D97-AF65-F5344CB8AC3E}">
        <p14:creationId xmlns:p14="http://schemas.microsoft.com/office/powerpoint/2010/main" val="2695843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995" y="547409"/>
            <a:ext cx="6051657" cy="507831"/>
          </a:xfrm>
          <a:prstGeom prst="rect">
            <a:avLst/>
          </a:prstGeom>
          <a:noFill/>
        </p:spPr>
        <p:txBody>
          <a:bodyPr wrap="none" rtlCol="0">
            <a:spAutoFit/>
          </a:bodyPr>
          <a:lstStyle/>
          <a:p>
            <a:r>
              <a:rPr lang="en-US" sz="2700" dirty="0">
                <a:solidFill>
                  <a:prstClr val="white"/>
                </a:solidFill>
              </a:rPr>
              <a:t>The “survival” toolbox to AI challenges</a:t>
            </a:r>
          </a:p>
        </p:txBody>
      </p:sp>
      <p:graphicFrame>
        <p:nvGraphicFramePr>
          <p:cNvPr id="4" name="Table 3">
            <a:extLst>
              <a:ext uri="{FF2B5EF4-FFF2-40B4-BE49-F238E27FC236}">
                <a16:creationId xmlns:a16="http://schemas.microsoft.com/office/drawing/2014/main" id="{B95070FA-01A4-9E4E-9A20-07D8903A3500}"/>
              </a:ext>
            </a:extLst>
          </p:cNvPr>
          <p:cNvGraphicFramePr>
            <a:graphicFrameLocks noGrp="1"/>
          </p:cNvGraphicFramePr>
          <p:nvPr/>
        </p:nvGraphicFramePr>
        <p:xfrm>
          <a:off x="643371" y="1638588"/>
          <a:ext cx="7890162" cy="304810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1485611741"/>
                    </a:ext>
                  </a:extLst>
                </a:gridCol>
                <a:gridCol w="2630054">
                  <a:extLst>
                    <a:ext uri="{9D8B030D-6E8A-4147-A177-3AD203B41FA5}">
                      <a16:colId xmlns:a16="http://schemas.microsoft.com/office/drawing/2014/main" val="725316970"/>
                    </a:ext>
                  </a:extLst>
                </a:gridCol>
                <a:gridCol w="2630054">
                  <a:extLst>
                    <a:ext uri="{9D8B030D-6E8A-4147-A177-3AD203B41FA5}">
                      <a16:colId xmlns:a16="http://schemas.microsoft.com/office/drawing/2014/main" val="1603122475"/>
                    </a:ext>
                  </a:extLst>
                </a:gridCol>
              </a:tblGrid>
              <a:tr h="800100">
                <a:tc>
                  <a:txBody>
                    <a:bodyPr/>
                    <a:lstStyle/>
                    <a:p>
                      <a:pPr algn="ctr"/>
                      <a:r>
                        <a:rPr lang="en-US" sz="2400" dirty="0"/>
                        <a:t>Capability</a:t>
                      </a:r>
                    </a:p>
                  </a:txBody>
                  <a:tcPr marL="68580" marR="68580" marT="34290" marB="34290" anchor="ctr"/>
                </a:tc>
                <a:tc>
                  <a:txBody>
                    <a:bodyPr/>
                    <a:lstStyle/>
                    <a:p>
                      <a:pPr algn="ctr"/>
                      <a:r>
                        <a:rPr lang="en-US" sz="2400" dirty="0"/>
                        <a:t>AI inspired threats</a:t>
                      </a:r>
                    </a:p>
                  </a:txBody>
                  <a:tcPr marL="68580" marR="68580" marT="34290" marB="34290" anchor="ctr"/>
                </a:tc>
                <a:tc>
                  <a:txBody>
                    <a:bodyPr/>
                    <a:lstStyle/>
                    <a:p>
                      <a:pPr algn="ctr"/>
                      <a:r>
                        <a:rPr lang="en-US" sz="2400" dirty="0"/>
                        <a:t>Solution to AI threats</a:t>
                      </a:r>
                    </a:p>
                  </a:txBody>
                  <a:tcPr marL="68580" marR="68580" marT="34290" marB="34290" anchor="ctr"/>
                </a:tc>
                <a:extLst>
                  <a:ext uri="{0D108BD9-81ED-4DB2-BD59-A6C34878D82A}">
                    <a16:rowId xmlns:a16="http://schemas.microsoft.com/office/drawing/2014/main" val="2844398741"/>
                  </a:ext>
                </a:extLst>
              </a:tr>
              <a:tr h="739241">
                <a:tc>
                  <a:txBody>
                    <a:bodyPr/>
                    <a:lstStyle/>
                    <a:p>
                      <a:pPr algn="ctr"/>
                      <a:r>
                        <a:rPr lang="en-US" sz="2400" dirty="0"/>
                        <a:t>Search</a:t>
                      </a:r>
                    </a:p>
                  </a:txBody>
                  <a:tcPr marL="68580" marR="68580" marT="34290" marB="34290" anchor="ctr"/>
                </a:tc>
                <a:tc>
                  <a:txBody>
                    <a:bodyPr/>
                    <a:lstStyle/>
                    <a:p>
                      <a:pPr algn="ctr"/>
                      <a:r>
                        <a:rPr lang="en-US" sz="1500" dirty="0">
                          <a:solidFill>
                            <a:schemeClr val="tx1"/>
                          </a:solidFill>
                          <a:latin typeface="Rockwell" pitchFamily="18" charset="0"/>
                        </a:rPr>
                        <a:t>Digesting overwhelming amount of knowledge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Apply search to </a:t>
                      </a:r>
                      <a:r>
                        <a:rPr lang="en-US" sz="1500" b="1" i="1" dirty="0">
                          <a:solidFill>
                            <a:srgbClr val="FF0000"/>
                          </a:solidFill>
                          <a:latin typeface="Rockwell" pitchFamily="18" charset="0"/>
                        </a:rPr>
                        <a:t>private</a:t>
                      </a:r>
                      <a:r>
                        <a:rPr lang="en-US" sz="1500" dirty="0">
                          <a:solidFill>
                            <a:schemeClr val="tx1"/>
                          </a:solidFill>
                          <a:latin typeface="Rockwell" pitchFamily="18" charset="0"/>
                        </a:rPr>
                        <a:t> knowledge</a:t>
                      </a:r>
                      <a:endParaRPr lang="en-US" sz="1500" dirty="0">
                        <a:solidFill>
                          <a:schemeClr val="tx1"/>
                        </a:solidFill>
                      </a:endParaRPr>
                    </a:p>
                  </a:txBody>
                  <a:tcPr marL="68580" marR="68580" marT="34290" marB="34290" anchor="ctr"/>
                </a:tc>
                <a:extLst>
                  <a:ext uri="{0D108BD9-81ED-4DB2-BD59-A6C34878D82A}">
                    <a16:rowId xmlns:a16="http://schemas.microsoft.com/office/drawing/2014/main" val="1407237691"/>
                  </a:ext>
                </a:extLst>
              </a:tr>
              <a:tr h="754380">
                <a:tc>
                  <a:txBody>
                    <a:bodyPr/>
                    <a:lstStyle/>
                    <a:p>
                      <a:pPr algn="ctr"/>
                      <a:r>
                        <a:rPr lang="en-US" sz="2400" dirty="0"/>
                        <a:t>Optimize</a:t>
                      </a:r>
                    </a:p>
                  </a:txBody>
                  <a:tcPr marL="68580" marR="68580" marT="34290" marB="34290" anchor="ctr"/>
                </a:tc>
                <a:tc>
                  <a:txBody>
                    <a:bodyPr/>
                    <a:lstStyle/>
                    <a:p>
                      <a:pPr algn="ctr"/>
                      <a:r>
                        <a:rPr lang="en-US" sz="1500" dirty="0">
                          <a:solidFill>
                            <a:schemeClr val="tx1"/>
                          </a:solidFill>
                          <a:latin typeface="Rockwell" pitchFamily="18" charset="0"/>
                        </a:rPr>
                        <a:t>Solve problems assumed to be impossible</a:t>
                      </a:r>
                      <a:endParaRPr lang="en-US" sz="1500" dirty="0">
                        <a:solidFill>
                          <a:schemeClr val="tx1"/>
                        </a:solidFill>
                      </a:endParaRPr>
                    </a:p>
                  </a:txBody>
                  <a:tcPr marL="68580" marR="68580" marT="34290" marB="34290" anchor="ctr"/>
                </a:tc>
                <a:tc>
                  <a:txBody>
                    <a:bodyPr/>
                    <a:lstStyle/>
                    <a:p>
                      <a:pPr algn="ctr"/>
                      <a:r>
                        <a:rPr lang="en-US" sz="1500" dirty="0">
                          <a:solidFill>
                            <a:schemeClr val="tx1"/>
                          </a:solidFill>
                          <a:latin typeface="Rockwell" pitchFamily="18" charset="0"/>
                        </a:rPr>
                        <a:t>Become </a:t>
                      </a:r>
                      <a:r>
                        <a:rPr lang="en-US" sz="1500" b="1" i="1" dirty="0">
                          <a:solidFill>
                            <a:srgbClr val="FF0000"/>
                          </a:solidFill>
                          <a:latin typeface="Rockwell" pitchFamily="18" charset="0"/>
                        </a:rPr>
                        <a:t>aware</a:t>
                      </a:r>
                      <a:r>
                        <a:rPr lang="en-US" sz="1500" dirty="0">
                          <a:solidFill>
                            <a:schemeClr val="tx1"/>
                          </a:solidFill>
                          <a:latin typeface="Rockwell" pitchFamily="18" charset="0"/>
                        </a:rPr>
                        <a:t> when impossible become possible</a:t>
                      </a:r>
                      <a:endParaRPr lang="en-US" sz="1500" dirty="0">
                        <a:solidFill>
                          <a:schemeClr val="tx1"/>
                        </a:solidFill>
                      </a:endParaRPr>
                    </a:p>
                  </a:txBody>
                  <a:tcPr marL="68580" marR="68580" marT="34290" marB="34290" anchor="ctr"/>
                </a:tc>
                <a:extLst>
                  <a:ext uri="{0D108BD9-81ED-4DB2-BD59-A6C34878D82A}">
                    <a16:rowId xmlns:a16="http://schemas.microsoft.com/office/drawing/2014/main" val="822068037"/>
                  </a:ext>
                </a:extLst>
              </a:tr>
              <a:tr h="754380">
                <a:tc>
                  <a:txBody>
                    <a:bodyPr/>
                    <a:lstStyle/>
                    <a:p>
                      <a:pPr algn="ctr"/>
                      <a:r>
                        <a:rPr lang="en-US" sz="2400" dirty="0"/>
                        <a:t>Simulate</a:t>
                      </a:r>
                    </a:p>
                  </a:txBody>
                  <a:tcPr marL="68580" marR="68580" marT="34290" marB="34290" anchor="ctr"/>
                </a:tc>
                <a:tc>
                  <a:txBody>
                    <a:bodyPr/>
                    <a:lstStyle/>
                    <a:p>
                      <a:pPr algn="ctr"/>
                      <a:r>
                        <a:rPr lang="en-US" altLang="zh-CN" sz="1500" dirty="0">
                          <a:solidFill>
                            <a:schemeClr val="tx1"/>
                          </a:solidFill>
                          <a:latin typeface="Rockwell" pitchFamily="18" charset="0"/>
                        </a:rPr>
                        <a:t>Offer future plans at rates much higher than traditional wisdom</a:t>
                      </a:r>
                      <a:endParaRPr lang="en-US" sz="1500" dirty="0">
                        <a:solidFill>
                          <a:schemeClr val="tx1"/>
                        </a:solidFill>
                      </a:endParaRPr>
                    </a:p>
                  </a:txBody>
                  <a:tcPr marL="68580" marR="68580" marT="34290" marB="34290" anchor="ctr"/>
                </a:tc>
                <a:tc>
                  <a:txBody>
                    <a:bodyPr/>
                    <a:lstStyle/>
                    <a:p>
                      <a:pPr algn="ctr"/>
                      <a:r>
                        <a:rPr lang="en-US" altLang="zh-CN" sz="1500" dirty="0">
                          <a:solidFill>
                            <a:schemeClr val="tx1"/>
                          </a:solidFill>
                          <a:latin typeface="Rockwell" pitchFamily="18" charset="0"/>
                        </a:rPr>
                        <a:t>Update </a:t>
                      </a:r>
                      <a:r>
                        <a:rPr lang="en-US" altLang="zh-CN" sz="1500" b="1" i="1" dirty="0">
                          <a:solidFill>
                            <a:srgbClr val="FF0000"/>
                          </a:solidFill>
                          <a:latin typeface="Rockwell" pitchFamily="18" charset="0"/>
                        </a:rPr>
                        <a:t>inadequate possibility model of  our surroundings</a:t>
                      </a:r>
                      <a:endParaRPr lang="en-US" sz="1500" b="1" i="1" dirty="0">
                        <a:solidFill>
                          <a:srgbClr val="FF0000"/>
                        </a:solidFill>
                      </a:endParaRPr>
                    </a:p>
                  </a:txBody>
                  <a:tcPr marL="68580" marR="68580" marT="34290" marB="34290" anchor="ctr"/>
                </a:tc>
                <a:extLst>
                  <a:ext uri="{0D108BD9-81ED-4DB2-BD59-A6C34878D82A}">
                    <a16:rowId xmlns:a16="http://schemas.microsoft.com/office/drawing/2014/main" val="2572029146"/>
                  </a:ext>
                </a:extLst>
              </a:tr>
            </a:tbl>
          </a:graphicData>
        </a:graphic>
      </p:graphicFrame>
      <p:sp>
        <p:nvSpPr>
          <p:cNvPr id="3" name="Slide Number Placeholder 2">
            <a:extLst>
              <a:ext uri="{FF2B5EF4-FFF2-40B4-BE49-F238E27FC236}">
                <a16:creationId xmlns:a16="http://schemas.microsoft.com/office/drawing/2014/main" id="{3B802D45-895E-5A44-A6B1-8FA99FA3702F}"/>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24</a:t>
            </a:fld>
            <a:endParaRPr lang="en-US" dirty="0">
              <a:solidFill>
                <a:prstClr val="black">
                  <a:tint val="75000"/>
                </a:prstClr>
              </a:solidFill>
            </a:endParaRPr>
          </a:p>
        </p:txBody>
      </p:sp>
    </p:spTree>
    <p:extLst>
      <p:ext uri="{BB962C8B-B14F-4D97-AF65-F5344CB8AC3E}">
        <p14:creationId xmlns:p14="http://schemas.microsoft.com/office/powerpoint/2010/main" val="2761494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Approximate Truth through Multiple Abstractions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Look into Abstract Interpretation by Patrick and </a:t>
            </a:r>
            <a:r>
              <a:rPr lang="en-US" b="1" dirty="0" err="1"/>
              <a:t>Radhia</a:t>
            </a:r>
            <a:r>
              <a:rPr lang="en-US" b="1" dirty="0"/>
              <a:t> </a:t>
            </a:r>
            <a:r>
              <a:rPr lang="en-US" b="1" dirty="0" err="1"/>
              <a:t>Cousot</a:t>
            </a:r>
            <a:endParaRPr lang="en-US" b="1" dirty="0"/>
          </a:p>
          <a:p>
            <a:pPr lvl="1"/>
            <a:r>
              <a:rPr lang="en-US" b="1" dirty="0"/>
              <a:t>The invention of Widening and Narrowing Operators</a:t>
            </a:r>
          </a:p>
          <a:p>
            <a:pPr lvl="1"/>
            <a:r>
              <a:rPr lang="en-US" b="1" dirty="0"/>
              <a:t>Known in the area known as Static Analysis</a:t>
            </a:r>
            <a:endParaRPr lang="en-US" dirty="0"/>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8E136340-1A07-0447-BF05-BC5D5989CD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35624" y="1555942"/>
            <a:ext cx="1519816" cy="949514"/>
          </a:xfrm>
          <a:prstGeom prst="rect">
            <a:avLst/>
          </a:prstGeom>
        </p:spPr>
      </p:pic>
      <p:pic>
        <p:nvPicPr>
          <p:cNvPr id="6" name="Picture 5">
            <a:hlinkClick r:id="rId4"/>
            <a:extLst>
              <a:ext uri="{FF2B5EF4-FFF2-40B4-BE49-F238E27FC236}">
                <a16:creationId xmlns:a16="http://schemas.microsoft.com/office/drawing/2014/main" id="{A0FD2F9F-A1CE-1544-9C6F-8A838FCB585F}"/>
              </a:ext>
            </a:extLst>
          </p:cNvPr>
          <p:cNvPicPr>
            <a:picLocks noChangeAspect="1"/>
          </p:cNvPicPr>
          <p:nvPr/>
        </p:nvPicPr>
        <p:blipFill>
          <a:blip r:embed="rId5"/>
          <a:stretch>
            <a:fillRect/>
          </a:stretch>
        </p:blipFill>
        <p:spPr>
          <a:xfrm>
            <a:off x="757436" y="2571750"/>
            <a:ext cx="7199422" cy="2185539"/>
          </a:xfrm>
          <a:prstGeom prst="rect">
            <a:avLst/>
          </a:prstGeom>
        </p:spPr>
      </p:pic>
    </p:spTree>
    <p:extLst>
      <p:ext uri="{BB962C8B-B14F-4D97-AF65-F5344CB8AC3E}">
        <p14:creationId xmlns:p14="http://schemas.microsoft.com/office/powerpoint/2010/main" val="342880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10392" y="328807"/>
            <a:ext cx="612539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by John Baez</a:t>
            </a:r>
          </a:p>
        </p:txBody>
      </p:sp>
      <p:pic>
        <p:nvPicPr>
          <p:cNvPr id="4" name="Picture 3">
            <a:hlinkClick r:id="rId2"/>
            <a:extLst>
              <a:ext uri="{FF2B5EF4-FFF2-40B4-BE49-F238E27FC236}">
                <a16:creationId xmlns:a16="http://schemas.microsoft.com/office/drawing/2014/main" id="{32C5EC04-3DDE-9649-AB92-C0E5BE0D22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93992" y="850155"/>
            <a:ext cx="2185892" cy="1042696"/>
          </a:xfrm>
          <a:prstGeom prst="rect">
            <a:avLst/>
          </a:prstGeom>
        </p:spPr>
      </p:pic>
      <p:pic>
        <p:nvPicPr>
          <p:cNvPr id="5" name="Picture 4">
            <a:hlinkClick r:id="rId2"/>
            <a:extLst>
              <a:ext uri="{FF2B5EF4-FFF2-40B4-BE49-F238E27FC236}">
                <a16:creationId xmlns:a16="http://schemas.microsoft.com/office/drawing/2014/main" id="{A1FE5596-7FD2-814A-B93A-112699851C3C}"/>
              </a:ext>
            </a:extLst>
          </p:cNvPr>
          <p:cNvPicPr>
            <a:picLocks noChangeAspect="1"/>
          </p:cNvPicPr>
          <p:nvPr/>
        </p:nvPicPr>
        <p:blipFill>
          <a:blip r:embed="rId4"/>
          <a:stretch>
            <a:fillRect/>
          </a:stretch>
        </p:blipFill>
        <p:spPr>
          <a:xfrm>
            <a:off x="857228" y="1988738"/>
            <a:ext cx="7429544" cy="2967310"/>
          </a:xfrm>
          <a:prstGeom prst="rect">
            <a:avLst/>
          </a:prstGeom>
        </p:spPr>
      </p:pic>
      <p:pic>
        <p:nvPicPr>
          <p:cNvPr id="6" name="Picture 5">
            <a:hlinkClick r:id="rId5"/>
            <a:extLst>
              <a:ext uri="{FF2B5EF4-FFF2-40B4-BE49-F238E27FC236}">
                <a16:creationId xmlns:a16="http://schemas.microsoft.com/office/drawing/2014/main" id="{E4DA8C81-A53F-514D-82B7-71159B5D5C2B}"/>
              </a:ext>
            </a:extLst>
          </p:cNvPr>
          <p:cNvPicPr>
            <a:picLocks noChangeAspect="1"/>
          </p:cNvPicPr>
          <p:nvPr/>
        </p:nvPicPr>
        <p:blipFill>
          <a:blip r:embed="rId6"/>
          <a:stretch>
            <a:fillRect/>
          </a:stretch>
        </p:blipFill>
        <p:spPr>
          <a:xfrm>
            <a:off x="228128" y="187452"/>
            <a:ext cx="1382264" cy="1609203"/>
          </a:xfrm>
          <a:prstGeom prst="rect">
            <a:avLst/>
          </a:prstGeom>
        </p:spPr>
      </p:pic>
      <p:sp>
        <p:nvSpPr>
          <p:cNvPr id="7" name="TextBox 6">
            <a:extLst>
              <a:ext uri="{FF2B5EF4-FFF2-40B4-BE49-F238E27FC236}">
                <a16:creationId xmlns:a16="http://schemas.microsoft.com/office/drawing/2014/main" id="{650F78C4-609B-A744-AB6C-4BF7E7E4C388}"/>
              </a:ext>
            </a:extLst>
          </p:cNvPr>
          <p:cNvSpPr txBox="1"/>
          <p:nvPr/>
        </p:nvSpPr>
        <p:spPr>
          <a:xfrm>
            <a:off x="228128" y="1569531"/>
            <a:ext cx="1382264"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Arial"/>
                <a:cs typeface="Arial"/>
                <a:sym typeface="Arial"/>
              </a:rPr>
              <a:t>I</a:t>
            </a:r>
            <a:r>
              <a:rPr kumimoji="0" lang="en-TW" sz="800" b="0" i="0" u="none" strike="noStrike" kern="0" cap="none" spc="0" normalizeH="0" baseline="0" noProof="0" dirty="0">
                <a:ln>
                  <a:noFill/>
                </a:ln>
                <a:solidFill>
                  <a:srgbClr val="000000"/>
                </a:solidFill>
                <a:effectLst/>
                <a:uLnTx/>
                <a:uFillTx/>
                <a:latin typeface="Arial"/>
                <a:cs typeface="Arial"/>
                <a:sym typeface="Arial"/>
              </a:rPr>
              <a:t>mage source: </a:t>
            </a:r>
            <a:r>
              <a:rPr kumimoji="0" lang="en-TW" sz="800" b="0" i="0" u="none" strike="noStrike" kern="0" cap="none" spc="0" normalizeH="0" baseline="0" noProof="0" dirty="0">
                <a:ln>
                  <a:noFill/>
                </a:ln>
                <a:solidFill>
                  <a:srgbClr val="000000"/>
                </a:solidFill>
                <a:effectLst/>
                <a:uLnTx/>
                <a:uFillTx/>
                <a:latin typeface="Arial"/>
                <a:cs typeface="Arial"/>
                <a:sym typeface="Arial"/>
                <a:hlinkClick r:id="rId5"/>
              </a:rPr>
              <a:t>wikipedia</a:t>
            </a:r>
            <a:endParaRPr kumimoji="0" lang="en-TW"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Slide Number Placeholder 2">
            <a:extLst>
              <a:ext uri="{FF2B5EF4-FFF2-40B4-BE49-F238E27FC236}">
                <a16:creationId xmlns:a16="http://schemas.microsoft.com/office/drawing/2014/main" id="{BD97F38E-537F-AD4F-AC09-A73458676A1B}"/>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26</a:t>
            </a:fld>
            <a:endParaRPr lang="en-US" dirty="0">
              <a:solidFill>
                <a:prstClr val="black">
                  <a:tint val="75000"/>
                </a:prstClr>
              </a:solidFill>
            </a:endParaRPr>
          </a:p>
        </p:txBody>
      </p:sp>
    </p:spTree>
    <p:extLst>
      <p:ext uri="{BB962C8B-B14F-4D97-AF65-F5344CB8AC3E}">
        <p14:creationId xmlns:p14="http://schemas.microsoft.com/office/powerpoint/2010/main" val="411872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6160" y="292231"/>
            <a:ext cx="777167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The Rosetta Stone of Scientific Language</a:t>
            </a:r>
          </a:p>
        </p:txBody>
      </p:sp>
      <p:graphicFrame>
        <p:nvGraphicFramePr>
          <p:cNvPr id="3" name="Table 3">
            <a:extLst>
              <a:ext uri="{FF2B5EF4-FFF2-40B4-BE49-F238E27FC236}">
                <a16:creationId xmlns:a16="http://schemas.microsoft.com/office/drawing/2014/main" id="{419E4DBF-4C36-7D40-A4CC-4A1F05DDF5D3}"/>
              </a:ext>
            </a:extLst>
          </p:cNvPr>
          <p:cNvGraphicFramePr>
            <a:graphicFrameLocks noGrp="1"/>
          </p:cNvGraphicFramePr>
          <p:nvPr/>
        </p:nvGraphicFramePr>
        <p:xfrm>
          <a:off x="604516" y="1161542"/>
          <a:ext cx="8137148" cy="3502864"/>
        </p:xfrm>
        <a:graphic>
          <a:graphicData uri="http://schemas.openxmlformats.org/drawingml/2006/table">
            <a:tbl>
              <a:tblPr firstRow="1" bandRow="1">
                <a:tableStyleId>{5C22544A-7EE6-4342-B048-85BDC9FD1C3A}</a:tableStyleId>
              </a:tblPr>
              <a:tblGrid>
                <a:gridCol w="2034287">
                  <a:extLst>
                    <a:ext uri="{9D8B030D-6E8A-4147-A177-3AD203B41FA5}">
                      <a16:colId xmlns:a16="http://schemas.microsoft.com/office/drawing/2014/main" val="866378250"/>
                    </a:ext>
                  </a:extLst>
                </a:gridCol>
                <a:gridCol w="2034287">
                  <a:extLst>
                    <a:ext uri="{9D8B030D-6E8A-4147-A177-3AD203B41FA5}">
                      <a16:colId xmlns:a16="http://schemas.microsoft.com/office/drawing/2014/main" val="3812702753"/>
                    </a:ext>
                  </a:extLst>
                </a:gridCol>
                <a:gridCol w="2034287">
                  <a:extLst>
                    <a:ext uri="{9D8B030D-6E8A-4147-A177-3AD203B41FA5}">
                      <a16:colId xmlns:a16="http://schemas.microsoft.com/office/drawing/2014/main" val="3086915046"/>
                    </a:ext>
                  </a:extLst>
                </a:gridCol>
                <a:gridCol w="2034287">
                  <a:extLst>
                    <a:ext uri="{9D8B030D-6E8A-4147-A177-3AD203B41FA5}">
                      <a16:colId xmlns:a16="http://schemas.microsoft.com/office/drawing/2014/main" val="2717269648"/>
                    </a:ext>
                  </a:extLst>
                </a:gridCol>
              </a:tblGrid>
              <a:tr h="698551">
                <a:tc>
                  <a:txBody>
                    <a:bodyPr/>
                    <a:lstStyle/>
                    <a:p>
                      <a:pPr algn="ctr"/>
                      <a:r>
                        <a:rPr lang="en-TW" sz="1600" dirty="0"/>
                        <a:t>Biology</a:t>
                      </a:r>
                    </a:p>
                  </a:txBody>
                  <a:tcPr anchor="b"/>
                </a:tc>
                <a:tc>
                  <a:txBody>
                    <a:bodyPr/>
                    <a:lstStyle/>
                    <a:p>
                      <a:pPr algn="ctr"/>
                      <a:r>
                        <a:rPr lang="en-TW" sz="1600" dirty="0"/>
                        <a:t>Math</a:t>
                      </a:r>
                    </a:p>
                  </a:txBody>
                  <a:tcPr anchor="b"/>
                </a:tc>
                <a:tc>
                  <a:txBody>
                    <a:bodyPr/>
                    <a:lstStyle/>
                    <a:p>
                      <a:pPr algn="ctr"/>
                      <a:r>
                        <a:rPr lang="en-TW" sz="1600" dirty="0"/>
                        <a:t>Physics</a:t>
                      </a:r>
                    </a:p>
                  </a:txBody>
                  <a:tcPr anchor="b"/>
                </a:tc>
                <a:tc>
                  <a:txBody>
                    <a:bodyPr/>
                    <a:lstStyle/>
                    <a:p>
                      <a:pPr algn="ctr"/>
                      <a:r>
                        <a:rPr lang="en-TW" sz="1600" dirty="0"/>
                        <a:t>Cybernetics/System Sciences</a:t>
                      </a:r>
                    </a:p>
                  </a:txBody>
                  <a:tcPr anchor="b"/>
                </a:tc>
                <a:extLst>
                  <a:ext uri="{0D108BD9-81ED-4DB2-BD59-A6C34878D82A}">
                    <a16:rowId xmlns:a16="http://schemas.microsoft.com/office/drawing/2014/main" val="3383985018"/>
                  </a:ext>
                </a:extLst>
              </a:tr>
              <a:tr h="698551">
                <a:tc>
                  <a:txBody>
                    <a:bodyPr/>
                    <a:lstStyle/>
                    <a:p>
                      <a:pPr algn="ctr"/>
                      <a:r>
                        <a:rPr lang="en-TW" dirty="0"/>
                        <a:t>Homeostasis/DNA</a:t>
                      </a:r>
                    </a:p>
                  </a:txBody>
                  <a:tcPr anchor="ctr"/>
                </a:tc>
                <a:tc>
                  <a:txBody>
                    <a:bodyPr/>
                    <a:lstStyle/>
                    <a:p>
                      <a:pPr algn="ctr"/>
                      <a:r>
                        <a:rPr lang="en-TW" dirty="0"/>
                        <a:t>Iterative/Recursive Functions</a:t>
                      </a:r>
                    </a:p>
                  </a:txBody>
                  <a:tcPr anchor="ctr"/>
                </a:tc>
                <a:tc>
                  <a:txBody>
                    <a:bodyPr/>
                    <a:lstStyle/>
                    <a:p>
                      <a:pPr algn="ctr"/>
                      <a:r>
                        <a:rPr lang="en-TW" dirty="0"/>
                        <a:t>Multi-Scale Interactions</a:t>
                      </a:r>
                    </a:p>
                  </a:txBody>
                  <a:tcPr anchor="ctr"/>
                </a:tc>
                <a:tc>
                  <a:txBody>
                    <a:bodyPr/>
                    <a:lstStyle/>
                    <a:p>
                      <a:pPr algn="ctr"/>
                      <a:r>
                        <a:rPr lang="en-TW" dirty="0"/>
                        <a:t>Feedback Loops</a:t>
                      </a:r>
                    </a:p>
                  </a:txBody>
                  <a:tcPr anchor="ctr"/>
                </a:tc>
                <a:extLst>
                  <a:ext uri="{0D108BD9-81ED-4DB2-BD59-A6C34878D82A}">
                    <a16:rowId xmlns:a16="http://schemas.microsoft.com/office/drawing/2014/main" val="839579542"/>
                  </a:ext>
                </a:extLst>
              </a:tr>
              <a:tr h="698551">
                <a:tc>
                  <a:txBody>
                    <a:bodyPr/>
                    <a:lstStyle/>
                    <a:p>
                      <a:pPr algn="ctr"/>
                      <a:r>
                        <a:rPr lang="en-TW" dirty="0"/>
                        <a:t>Cellular Construction/Boundary Setting</a:t>
                      </a:r>
                    </a:p>
                  </a:txBody>
                  <a:tcPr anchor="ctr"/>
                </a:tc>
                <a:tc>
                  <a:txBody>
                    <a:bodyPr/>
                    <a:lstStyle/>
                    <a:p>
                      <a:pPr algn="ctr"/>
                      <a:r>
                        <a:rPr lang="en-TW" dirty="0"/>
                        <a:t>Difference/Differentiation</a:t>
                      </a:r>
                    </a:p>
                  </a:txBody>
                  <a:tcPr anchor="ctr"/>
                </a:tc>
                <a:tc>
                  <a:txBody>
                    <a:bodyPr/>
                    <a:lstStyle/>
                    <a:p>
                      <a:pPr algn="ctr"/>
                      <a:r>
                        <a:rPr lang="en-TW" dirty="0"/>
                        <a:t>Observations</a:t>
                      </a:r>
                    </a:p>
                  </a:txBody>
                  <a:tcPr anchor="ctr"/>
                </a:tc>
                <a:tc>
                  <a:txBody>
                    <a:bodyPr/>
                    <a:lstStyle/>
                    <a:p>
                      <a:pPr algn="ctr"/>
                      <a:r>
                        <a:rPr lang="en-TW" dirty="0"/>
                        <a:t>Data Collection</a:t>
                      </a:r>
                    </a:p>
                  </a:txBody>
                  <a:tcPr anchor="ctr"/>
                </a:tc>
                <a:extLst>
                  <a:ext uri="{0D108BD9-81ED-4DB2-BD59-A6C34878D82A}">
                    <a16:rowId xmlns:a16="http://schemas.microsoft.com/office/drawing/2014/main" val="653409872"/>
                  </a:ext>
                </a:extLst>
              </a:tr>
              <a:tr h="698551">
                <a:tc>
                  <a:txBody>
                    <a:bodyPr/>
                    <a:lstStyle/>
                    <a:p>
                      <a:pPr algn="ctr"/>
                      <a:r>
                        <a:rPr lang="en-TW" dirty="0"/>
                        <a:t>Lifespan Expansion</a:t>
                      </a:r>
                    </a:p>
                  </a:txBody>
                  <a:tcPr anchor="ctr"/>
                </a:tc>
                <a:tc>
                  <a:txBody>
                    <a:bodyPr/>
                    <a:lstStyle/>
                    <a:p>
                      <a:pPr algn="ctr"/>
                      <a:r>
                        <a:rPr lang="en-TW" dirty="0"/>
                        <a:t>Integration</a:t>
                      </a:r>
                    </a:p>
                  </a:txBody>
                  <a:tcPr anchor="ctr"/>
                </a:tc>
                <a:tc>
                  <a:txBody>
                    <a:bodyPr/>
                    <a:lstStyle/>
                    <a:p>
                      <a:pPr algn="ctr"/>
                      <a:r>
                        <a:rPr lang="en-TW" dirty="0"/>
                        <a:t>Spacetime Accumulation</a:t>
                      </a:r>
                    </a:p>
                  </a:txBody>
                  <a:tcPr anchor="ctr"/>
                </a:tc>
                <a:tc>
                  <a:txBody>
                    <a:bodyPr/>
                    <a:lstStyle/>
                    <a:p>
                      <a:pPr algn="ctr"/>
                      <a:r>
                        <a:rPr lang="en-TW" dirty="0"/>
                        <a:t>Statistical Interpretation</a:t>
                      </a:r>
                    </a:p>
                  </a:txBody>
                  <a:tcPr anchor="ctr"/>
                </a:tc>
                <a:extLst>
                  <a:ext uri="{0D108BD9-81ED-4DB2-BD59-A6C34878D82A}">
                    <a16:rowId xmlns:a16="http://schemas.microsoft.com/office/drawing/2014/main" val="1298532565"/>
                  </a:ext>
                </a:extLst>
              </a:tr>
              <a:tr h="698551">
                <a:tc>
                  <a:txBody>
                    <a:bodyPr/>
                    <a:lstStyle/>
                    <a:p>
                      <a:pPr algn="ctr"/>
                      <a:r>
                        <a:rPr lang="en-TW" dirty="0"/>
                        <a:t>Entropy Negation</a:t>
                      </a:r>
                    </a:p>
                  </a:txBody>
                  <a:tcPr anchor="ctr"/>
                </a:tc>
                <a:tc>
                  <a:txBody>
                    <a:bodyPr/>
                    <a:lstStyle/>
                    <a:p>
                      <a:pPr algn="ctr"/>
                      <a:r>
                        <a:rPr lang="en-TW" dirty="0"/>
                        <a:t>Numbers/Generative Name Spaces/Algebras</a:t>
                      </a:r>
                    </a:p>
                  </a:txBody>
                  <a:tcPr anchor="ctr"/>
                </a:tc>
                <a:tc>
                  <a:txBody>
                    <a:bodyPr/>
                    <a:lstStyle/>
                    <a:p>
                      <a:pPr algn="ctr"/>
                      <a:r>
                        <a:rPr lang="en-TW" dirty="0"/>
                        <a:t>“Unified” Theory</a:t>
                      </a:r>
                    </a:p>
                  </a:txBody>
                  <a:tcPr anchor="ctr"/>
                </a:tc>
                <a:tc>
                  <a:txBody>
                    <a:bodyPr/>
                    <a:lstStyle/>
                    <a:p>
                      <a:pPr algn="ctr"/>
                      <a:r>
                        <a:rPr lang="en-TW" dirty="0"/>
                        <a:t>From Theory to Applications and Back</a:t>
                      </a:r>
                    </a:p>
                  </a:txBody>
                  <a:tcPr anchor="ctr"/>
                </a:tc>
                <a:extLst>
                  <a:ext uri="{0D108BD9-81ED-4DB2-BD59-A6C34878D82A}">
                    <a16:rowId xmlns:a16="http://schemas.microsoft.com/office/drawing/2014/main" val="240988633"/>
                  </a:ext>
                </a:extLst>
              </a:tr>
            </a:tbl>
          </a:graphicData>
        </a:graphic>
      </p:graphicFrame>
      <p:sp>
        <p:nvSpPr>
          <p:cNvPr id="4" name="Slide Number Placeholder 3">
            <a:extLst>
              <a:ext uri="{FF2B5EF4-FFF2-40B4-BE49-F238E27FC236}">
                <a16:creationId xmlns:a16="http://schemas.microsoft.com/office/drawing/2014/main" id="{1B1ED8E1-B7A5-E44F-92C0-7C3D2F8563C5}"/>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27</a:t>
            </a:fld>
            <a:endParaRPr lang="en-US" dirty="0">
              <a:solidFill>
                <a:prstClr val="black">
                  <a:tint val="75000"/>
                </a:prstClr>
              </a:solidFill>
            </a:endParaRPr>
          </a:p>
        </p:txBody>
      </p:sp>
    </p:spTree>
    <p:extLst>
      <p:ext uri="{BB962C8B-B14F-4D97-AF65-F5344CB8AC3E}">
        <p14:creationId xmlns:p14="http://schemas.microsoft.com/office/powerpoint/2010/main" val="376132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6774" y="264799"/>
            <a:ext cx="871264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prstClr val="white"/>
                </a:solidFill>
                <a:effectLst/>
                <a:uLnTx/>
                <a:uFillTx/>
                <a:latin typeface="Calibri"/>
                <a:cs typeface="Arial"/>
                <a:sym typeface="Arial"/>
              </a:rPr>
              <a:t>A Computable Language for Real Applications</a:t>
            </a:r>
          </a:p>
        </p:txBody>
      </p:sp>
      <p:pic>
        <p:nvPicPr>
          <p:cNvPr id="5" name="Picture 4">
            <a:extLst>
              <a:ext uri="{FF2B5EF4-FFF2-40B4-BE49-F238E27FC236}">
                <a16:creationId xmlns:a16="http://schemas.microsoft.com/office/drawing/2014/main" id="{516E7685-B280-5A49-AD18-5B8FFEFE02C1}"/>
              </a:ext>
            </a:extLst>
          </p:cNvPr>
          <p:cNvPicPr>
            <a:picLocks noChangeAspect="1"/>
          </p:cNvPicPr>
          <p:nvPr/>
        </p:nvPicPr>
        <p:blipFill>
          <a:blip r:embed="rId2"/>
          <a:stretch>
            <a:fillRect/>
          </a:stretch>
        </p:blipFill>
        <p:spPr>
          <a:xfrm>
            <a:off x="200843" y="1225296"/>
            <a:ext cx="2266952" cy="3305556"/>
          </a:xfrm>
          <a:prstGeom prst="rect">
            <a:avLst/>
          </a:prstGeom>
        </p:spPr>
      </p:pic>
      <p:pic>
        <p:nvPicPr>
          <p:cNvPr id="6" name="Picture 5">
            <a:extLst>
              <a:ext uri="{FF2B5EF4-FFF2-40B4-BE49-F238E27FC236}">
                <a16:creationId xmlns:a16="http://schemas.microsoft.com/office/drawing/2014/main" id="{D1E8B129-62F6-7844-B186-DB878492C246}"/>
              </a:ext>
            </a:extLst>
          </p:cNvPr>
          <p:cNvPicPr>
            <a:picLocks noChangeAspect="1"/>
          </p:cNvPicPr>
          <p:nvPr/>
        </p:nvPicPr>
        <p:blipFill>
          <a:blip r:embed="rId3"/>
          <a:stretch>
            <a:fillRect/>
          </a:stretch>
        </p:blipFill>
        <p:spPr>
          <a:xfrm>
            <a:off x="2621862" y="970904"/>
            <a:ext cx="2754809" cy="3998358"/>
          </a:xfrm>
          <a:prstGeom prst="rect">
            <a:avLst/>
          </a:prstGeom>
        </p:spPr>
      </p:pic>
      <p:pic>
        <p:nvPicPr>
          <p:cNvPr id="7" name="Picture 6">
            <a:hlinkClick r:id="rId4"/>
            <a:extLst>
              <a:ext uri="{FF2B5EF4-FFF2-40B4-BE49-F238E27FC236}">
                <a16:creationId xmlns:a16="http://schemas.microsoft.com/office/drawing/2014/main" id="{55DEE826-BACA-C84C-9353-8F0FFEF33AB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16603" y="970904"/>
            <a:ext cx="3068022" cy="1816724"/>
          </a:xfrm>
          <a:prstGeom prst="rect">
            <a:avLst/>
          </a:prstGeom>
        </p:spPr>
      </p:pic>
      <p:pic>
        <p:nvPicPr>
          <p:cNvPr id="9" name="Picture 8">
            <a:hlinkClick r:id="rId6"/>
            <a:extLst>
              <a:ext uri="{FF2B5EF4-FFF2-40B4-BE49-F238E27FC236}">
                <a16:creationId xmlns:a16="http://schemas.microsoft.com/office/drawing/2014/main" id="{50D8496A-EA89-9C4E-AB32-77D64218D56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16603" y="2926457"/>
            <a:ext cx="3068022" cy="1816724"/>
          </a:xfrm>
          <a:prstGeom prst="rect">
            <a:avLst/>
          </a:prstGeom>
        </p:spPr>
      </p:pic>
      <p:pic>
        <p:nvPicPr>
          <p:cNvPr id="10" name="Picture 9">
            <a:extLst>
              <a:ext uri="{FF2B5EF4-FFF2-40B4-BE49-F238E27FC236}">
                <a16:creationId xmlns:a16="http://schemas.microsoft.com/office/drawing/2014/main" id="{BEEDB5A0-CD9E-F544-918E-1D33857923F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099670" y="2217043"/>
            <a:ext cx="929747" cy="1325785"/>
          </a:xfrm>
          <a:prstGeom prst="rect">
            <a:avLst/>
          </a:prstGeom>
        </p:spPr>
      </p:pic>
      <p:sp>
        <p:nvSpPr>
          <p:cNvPr id="3" name="Slide Number Placeholder 2">
            <a:extLst>
              <a:ext uri="{FF2B5EF4-FFF2-40B4-BE49-F238E27FC236}">
                <a16:creationId xmlns:a16="http://schemas.microsoft.com/office/drawing/2014/main" id="{47FC436B-3C4E-E647-AD60-B3321A0BD631}"/>
              </a:ext>
            </a:extLst>
          </p:cNvPr>
          <p:cNvSpPr>
            <a:spLocks noGrp="1"/>
          </p:cNvSpPr>
          <p:nvPr>
            <p:ph type="sldNum" sz="quarter" idx="12"/>
          </p:nvPr>
        </p:nvSpPr>
        <p:spPr/>
        <p:txBody>
          <a:bodyPr/>
          <a:lstStyle/>
          <a:p>
            <a:fld id="{523C812B-A187-0945-BAC5-7895DB419EB9}" type="slidenum">
              <a:rPr lang="en-US" smtClean="0">
                <a:solidFill>
                  <a:prstClr val="black">
                    <a:tint val="75000"/>
                  </a:prstClr>
                </a:solidFill>
              </a:rPr>
              <a:pPr/>
              <a:t>28</a:t>
            </a:fld>
            <a:endParaRPr lang="en-US" dirty="0">
              <a:solidFill>
                <a:prstClr val="black">
                  <a:tint val="75000"/>
                </a:prstClr>
              </a:solidFill>
            </a:endParaRPr>
          </a:p>
        </p:txBody>
      </p:sp>
    </p:spTree>
    <p:extLst>
      <p:ext uri="{BB962C8B-B14F-4D97-AF65-F5344CB8AC3E}">
        <p14:creationId xmlns:p14="http://schemas.microsoft.com/office/powerpoint/2010/main" val="223940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97D366-4B68-CB43-B308-06DF31699CE5}"/>
              </a:ext>
            </a:extLst>
          </p:cNvPr>
          <p:cNvSpPr/>
          <p:nvPr/>
        </p:nvSpPr>
        <p:spPr>
          <a:xfrm>
            <a:off x="278405" y="2345817"/>
            <a:ext cx="8594957" cy="2571750"/>
          </a:xfrm>
          <a:prstGeom prst="rect">
            <a:avLst/>
          </a:prstGeom>
          <a:gradFill>
            <a:gsLst>
              <a:gs pos="0">
                <a:srgbClr val="002060"/>
              </a:gs>
              <a:gs pos="74000">
                <a:schemeClr val="accent1">
                  <a:lumMod val="45000"/>
                  <a:lumOff val="55000"/>
                </a:schemeClr>
              </a:gs>
              <a:gs pos="83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t>Cloud Computing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Classifying Architecture based on Spacetime properties</a:t>
            </a:r>
            <a:endParaRPr lang="en-US" altLang="zh-TW" sz="2400" dirty="0">
              <a:latin typeface="Comic Sans MS" panose="030F0902030302020204" pitchFamily="66" charset="0"/>
              <a:ea typeface="新細明體" panose="02020500000000000000" pitchFamily="18" charset="-120"/>
            </a:endParaRPr>
          </a:p>
        </p:txBody>
      </p:sp>
      <p:sp>
        <p:nvSpPr>
          <p:cNvPr id="2" name="Rectangle 1">
            <a:extLst>
              <a:ext uri="{FF2B5EF4-FFF2-40B4-BE49-F238E27FC236}">
                <a16:creationId xmlns:a16="http://schemas.microsoft.com/office/drawing/2014/main" id="{92D212F0-D4B5-5948-9AD2-AD4CD8C2D630}"/>
              </a:ext>
            </a:extLst>
          </p:cNvPr>
          <p:cNvSpPr/>
          <p:nvPr/>
        </p:nvSpPr>
        <p:spPr>
          <a:xfrm>
            <a:off x="278405" y="1317789"/>
            <a:ext cx="8498453" cy="560935"/>
          </a:xfrm>
          <a:prstGeom prst="rect">
            <a:avLst/>
          </a:prstGeom>
          <a:gradFill flip="none" rotWithShape="1">
            <a:gsLst>
              <a:gs pos="0">
                <a:srgbClr val="002060"/>
              </a:gs>
              <a:gs pos="74000">
                <a:schemeClr val="accent1">
                  <a:lumMod val="45000"/>
                  <a:lumOff val="55000"/>
                </a:schemeClr>
              </a:gs>
              <a:gs pos="83000">
                <a:schemeClr val="accent1">
                  <a:lumMod val="45000"/>
                  <a:lumOff val="55000"/>
                </a:schemeClr>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t>Abstract Specification</a:t>
            </a:r>
          </a:p>
        </p:txBody>
      </p:sp>
      <p:grpSp>
        <p:nvGrpSpPr>
          <p:cNvPr id="7" name="Group 6">
            <a:extLst>
              <a:ext uri="{FF2B5EF4-FFF2-40B4-BE49-F238E27FC236}">
                <a16:creationId xmlns:a16="http://schemas.microsoft.com/office/drawing/2014/main" id="{9AA262A9-510F-2842-B36C-3746CC2DC42C}"/>
              </a:ext>
            </a:extLst>
          </p:cNvPr>
          <p:cNvGrpSpPr/>
          <p:nvPr/>
        </p:nvGrpSpPr>
        <p:grpSpPr>
          <a:xfrm>
            <a:off x="367137" y="2697440"/>
            <a:ext cx="8409720" cy="567337"/>
            <a:chOff x="315253" y="3295168"/>
            <a:chExt cx="8409720" cy="567337"/>
          </a:xfrm>
        </p:grpSpPr>
        <p:sp>
          <p:nvSpPr>
            <p:cNvPr id="8" name="Rectangle 7">
              <a:extLst>
                <a:ext uri="{FF2B5EF4-FFF2-40B4-BE49-F238E27FC236}">
                  <a16:creationId xmlns:a16="http://schemas.microsoft.com/office/drawing/2014/main" id="{A34F21F7-6B97-5042-9BF1-077E504671A9}"/>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9" name="Rectangle 8">
              <a:extLst>
                <a:ext uri="{FF2B5EF4-FFF2-40B4-BE49-F238E27FC236}">
                  <a16:creationId xmlns:a16="http://schemas.microsoft.com/office/drawing/2014/main" id="{CAB7EAC9-6C48-6648-891F-EE2509163D57}"/>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6" name="Group 5">
            <a:extLst>
              <a:ext uri="{FF2B5EF4-FFF2-40B4-BE49-F238E27FC236}">
                <a16:creationId xmlns:a16="http://schemas.microsoft.com/office/drawing/2014/main" id="{4E401CEF-3CC1-2044-BCA5-F52384335064}"/>
              </a:ext>
            </a:extLst>
          </p:cNvPr>
          <p:cNvGrpSpPr/>
          <p:nvPr/>
        </p:nvGrpSpPr>
        <p:grpSpPr>
          <a:xfrm>
            <a:off x="365507" y="3468814"/>
            <a:ext cx="8419124" cy="576850"/>
            <a:chOff x="278407" y="2345549"/>
            <a:chExt cx="8419124" cy="576850"/>
          </a:xfrm>
        </p:grpSpPr>
        <p:sp>
          <p:nvSpPr>
            <p:cNvPr id="11" name="Rectangle 10">
              <a:extLst>
                <a:ext uri="{FF2B5EF4-FFF2-40B4-BE49-F238E27FC236}">
                  <a16:creationId xmlns:a16="http://schemas.microsoft.com/office/drawing/2014/main" id="{21B13255-717A-264A-8C96-91C75F146065}"/>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12" name="Rectangle 11">
              <a:extLst>
                <a:ext uri="{FF2B5EF4-FFF2-40B4-BE49-F238E27FC236}">
                  <a16:creationId xmlns:a16="http://schemas.microsoft.com/office/drawing/2014/main" id="{D27629FA-82F4-B241-B222-53A546EA6798}"/>
                </a:ext>
              </a:extLst>
            </p:cNvPr>
            <p:cNvSpPr/>
            <p:nvPr/>
          </p:nvSpPr>
          <p:spPr>
            <a:xfrm>
              <a:off x="2584413" y="2345549"/>
              <a:ext cx="3805483" cy="56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Hybrid</a:t>
              </a:r>
            </a:p>
          </p:txBody>
        </p:sp>
        <p:sp>
          <p:nvSpPr>
            <p:cNvPr id="13" name="Rectangle 12">
              <a:extLst>
                <a:ext uri="{FF2B5EF4-FFF2-40B4-BE49-F238E27FC236}">
                  <a16:creationId xmlns:a16="http://schemas.microsoft.com/office/drawing/2014/main" id="{A77403A0-414F-8449-AEE2-D8172BA863C3}"/>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 name="Group 2">
            <a:extLst>
              <a:ext uri="{FF2B5EF4-FFF2-40B4-BE49-F238E27FC236}">
                <a16:creationId xmlns:a16="http://schemas.microsoft.com/office/drawing/2014/main" id="{640C377B-A9EF-4746-B15E-7DDB7049D728}"/>
              </a:ext>
            </a:extLst>
          </p:cNvPr>
          <p:cNvGrpSpPr/>
          <p:nvPr/>
        </p:nvGrpSpPr>
        <p:grpSpPr>
          <a:xfrm>
            <a:off x="374911" y="4223100"/>
            <a:ext cx="8409720" cy="562538"/>
            <a:chOff x="278407" y="1588670"/>
            <a:chExt cx="8409720" cy="562538"/>
          </a:xfrm>
        </p:grpSpPr>
        <p:sp>
          <p:nvSpPr>
            <p:cNvPr id="14" name="Rectangle 13">
              <a:extLst>
                <a:ext uri="{FF2B5EF4-FFF2-40B4-BE49-F238E27FC236}">
                  <a16:creationId xmlns:a16="http://schemas.microsoft.com/office/drawing/2014/main" id="{CEDA5BE1-8314-BF49-851E-B781CABDBB49}"/>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15" name="Rectangle 14">
              <a:extLst>
                <a:ext uri="{FF2B5EF4-FFF2-40B4-BE49-F238E27FC236}">
                  <a16:creationId xmlns:a16="http://schemas.microsoft.com/office/drawing/2014/main" id="{E966A20F-2558-BF45-8E7E-6B69DCB281D3}"/>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16" name="Rectangle 15">
              <a:extLst>
                <a:ext uri="{FF2B5EF4-FFF2-40B4-BE49-F238E27FC236}">
                  <a16:creationId xmlns:a16="http://schemas.microsoft.com/office/drawing/2014/main" id="{CA5F5515-916E-E440-A2FA-F7C572AA45E6}"/>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17" name="Rectangle 16">
              <a:extLst>
                <a:ext uri="{FF2B5EF4-FFF2-40B4-BE49-F238E27FC236}">
                  <a16:creationId xmlns:a16="http://schemas.microsoft.com/office/drawing/2014/main" id="{C072310A-708D-3248-BE81-8176098C5F04}"/>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18" name="Rectangle 17">
              <a:extLst>
                <a:ext uri="{FF2B5EF4-FFF2-40B4-BE49-F238E27FC236}">
                  <a16:creationId xmlns:a16="http://schemas.microsoft.com/office/drawing/2014/main" id="{97B1AC61-CFE4-DC44-A7FE-AF1240530B25}"/>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22" name="Curved Right Arrow 21">
            <a:extLst>
              <a:ext uri="{FF2B5EF4-FFF2-40B4-BE49-F238E27FC236}">
                <a16:creationId xmlns:a16="http://schemas.microsoft.com/office/drawing/2014/main" id="{F9D5AD34-FA1F-F241-8A7D-DC158E1A50DC}"/>
              </a:ext>
            </a:extLst>
          </p:cNvPr>
          <p:cNvSpPr/>
          <p:nvPr/>
        </p:nvSpPr>
        <p:spPr>
          <a:xfrm>
            <a:off x="3475222" y="193315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5" name="Curved Right Arrow 24">
            <a:extLst>
              <a:ext uri="{FF2B5EF4-FFF2-40B4-BE49-F238E27FC236}">
                <a16:creationId xmlns:a16="http://schemas.microsoft.com/office/drawing/2014/main" id="{0DDE081A-96DD-B94A-98DD-2718433F0004}"/>
              </a:ext>
            </a:extLst>
          </p:cNvPr>
          <p:cNvSpPr/>
          <p:nvPr/>
        </p:nvSpPr>
        <p:spPr>
          <a:xfrm rot="10800000">
            <a:off x="5570366" y="1903646"/>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23" name="Slide Number Placeholder 22">
            <a:extLst>
              <a:ext uri="{FF2B5EF4-FFF2-40B4-BE49-F238E27FC236}">
                <a16:creationId xmlns:a16="http://schemas.microsoft.com/office/drawing/2014/main" id="{EA651062-E248-4A47-9F97-7E067C8F6E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ustDataLst>
      <p:tags r:id="rId1"/>
    </p:custDataLst>
    <p:extLst>
      <p:ext uri="{BB962C8B-B14F-4D97-AF65-F5344CB8AC3E}">
        <p14:creationId xmlns:p14="http://schemas.microsoft.com/office/powerpoint/2010/main" val="31111648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The Hierarchy of Complexity</a:t>
            </a:r>
            <a:endParaRPr dirty="0">
              <a:solidFill>
                <a:schemeClr val="tx1"/>
              </a:solidFill>
            </a:endParaRPr>
          </a:p>
        </p:txBody>
      </p:sp>
      <p:pic>
        <p:nvPicPr>
          <p:cNvPr id="4098" name="Picture 2">
            <a:hlinkClick r:id="rId3"/>
            <a:extLst>
              <a:ext uri="{FF2B5EF4-FFF2-40B4-BE49-F238E27FC236}">
                <a16:creationId xmlns:a16="http://schemas.microsoft.com/office/drawing/2014/main" id="{948C2C14-6F8D-DE48-9DAC-6466F93610B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174" y="1191013"/>
            <a:ext cx="4335652" cy="3251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sp>
        <p:nvSpPr>
          <p:cNvPr id="2" name="Slide Number Placeholder 1">
            <a:extLst>
              <a:ext uri="{FF2B5EF4-FFF2-40B4-BE49-F238E27FC236}">
                <a16:creationId xmlns:a16="http://schemas.microsoft.com/office/drawing/2014/main" id="{E74046C2-1065-2F48-BB98-F494A85A0F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986540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194" name="Object 2">
            <a:extLst>
              <a:ext uri="{FF2B5EF4-FFF2-40B4-BE49-F238E27FC236}">
                <a16:creationId xmlns:a16="http://schemas.microsoft.com/office/drawing/2014/main" id="{BB98C90D-D535-1449-99C1-2D476EA179CC}"/>
              </a:ext>
            </a:extLst>
          </p:cNvPr>
          <p:cNvGraphicFramePr>
            <a:graphicFrameLocks noChangeAspect="1"/>
          </p:cNvGraphicFramePr>
          <p:nvPr>
            <p:extLst>
              <p:ext uri="{D42A27DB-BD31-4B8C-83A1-F6EECF244321}">
                <p14:modId xmlns:p14="http://schemas.microsoft.com/office/powerpoint/2010/main" val="645895240"/>
              </p:ext>
            </p:extLst>
          </p:nvPr>
        </p:nvGraphicFramePr>
        <p:xfrm>
          <a:off x="2202061" y="1017725"/>
          <a:ext cx="4739878" cy="2372916"/>
        </p:xfrm>
        <a:graphic>
          <a:graphicData uri="http://schemas.openxmlformats.org/presentationml/2006/ole">
            <mc:AlternateContent xmlns:mc="http://schemas.openxmlformats.org/markup-compatibility/2006">
              <mc:Choice xmlns:v="urn:schemas-microsoft-com:vml" Requires="v">
                <p:oleObj spid="_x0000_s2457" name="VISIO" r:id="rId4" imgW="6045200" imgH="5918200" progId="Visio.Drawing.6">
                  <p:embed/>
                </p:oleObj>
              </mc:Choice>
              <mc:Fallback>
                <p:oleObj name="VISIO" r:id="rId4" imgW="6045200" imgH="5918200" progId="Visio.Drawing.6">
                  <p:embed/>
                  <p:pic>
                    <p:nvPicPr>
                      <p:cNvPr id="8194" name="Object 2">
                        <a:extLst>
                          <a:ext uri="{FF2B5EF4-FFF2-40B4-BE49-F238E27FC236}">
                            <a16:creationId xmlns:a16="http://schemas.microsoft.com/office/drawing/2014/main" id="{BB98C90D-D535-1449-99C1-2D476EA17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553" t="32909" r="11743" b="25391"/>
                      <a:stretch>
                        <a:fillRect/>
                      </a:stretch>
                    </p:blipFill>
                    <p:spPr bwMode="auto">
                      <a:xfrm>
                        <a:off x="2202061" y="1017725"/>
                        <a:ext cx="4739878" cy="237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3">
            <a:extLst>
              <a:ext uri="{FF2B5EF4-FFF2-40B4-BE49-F238E27FC236}">
                <a16:creationId xmlns:a16="http://schemas.microsoft.com/office/drawing/2014/main" id="{661A6988-9AF1-CE41-8E18-3FEF585E159C}"/>
              </a:ext>
            </a:extLst>
          </p:cNvPr>
          <p:cNvSpPr>
            <a:spLocks noGrp="1" noChangeArrowheads="1"/>
          </p:cNvSpPr>
          <p:nvPr>
            <p:ph type="title"/>
          </p:nvPr>
        </p:nvSpPr>
        <p:spPr/>
        <p:txBody>
          <a:bodyPr/>
          <a:lstStyle/>
          <a:p>
            <a:r>
              <a:rPr lang="en-US" altLang="zh-TW">
                <a:ea typeface="新細明體" panose="02020500000000000000" pitchFamily="18" charset="-120"/>
              </a:rPr>
              <a:t>Processing logic: fetch-execute cycle</a:t>
            </a:r>
          </a:p>
        </p:txBody>
      </p:sp>
      <p:sp>
        <p:nvSpPr>
          <p:cNvPr id="349188" name="Rectangle 4">
            <a:extLst>
              <a:ext uri="{FF2B5EF4-FFF2-40B4-BE49-F238E27FC236}">
                <a16:creationId xmlns:a16="http://schemas.microsoft.com/office/drawing/2014/main" id="{9DBDDF0C-B7AD-F945-A2DB-75BE8D92BF03}"/>
              </a:ext>
            </a:extLst>
          </p:cNvPr>
          <p:cNvSpPr>
            <a:spLocks noGrp="1" noChangeArrowheads="1"/>
          </p:cNvSpPr>
          <p:nvPr>
            <p:ph type="body" idx="1"/>
          </p:nvPr>
        </p:nvSpPr>
        <p:spPr>
          <a:xfrm>
            <a:off x="1674018" y="3288170"/>
            <a:ext cx="5795963" cy="1675210"/>
          </a:xfrm>
          <a:noFill/>
        </p:spPr>
        <p:txBody>
          <a:bodyPr/>
          <a:lstStyle/>
          <a:p>
            <a:pPr>
              <a:buFont typeface="Wingdings" pitchFamily="2" charset="2"/>
              <a:buNone/>
            </a:pPr>
            <a:r>
              <a:rPr lang="en-US" altLang="zh-TW" sz="1050" dirty="0">
                <a:ea typeface="新細明體" panose="02020500000000000000" pitchFamily="18" charset="-120"/>
              </a:rPr>
              <a:t>Executing the </a:t>
            </a:r>
            <a:r>
              <a:rPr lang="en-US" altLang="zh-TW" sz="1050" i="1" dirty="0">
                <a:ea typeface="新細明體" panose="02020500000000000000" pitchFamily="18" charset="-120"/>
              </a:rPr>
              <a:t>current instruction</a:t>
            </a:r>
            <a:r>
              <a:rPr lang="en-US" altLang="zh-TW" sz="1050" dirty="0">
                <a:ea typeface="新細明體" panose="02020500000000000000" pitchFamily="18" charset="-120"/>
              </a:rPr>
              <a:t>  involves one or more of</a:t>
            </a:r>
            <a:br>
              <a:rPr lang="en-US" altLang="zh-TW" sz="1050" dirty="0">
                <a:ea typeface="新細明體" panose="02020500000000000000" pitchFamily="18" charset="-120"/>
              </a:rPr>
            </a:br>
            <a:r>
              <a:rPr lang="en-US" altLang="zh-TW" sz="1050" dirty="0">
                <a:ea typeface="新細明體" panose="02020500000000000000" pitchFamily="18" charset="-120"/>
              </a:rPr>
              <a:t>the following micro-tasks:</a:t>
            </a:r>
          </a:p>
          <a:p>
            <a:pPr lvl="1">
              <a:buClr>
                <a:srgbClr val="006600"/>
              </a:buClr>
              <a:buFont typeface="Wingdings" pitchFamily="2" charset="2"/>
              <a:buChar char="q"/>
            </a:pPr>
            <a:r>
              <a:rPr lang="en-US" altLang="zh-TW" sz="1050" dirty="0">
                <a:ea typeface="新細明體" panose="02020500000000000000" pitchFamily="18" charset="-120"/>
              </a:rPr>
              <a:t>Have the </a:t>
            </a:r>
            <a:r>
              <a:rPr lang="en-US" altLang="zh-TW" sz="900" dirty="0">
                <a:latin typeface="Consolas" panose="020B0609020204030204" pitchFamily="49" charset="0"/>
                <a:ea typeface="新細明體" panose="02020500000000000000" pitchFamily="18" charset="-120"/>
                <a:cs typeface="Consolas" panose="020B0609020204030204" pitchFamily="49" charset="0"/>
              </a:rPr>
              <a:t>ALU</a:t>
            </a:r>
            <a:r>
              <a:rPr lang="en-US" altLang="zh-TW" sz="1050" dirty="0">
                <a:ea typeface="新細明體" panose="02020500000000000000" pitchFamily="18" charset="-120"/>
              </a:rPr>
              <a:t> compute some function  </a:t>
            </a:r>
            <a:r>
              <a:rPr lang="en-US" altLang="zh-TW" sz="1050" dirty="0">
                <a:latin typeface="Times New Roman" panose="02020603050405020304" pitchFamily="18" charset="0"/>
                <a:ea typeface="新細明體" panose="02020500000000000000" pitchFamily="18" charset="-120"/>
              </a:rPr>
              <a:t>out = </a:t>
            </a:r>
            <a:r>
              <a:rPr lang="en-US" altLang="zh-TW" sz="1050" i="1" dirty="0">
                <a:latin typeface="Times New Roman" panose="02020603050405020304" pitchFamily="18" charset="0"/>
                <a:ea typeface="新細明體" panose="02020500000000000000" pitchFamily="18" charset="-120"/>
              </a:rPr>
              <a:t>f </a:t>
            </a:r>
            <a:r>
              <a:rPr lang="en-US" altLang="zh-TW" sz="1050" dirty="0">
                <a:latin typeface="Times New Roman" panose="02020603050405020304" pitchFamily="18" charset="0"/>
                <a:ea typeface="新細明體" panose="02020500000000000000" pitchFamily="18" charset="-120"/>
              </a:rPr>
              <a:t>(register values)</a:t>
            </a:r>
          </a:p>
          <a:p>
            <a:pPr lvl="1">
              <a:buClr>
                <a:srgbClr val="006600"/>
              </a:buClr>
              <a:buFont typeface="Wingdings" pitchFamily="2" charset="2"/>
              <a:buChar char="q"/>
            </a:pPr>
            <a:r>
              <a:rPr lang="en-US" altLang="zh-TW" sz="1050" dirty="0">
                <a:ea typeface="新細明體" panose="02020500000000000000" pitchFamily="18" charset="-120"/>
              </a:rPr>
              <a:t>Write the </a:t>
            </a:r>
            <a:r>
              <a:rPr lang="en-US" altLang="zh-TW" sz="900" dirty="0">
                <a:latin typeface="Consolas" panose="020B0609020204030204" pitchFamily="49" charset="0"/>
                <a:ea typeface="新細明體" panose="02020500000000000000" pitchFamily="18" charset="-120"/>
              </a:rPr>
              <a:t>ALU</a:t>
            </a:r>
            <a:r>
              <a:rPr lang="en-US" altLang="zh-TW" sz="1050" dirty="0">
                <a:ea typeface="新細明體" panose="02020500000000000000" pitchFamily="18" charset="-120"/>
              </a:rPr>
              <a:t> output to selected registers </a:t>
            </a:r>
          </a:p>
          <a:p>
            <a:pPr lvl="1">
              <a:buClr>
                <a:srgbClr val="006600"/>
              </a:buClr>
              <a:buFont typeface="Wingdings" pitchFamily="2" charset="2"/>
              <a:buChar char="q"/>
            </a:pPr>
            <a:r>
              <a:rPr lang="en-US" altLang="zh-TW" sz="1050" dirty="0">
                <a:ea typeface="新細明體" panose="02020500000000000000" pitchFamily="18" charset="-120"/>
              </a:rPr>
              <a:t>As a side-effect of this computation,</a:t>
            </a:r>
            <a:br>
              <a:rPr lang="en-US" altLang="zh-TW" sz="1050" dirty="0">
                <a:ea typeface="新細明體" panose="02020500000000000000" pitchFamily="18" charset="-120"/>
              </a:rPr>
            </a:br>
            <a:r>
              <a:rPr lang="en-US" altLang="zh-TW" sz="1050" dirty="0">
                <a:ea typeface="新細明體" panose="02020500000000000000" pitchFamily="18" charset="-120"/>
              </a:rPr>
              <a:t>figure out which instruction to fetch and execute next.</a:t>
            </a:r>
          </a:p>
        </p:txBody>
      </p:sp>
      <p:sp>
        <p:nvSpPr>
          <p:cNvPr id="2" name="Slide Number Placeholder 1">
            <a:extLst>
              <a:ext uri="{FF2B5EF4-FFF2-40B4-BE49-F238E27FC236}">
                <a16:creationId xmlns:a16="http://schemas.microsoft.com/office/drawing/2014/main" id="{25CD9302-3354-EE46-BDFD-54E02CD9FDE2}"/>
              </a:ext>
            </a:extLst>
          </p:cNvPr>
          <p:cNvSpPr>
            <a:spLocks noGrp="1"/>
          </p:cNvSpPr>
          <p:nvPr>
            <p:ph type="sldNum" sz="quarter" idx="12"/>
          </p:nvPr>
        </p:nvSpPr>
        <p:spPr/>
        <p:txBody>
          <a:bodyPr/>
          <a:lstStyle/>
          <a:p>
            <a:fld id="{7D50020C-B282-5A4E-A0F3-3434F05E6AD8}" type="slidenum">
              <a:rPr lang="en-US" smtClean="0"/>
              <a:t>30</a:t>
            </a:fld>
            <a:endParaRPr lang="en-US"/>
          </a:p>
        </p:txBody>
      </p:sp>
    </p:spTree>
    <p:extLst>
      <p:ext uri="{BB962C8B-B14F-4D97-AF65-F5344CB8AC3E}">
        <p14:creationId xmlns:p14="http://schemas.microsoft.com/office/powerpoint/2010/main" val="3342365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1371600" y="2457450"/>
            <a:ext cx="4752975" cy="2228850"/>
          </a:xfrm>
        </p:spPr>
        <p:txBody>
          <a:bodyPr/>
          <a:lstStyle/>
          <a:p>
            <a:pPr>
              <a:spcBef>
                <a:spcPct val="50000"/>
              </a:spcBef>
              <a:buFont typeface="Wingdings" pitchFamily="2" charset="2"/>
              <a:buNone/>
            </a:pPr>
            <a:r>
              <a:rPr lang="en-US" altLang="zh-TW" sz="1200" u="sng" dirty="0">
                <a:ea typeface="新細明體" panose="02020500000000000000" pitchFamily="18" charset="-120"/>
              </a:rPr>
              <a:t>Main parts of the Hack computer:</a:t>
            </a:r>
            <a:endParaRPr lang="en-US" altLang="zh-TW" sz="1200" dirty="0">
              <a:ea typeface="新細明體" panose="02020500000000000000" pitchFamily="18" charset="-120"/>
            </a:endParaRPr>
          </a:p>
          <a:p>
            <a:pPr>
              <a:spcBef>
                <a:spcPct val="50000"/>
              </a:spcBef>
              <a:buSzPct val="75000"/>
              <a:buFont typeface="Wingdings" pitchFamily="2" charset="2"/>
              <a:buChar char="q"/>
            </a:pPr>
            <a:r>
              <a:rPr lang="en-US" altLang="zh-TW" sz="1200" dirty="0">
                <a:ea typeface="新細明體" panose="02020500000000000000" pitchFamily="18" charset="-120"/>
              </a:rPr>
              <a:t>Instruction memory (ROM)</a:t>
            </a:r>
          </a:p>
          <a:p>
            <a:pPr>
              <a:spcBef>
                <a:spcPct val="50000"/>
              </a:spcBef>
              <a:buSzPct val="75000"/>
              <a:buFont typeface="Wingdings" pitchFamily="2" charset="2"/>
              <a:buChar char="q"/>
            </a:pPr>
            <a:r>
              <a:rPr lang="en-US" altLang="zh-TW" sz="1200" dirty="0">
                <a:ea typeface="新細明體" panose="02020500000000000000" pitchFamily="18" charset="-120"/>
              </a:rPr>
              <a:t>Memory (RAM):</a:t>
            </a:r>
          </a:p>
          <a:p>
            <a:pPr lvl="1">
              <a:spcBef>
                <a:spcPct val="50000"/>
              </a:spcBef>
              <a:buSzPct val="120000"/>
              <a:buFontTx/>
              <a:buChar char="•"/>
            </a:pPr>
            <a:r>
              <a:rPr lang="en-US" altLang="zh-TW" sz="1200" dirty="0">
                <a:ea typeface="新細明體" panose="02020500000000000000" pitchFamily="18" charset="-120"/>
              </a:rPr>
              <a:t>Data memory</a:t>
            </a:r>
          </a:p>
          <a:p>
            <a:pPr lvl="1">
              <a:spcBef>
                <a:spcPct val="50000"/>
              </a:spcBef>
              <a:buSzPct val="120000"/>
              <a:buFontTx/>
              <a:buChar char="•"/>
            </a:pPr>
            <a:r>
              <a:rPr lang="en-US" altLang="zh-TW" sz="1200" dirty="0">
                <a:ea typeface="新細明體" panose="02020500000000000000" pitchFamily="18" charset="-120"/>
              </a:rPr>
              <a:t>Screen (memory map)</a:t>
            </a:r>
          </a:p>
          <a:p>
            <a:pPr lvl="1">
              <a:spcBef>
                <a:spcPct val="50000"/>
              </a:spcBef>
              <a:buSzPct val="120000"/>
              <a:buFontTx/>
              <a:buChar char="•"/>
            </a:pPr>
            <a:r>
              <a:rPr lang="en-US" altLang="zh-TW" sz="1200" dirty="0">
                <a:ea typeface="新細明體" panose="02020500000000000000" pitchFamily="18" charset="-120"/>
              </a:rPr>
              <a:t>Keyboard (memory map)</a:t>
            </a:r>
          </a:p>
          <a:p>
            <a:pPr>
              <a:spcBef>
                <a:spcPct val="50000"/>
              </a:spcBef>
              <a:buSzPct val="75000"/>
              <a:buFont typeface="Wingdings" pitchFamily="2" charset="2"/>
              <a:buChar char="q"/>
            </a:pPr>
            <a:r>
              <a:rPr lang="en-US" altLang="zh-TW" sz="1200" dirty="0">
                <a:ea typeface="新細明體" panose="02020500000000000000" pitchFamily="18" charset="-120"/>
              </a:rPr>
              <a:t>CPU</a:t>
            </a:r>
          </a:p>
          <a:p>
            <a:pPr>
              <a:spcBef>
                <a:spcPct val="50000"/>
              </a:spcBef>
              <a:buSzPct val="75000"/>
              <a:buFont typeface="Wingdings" pitchFamily="2" charset="2"/>
              <a:buChar char="q"/>
            </a:pPr>
            <a:r>
              <a:rPr lang="en-US" altLang="zh-TW" sz="1200" dirty="0">
                <a:ea typeface="新細明體" panose="02020500000000000000" pitchFamily="18" charset="-120"/>
              </a:rPr>
              <a:t>Computer (the logic that holds everything together).</a:t>
            </a:r>
          </a:p>
        </p:txBody>
      </p:sp>
      <p:sp>
        <p:nvSpPr>
          <p:cNvPr id="353284" name="Rectangle 4">
            <a:extLst>
              <a:ext uri="{FF2B5EF4-FFF2-40B4-BE49-F238E27FC236}">
                <a16:creationId xmlns:a16="http://schemas.microsoft.com/office/drawing/2014/main" id="{75F3878C-8A2F-584D-B6BD-8979F5F87D71}"/>
              </a:ext>
            </a:extLst>
          </p:cNvPr>
          <p:cNvSpPr>
            <a:spLocks noChangeArrowheads="1"/>
          </p:cNvSpPr>
          <p:nvPr/>
        </p:nvSpPr>
        <p:spPr bwMode="auto">
          <a:xfrm>
            <a:off x="1371600" y="1193814"/>
            <a:ext cx="6318647" cy="151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85750" indent="-28575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A 16-bit Von Neumann platform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The </a:t>
            </a:r>
            <a:r>
              <a:rPr lang="en-US" altLang="zh-TW" sz="1200" i="1" dirty="0">
                <a:solidFill>
                  <a:srgbClr val="000000"/>
                </a:solidFill>
                <a:ea typeface="新細明體" panose="02020500000000000000" pitchFamily="18" charset="-120"/>
              </a:rPr>
              <a:t>instruction memory</a:t>
            </a:r>
            <a:r>
              <a:rPr lang="en-US" altLang="zh-TW" sz="1200" dirty="0">
                <a:solidFill>
                  <a:srgbClr val="000000"/>
                </a:solidFill>
                <a:ea typeface="新細明體" panose="02020500000000000000" pitchFamily="18" charset="-120"/>
              </a:rPr>
              <a:t> and the </a:t>
            </a:r>
            <a:r>
              <a:rPr lang="en-US" altLang="zh-TW" sz="1200" i="1" dirty="0">
                <a:solidFill>
                  <a:srgbClr val="000000"/>
                </a:solidFill>
                <a:ea typeface="新細明體" panose="02020500000000000000" pitchFamily="18" charset="-120"/>
              </a:rPr>
              <a:t>data memory</a:t>
            </a:r>
            <a:r>
              <a:rPr lang="en-US" altLang="zh-TW" sz="1200" dirty="0">
                <a:solidFill>
                  <a:srgbClr val="000000"/>
                </a:solidFill>
                <a:ea typeface="新細明體" panose="02020500000000000000" pitchFamily="18" charset="-120"/>
              </a:rPr>
              <a:t> are physically separate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Screen: 512 rows by 256 columns, black and white </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Keyboard: standard</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Designed to execute programs written in the Hack machine language</a:t>
            </a:r>
          </a:p>
          <a:p>
            <a:pPr eaLnBrk="0" fontAlgn="base" hangingPunct="0">
              <a:spcBef>
                <a:spcPct val="50000"/>
              </a:spcBef>
              <a:spcAft>
                <a:spcPct val="0"/>
              </a:spcAft>
              <a:buSzPct val="125000"/>
              <a:buFont typeface="Wingdings" pitchFamily="2" charset="2"/>
              <a:buChar char="§"/>
            </a:pPr>
            <a:r>
              <a:rPr lang="en-US" altLang="zh-TW" sz="1200" dirty="0">
                <a:solidFill>
                  <a:srgbClr val="000000"/>
                </a:solidFill>
                <a:ea typeface="新細明體" panose="02020500000000000000" pitchFamily="18" charset="-120"/>
              </a:rPr>
              <a:t>Can be easily built from the chip-set that we built so far in the course</a:t>
            </a:r>
          </a:p>
        </p:txBody>
      </p:sp>
      <p:sp>
        <p:nvSpPr>
          <p:cNvPr id="2" name="Slide Number Placeholder 1">
            <a:extLst>
              <a:ext uri="{FF2B5EF4-FFF2-40B4-BE49-F238E27FC236}">
                <a16:creationId xmlns:a16="http://schemas.microsoft.com/office/drawing/2014/main" id="{EFD4F3FE-985D-6A4B-B4E7-2BBD9E4C4C5F}"/>
              </a:ext>
            </a:extLst>
          </p:cNvPr>
          <p:cNvSpPr>
            <a:spLocks noGrp="1"/>
          </p:cNvSpPr>
          <p:nvPr>
            <p:ph type="sldNum" sz="quarter" idx="12"/>
          </p:nvPr>
        </p:nvSpPr>
        <p:spPr/>
        <p:txBody>
          <a:bodyPr/>
          <a:lstStyle/>
          <a:p>
            <a:fld id="{7D50020C-B282-5A4E-A0F3-3434F05E6AD8}" type="slidenum">
              <a:rPr lang="en-US" smtClean="0"/>
              <a:t>31</a:t>
            </a:fld>
            <a:endParaRPr lang="en-US"/>
          </a:p>
        </p:txBody>
      </p:sp>
    </p:spTree>
    <p:extLst>
      <p:ext uri="{BB962C8B-B14F-4D97-AF65-F5344CB8AC3E}">
        <p14:creationId xmlns:p14="http://schemas.microsoft.com/office/powerpoint/2010/main" val="388963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F7607A0-68D9-BD4D-805B-93C4DFDD88BD}"/>
              </a:ext>
            </a:extLst>
          </p:cNvPr>
          <p:cNvSpPr>
            <a:spLocks noGrp="1" noChangeArrowheads="1"/>
          </p:cNvSpPr>
          <p:nvPr>
            <p:ph type="title"/>
          </p:nvPr>
        </p:nvSpPr>
        <p:spPr/>
        <p:txBody>
          <a:bodyPr/>
          <a:lstStyle/>
          <a:p>
            <a:pPr algn="ctr"/>
            <a:r>
              <a:rPr lang="en-US" altLang="zh-TW" dirty="0">
                <a:ea typeface="新細明體" panose="02020500000000000000" pitchFamily="18" charset="-120"/>
              </a:rPr>
              <a:t>Main Parts of the Hack Computer</a:t>
            </a:r>
          </a:p>
        </p:txBody>
      </p:sp>
      <p:sp>
        <p:nvSpPr>
          <p:cNvPr id="353283" name="Rectangle 3">
            <a:extLst>
              <a:ext uri="{FF2B5EF4-FFF2-40B4-BE49-F238E27FC236}">
                <a16:creationId xmlns:a16="http://schemas.microsoft.com/office/drawing/2014/main" id="{F61AE7F7-3AA6-6F43-98ED-4720B8A2A149}"/>
              </a:ext>
            </a:extLst>
          </p:cNvPr>
          <p:cNvSpPr>
            <a:spLocks noGrp="1" noChangeArrowheads="1"/>
          </p:cNvSpPr>
          <p:nvPr>
            <p:ph type="body" idx="1"/>
          </p:nvPr>
        </p:nvSpPr>
        <p:spPr>
          <a:xfrm>
            <a:off x="311699" y="1503820"/>
            <a:ext cx="6430063" cy="2998438"/>
          </a:xfrm>
        </p:spPr>
        <p:txBody>
          <a:bodyPr/>
          <a:lstStyle/>
          <a:p>
            <a:pPr marL="114300" indent="0">
              <a:spcBef>
                <a:spcPct val="50000"/>
              </a:spcBef>
              <a:buSzPct val="75000"/>
              <a:buNone/>
            </a:pPr>
            <a:r>
              <a:rPr lang="en-US" altLang="zh-TW" dirty="0">
                <a:ea typeface="新細明體" panose="02020500000000000000" pitchFamily="18" charset="-120"/>
              </a:rPr>
              <a:t>Instruction memory (ROM)</a:t>
            </a:r>
          </a:p>
          <a:p>
            <a:pPr marL="114300" indent="0">
              <a:spcBef>
                <a:spcPct val="50000"/>
              </a:spcBef>
              <a:buSzPct val="75000"/>
              <a:buNone/>
            </a:pPr>
            <a:r>
              <a:rPr lang="en-US" altLang="zh-TW" dirty="0">
                <a:ea typeface="新細明體" panose="02020500000000000000" pitchFamily="18" charset="-120"/>
              </a:rPr>
              <a:t>Memory (RAM):</a:t>
            </a:r>
          </a:p>
          <a:p>
            <a:pPr>
              <a:spcBef>
                <a:spcPct val="50000"/>
              </a:spcBef>
              <a:buSzPct val="120000"/>
              <a:buFontTx/>
              <a:buChar char="•"/>
            </a:pPr>
            <a:r>
              <a:rPr lang="en-US" altLang="zh-TW" sz="1200" dirty="0">
                <a:ea typeface="新細明體" panose="02020500000000000000" pitchFamily="18" charset="-120"/>
              </a:rPr>
              <a:t>Data memory</a:t>
            </a:r>
          </a:p>
          <a:p>
            <a:pPr>
              <a:spcBef>
                <a:spcPct val="50000"/>
              </a:spcBef>
              <a:buSzPct val="120000"/>
              <a:buFontTx/>
              <a:buChar char="•"/>
            </a:pPr>
            <a:r>
              <a:rPr lang="en-US" altLang="zh-TW" sz="1200" dirty="0">
                <a:ea typeface="新細明體" panose="02020500000000000000" pitchFamily="18" charset="-120"/>
              </a:rPr>
              <a:t>Screen (memory map)</a:t>
            </a:r>
          </a:p>
          <a:p>
            <a:pPr>
              <a:spcBef>
                <a:spcPct val="50000"/>
              </a:spcBef>
              <a:buSzPct val="120000"/>
              <a:buFontTx/>
              <a:buChar char="•"/>
            </a:pPr>
            <a:r>
              <a:rPr lang="en-US" altLang="zh-TW" sz="1200" dirty="0">
                <a:ea typeface="新細明體" panose="02020500000000000000" pitchFamily="18" charset="-120"/>
              </a:rPr>
              <a:t>Keyboard (memory map)</a:t>
            </a:r>
          </a:p>
          <a:p>
            <a:pPr marL="114300" indent="0">
              <a:spcBef>
                <a:spcPct val="50000"/>
              </a:spcBef>
              <a:buSzPct val="75000"/>
              <a:buNone/>
            </a:pPr>
            <a:r>
              <a:rPr lang="en-US" altLang="zh-TW" dirty="0">
                <a:ea typeface="新細明體" panose="02020500000000000000" pitchFamily="18" charset="-120"/>
              </a:rPr>
              <a:t>CPU</a:t>
            </a:r>
          </a:p>
          <a:p>
            <a:pPr marL="114300" indent="0">
              <a:spcBef>
                <a:spcPct val="50000"/>
              </a:spcBef>
              <a:buSzPct val="75000"/>
              <a:buNone/>
            </a:pPr>
            <a:r>
              <a:rPr lang="en-US" altLang="zh-TW" dirty="0">
                <a:ea typeface="新細明體" panose="02020500000000000000" pitchFamily="18" charset="-120"/>
              </a:rPr>
              <a:t>Computer (the logic that holds everything together).</a:t>
            </a:r>
          </a:p>
        </p:txBody>
      </p:sp>
      <p:sp>
        <p:nvSpPr>
          <p:cNvPr id="2" name="Slide Number Placeholder 1">
            <a:extLst>
              <a:ext uri="{FF2B5EF4-FFF2-40B4-BE49-F238E27FC236}">
                <a16:creationId xmlns:a16="http://schemas.microsoft.com/office/drawing/2014/main" id="{01D0EF86-A5CD-E544-91B9-9A84D05297DB}"/>
              </a:ext>
            </a:extLst>
          </p:cNvPr>
          <p:cNvSpPr>
            <a:spLocks noGrp="1"/>
          </p:cNvSpPr>
          <p:nvPr>
            <p:ph type="sldNum" sz="quarter" idx="12"/>
          </p:nvPr>
        </p:nvSpPr>
        <p:spPr/>
        <p:txBody>
          <a:bodyPr/>
          <a:lstStyle/>
          <a:p>
            <a:fld id="{7D50020C-B282-5A4E-A0F3-3434F05E6AD8}" type="slidenum">
              <a:rPr lang="en-US" smtClean="0"/>
              <a:t>32</a:t>
            </a:fld>
            <a:endParaRPr lang="en-US"/>
          </a:p>
        </p:txBody>
      </p:sp>
    </p:spTree>
    <p:extLst>
      <p:ext uri="{BB962C8B-B14F-4D97-AF65-F5344CB8AC3E}">
        <p14:creationId xmlns:p14="http://schemas.microsoft.com/office/powerpoint/2010/main" val="4180697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787133D-2610-AC48-9A22-972319A61AE5}"/>
              </a:ext>
            </a:extLst>
          </p:cNvPr>
          <p:cNvSpPr>
            <a:spLocks noGrp="1" noChangeArrowheads="1"/>
          </p:cNvSpPr>
          <p:nvPr>
            <p:ph type="title"/>
          </p:nvPr>
        </p:nvSpPr>
        <p:spPr>
          <a:xfrm>
            <a:off x="311700" y="141676"/>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Data memory</a:t>
            </a:r>
          </a:p>
        </p:txBody>
      </p:sp>
      <p:sp>
        <p:nvSpPr>
          <p:cNvPr id="359427" name="Rectangle 3">
            <a:extLst>
              <a:ext uri="{FF2B5EF4-FFF2-40B4-BE49-F238E27FC236}">
                <a16:creationId xmlns:a16="http://schemas.microsoft.com/office/drawing/2014/main" id="{766E3344-EE14-5447-A91A-5C1FC5E662DF}"/>
              </a:ext>
            </a:extLst>
          </p:cNvPr>
          <p:cNvSpPr>
            <a:spLocks noGrp="1" noChangeArrowheads="1"/>
          </p:cNvSpPr>
          <p:nvPr>
            <p:ph type="body" idx="1"/>
          </p:nvPr>
        </p:nvSpPr>
        <p:spPr>
          <a:xfrm>
            <a:off x="1461492" y="685800"/>
            <a:ext cx="6221015" cy="3657599"/>
          </a:xfrm>
          <a:noFill/>
        </p:spPr>
        <p:txBody>
          <a:bodyPr/>
          <a:lstStyle/>
          <a:p>
            <a:pPr marL="134541" indent="-134541">
              <a:spcBef>
                <a:spcPct val="150000"/>
              </a:spcBef>
              <a:buNone/>
            </a:pPr>
            <a:r>
              <a:rPr lang="en-US" altLang="zh-TW" sz="1200" u="sng" dirty="0">
                <a:ea typeface="新細明體" panose="02020500000000000000" pitchFamily="18" charset="-120"/>
              </a:rPr>
              <a:t>Low-level (hardware) read/write logic:</a:t>
            </a:r>
          </a:p>
          <a:p>
            <a:pPr marL="134541" indent="-134541">
              <a:spcBef>
                <a:spcPct val="13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cs typeface="Consolas" panose="020B0609020204030204" pitchFamily="49" charset="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cs typeface="Consolas" panose="020B0609020204030204" pitchFamily="49" charset="0"/>
              </a:rPr>
              <a:t>]</a:t>
            </a:r>
            <a:r>
              <a:rPr lang="en-US" altLang="zh-TW" sz="1100" dirty="0">
                <a:ea typeface="新細明體" panose="02020500000000000000" pitchFamily="18" charset="-120"/>
                <a:cs typeface="Courier New" panose="02070309020205020404" pitchFamily="49" charset="0"/>
              </a:rPr>
              <a:t>: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probe </a:t>
            </a:r>
            <a:r>
              <a:rPr lang="en-US" altLang="zh-TW" sz="1000" dirty="0">
                <a:latin typeface="Consolas" panose="020B0609020204030204" pitchFamily="49" charset="0"/>
                <a:ea typeface="新細明體" panose="02020500000000000000" pitchFamily="18" charset="-120"/>
              </a:rPr>
              <a:t>out</a:t>
            </a:r>
          </a:p>
          <a:p>
            <a:pPr marL="134541" indent="-134541">
              <a:spcBef>
                <a:spcPct val="13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set </a:t>
            </a:r>
            <a:r>
              <a:rPr lang="en-US" altLang="zh-TW" sz="1000" dirty="0">
                <a:latin typeface="Consolas" panose="020B0609020204030204" pitchFamily="49" charset="0"/>
                <a:ea typeface="新細明體" panose="02020500000000000000" pitchFamily="18" charset="-120"/>
              </a:rPr>
              <a:t>address</a:t>
            </a:r>
            <a:r>
              <a:rPr lang="en-US" altLang="zh-TW" sz="1100" dirty="0">
                <a:ea typeface="新細明體" panose="02020500000000000000" pitchFamily="18" charset="-120"/>
              </a:rPr>
              <a:t> to k,</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in</a:t>
            </a:r>
            <a:r>
              <a:rPr lang="en-US" altLang="zh-TW" sz="1100" dirty="0">
                <a:ea typeface="新細明體" panose="02020500000000000000" pitchFamily="18" charset="-120"/>
              </a:rPr>
              <a:t> to x, </a:t>
            </a:r>
            <a:br>
              <a:rPr lang="en-US" altLang="zh-TW" sz="1100" dirty="0">
                <a:ea typeface="新細明體" panose="02020500000000000000" pitchFamily="18" charset="-120"/>
              </a:rPr>
            </a:br>
            <a:r>
              <a:rPr lang="en-US" altLang="zh-TW" sz="1100" dirty="0">
                <a:ea typeface="新細明體" panose="02020500000000000000" pitchFamily="18" charset="-120"/>
              </a:rPr>
              <a:t>                            set </a:t>
            </a:r>
            <a:r>
              <a:rPr lang="en-US" altLang="zh-TW" sz="1000" dirty="0">
                <a:latin typeface="Consolas" panose="020B0609020204030204" pitchFamily="49" charset="0"/>
                <a:ea typeface="新細明體" panose="02020500000000000000" pitchFamily="18" charset="-120"/>
              </a:rPr>
              <a:t>load</a:t>
            </a:r>
            <a:r>
              <a:rPr lang="en-US" altLang="zh-TW" sz="1100" dirty="0">
                <a:ea typeface="新細明體" panose="02020500000000000000" pitchFamily="18" charset="-120"/>
              </a:rPr>
              <a:t> to 1, </a:t>
            </a:r>
            <a:br>
              <a:rPr lang="en-US" altLang="zh-TW" sz="1100" dirty="0">
                <a:ea typeface="新細明體" panose="02020500000000000000" pitchFamily="18" charset="-120"/>
              </a:rPr>
            </a:br>
            <a:r>
              <a:rPr lang="en-US" altLang="zh-TW" sz="1100" dirty="0">
                <a:ea typeface="新細明體" panose="02020500000000000000" pitchFamily="18" charset="-120"/>
              </a:rPr>
              <a:t>                            run the clock</a:t>
            </a:r>
            <a:endParaRPr lang="en-US" altLang="zh-TW" sz="1200" dirty="0">
              <a:ea typeface="新細明體" panose="02020500000000000000" pitchFamily="18" charset="-120"/>
            </a:endParaRPr>
          </a:p>
          <a:p>
            <a:pPr marL="134541" indent="-134541">
              <a:spcBef>
                <a:spcPct val="130000"/>
              </a:spcBef>
              <a:buSzPct val="75000"/>
              <a:buNone/>
            </a:pPr>
            <a:r>
              <a:rPr lang="en-US" altLang="zh-TW" sz="1200" u="sng" dirty="0">
                <a:ea typeface="新細明體" panose="02020500000000000000" pitchFamily="18" charset="-120"/>
              </a:rPr>
              <a:t>High-level (OS) read/write logic:</a:t>
            </a:r>
          </a:p>
          <a:p>
            <a:pPr marL="134541" indent="-134541">
              <a:spcBef>
                <a:spcPct val="100000"/>
              </a:spcBef>
              <a:buSzPct val="75000"/>
              <a:buNone/>
            </a:pPr>
            <a:r>
              <a:rPr lang="en-US" altLang="zh-TW" sz="1100" dirty="0">
                <a:ea typeface="新細明體" panose="02020500000000000000" pitchFamily="18" charset="-120"/>
              </a:rPr>
              <a:t>To read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      use the OS command  </a:t>
            </a:r>
            <a:r>
              <a:rPr lang="en-US" altLang="zh-TW" sz="1000" dirty="0">
                <a:latin typeface="Consolas" panose="020B0609020204030204" pitchFamily="49" charset="0"/>
                <a:ea typeface="新細明體" panose="02020500000000000000" pitchFamily="18" charset="-120"/>
              </a:rPr>
              <a:t>out = peek(</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100" dirty="0">
                <a:ea typeface="新細明體" panose="02020500000000000000" pitchFamily="18" charset="-120"/>
              </a:rPr>
              <a:t>To write </a:t>
            </a:r>
            <a:r>
              <a:rPr lang="en-US" altLang="zh-TW" sz="1000" dirty="0">
                <a:latin typeface="Consolas" panose="020B0609020204030204" pitchFamily="49" charset="0"/>
                <a:ea typeface="新細明體" panose="02020500000000000000" pitchFamily="18" charset="-120"/>
              </a:rPr>
              <a:t>RAM[</a:t>
            </a:r>
            <a:r>
              <a:rPr lang="en-US" altLang="zh-TW" sz="1100" dirty="0">
                <a:ea typeface="新細明體" panose="02020500000000000000" pitchFamily="18" charset="-120"/>
              </a:rPr>
              <a:t>k</a:t>
            </a:r>
            <a:r>
              <a:rPr lang="en-US" altLang="zh-TW" sz="1000" dirty="0">
                <a:latin typeface="Consolas" panose="020B0609020204030204" pitchFamily="49" charset="0"/>
                <a:ea typeface="新細明體" panose="02020500000000000000" pitchFamily="18" charset="-120"/>
              </a:rPr>
              <a:t>]</a:t>
            </a:r>
            <a:r>
              <a:rPr lang="en-US" altLang="zh-TW" sz="1100" dirty="0">
                <a:ea typeface="新細明體" panose="02020500000000000000" pitchFamily="18" charset="-120"/>
              </a:rPr>
              <a:t>=x:  use the OS command  </a:t>
            </a:r>
            <a:r>
              <a:rPr lang="en-US" altLang="zh-TW" sz="1000" dirty="0">
                <a:latin typeface="Consolas" panose="020B0609020204030204" pitchFamily="49" charset="0"/>
                <a:ea typeface="新細明體" panose="02020500000000000000" pitchFamily="18" charset="-120"/>
              </a:rPr>
              <a:t>poke(</a:t>
            </a:r>
            <a:r>
              <a:rPr lang="en-US" altLang="zh-TW" sz="1100" dirty="0" err="1">
                <a:ea typeface="新細明體" panose="02020500000000000000" pitchFamily="18" charset="-120"/>
              </a:rPr>
              <a:t>k</a:t>
            </a:r>
            <a:r>
              <a:rPr lang="en-US" altLang="zh-TW" sz="1000" dirty="0" err="1">
                <a:latin typeface="Consolas" panose="020B0609020204030204" pitchFamily="49" charset="0"/>
                <a:ea typeface="新細明體" panose="02020500000000000000" pitchFamily="18" charset="-120"/>
              </a:rPr>
              <a:t>,</a:t>
            </a:r>
            <a:r>
              <a:rPr lang="en-US" altLang="zh-TW" sz="1100" dirty="0" err="1">
                <a:ea typeface="新細明體" panose="02020500000000000000" pitchFamily="18" charset="-120"/>
              </a:rPr>
              <a:t>x</a:t>
            </a:r>
            <a:r>
              <a:rPr lang="en-US" altLang="zh-TW" sz="1000" dirty="0">
                <a:latin typeface="Consolas" panose="020B0609020204030204" pitchFamily="49" charset="0"/>
                <a:ea typeface="新細明體" panose="02020500000000000000" pitchFamily="18" charset="-120"/>
              </a:rPr>
              <a:t>)</a:t>
            </a:r>
          </a:p>
          <a:p>
            <a:pPr marL="134541" indent="-134541">
              <a:spcBef>
                <a:spcPct val="100000"/>
              </a:spcBef>
              <a:buSzPct val="75000"/>
              <a:buNone/>
            </a:pP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are OS commands whose implementation should effect the same behavior as the low-level commands</a:t>
            </a:r>
          </a:p>
          <a:p>
            <a:pPr marL="134541" indent="-134541">
              <a:spcBef>
                <a:spcPct val="100000"/>
              </a:spcBef>
              <a:buSzPct val="75000"/>
              <a:buNone/>
            </a:pPr>
            <a:r>
              <a:rPr lang="en-US" altLang="zh-TW" sz="1100" dirty="0">
                <a:ea typeface="新細明體" panose="02020500000000000000" pitchFamily="18" charset="-120"/>
              </a:rPr>
              <a:t>More about </a:t>
            </a:r>
            <a:r>
              <a:rPr lang="en-US" altLang="zh-TW" sz="1000" dirty="0">
                <a:latin typeface="Consolas" panose="020B0609020204030204" pitchFamily="49" charset="0"/>
                <a:ea typeface="新細明體" panose="02020500000000000000" pitchFamily="18" charset="-120"/>
              </a:rPr>
              <a:t>peek</a:t>
            </a:r>
            <a:r>
              <a:rPr lang="en-US" altLang="zh-TW" sz="1100" dirty="0">
                <a:ea typeface="新細明體" panose="02020500000000000000" pitchFamily="18" charset="-120"/>
              </a:rPr>
              <a:t> and </a:t>
            </a:r>
            <a:r>
              <a:rPr lang="en-US" altLang="zh-TW" sz="1000" dirty="0">
                <a:latin typeface="Consolas" panose="020B0609020204030204" pitchFamily="49" charset="0"/>
                <a:ea typeface="新細明體" panose="02020500000000000000" pitchFamily="18" charset="-120"/>
              </a:rPr>
              <a:t>poke</a:t>
            </a:r>
            <a:r>
              <a:rPr lang="en-US" altLang="zh-TW" sz="1100" dirty="0">
                <a:ea typeface="新細明體" panose="02020500000000000000" pitchFamily="18" charset="-120"/>
              </a:rPr>
              <a:t> this later in the course, when we’ll write the OS.</a:t>
            </a:r>
          </a:p>
        </p:txBody>
      </p:sp>
      <p:grpSp>
        <p:nvGrpSpPr>
          <p:cNvPr id="18436" name="Group 7">
            <a:extLst>
              <a:ext uri="{FF2B5EF4-FFF2-40B4-BE49-F238E27FC236}">
                <a16:creationId xmlns:a16="http://schemas.microsoft.com/office/drawing/2014/main" id="{2E4F0733-832F-BD48-94EE-086A587B6A3B}"/>
              </a:ext>
            </a:extLst>
          </p:cNvPr>
          <p:cNvGrpSpPr>
            <a:grpSpLocks/>
          </p:cNvGrpSpPr>
          <p:nvPr/>
        </p:nvGrpSpPr>
        <p:grpSpPr bwMode="auto">
          <a:xfrm>
            <a:off x="5389959" y="571501"/>
            <a:ext cx="3186113" cy="3019425"/>
            <a:chOff x="2943" y="576"/>
            <a:chExt cx="2676" cy="2536"/>
          </a:xfrm>
        </p:grpSpPr>
        <p:graphicFrame>
          <p:nvGraphicFramePr>
            <p:cNvPr id="18437" name="Object 4">
              <a:extLst>
                <a:ext uri="{FF2B5EF4-FFF2-40B4-BE49-F238E27FC236}">
                  <a16:creationId xmlns:a16="http://schemas.microsoft.com/office/drawing/2014/main" id="{4764BACF-5612-AD4A-8379-EFAF22994908}"/>
                </a:ext>
              </a:extLst>
            </p:cNvPr>
            <p:cNvGraphicFramePr>
              <a:graphicFrameLocks noChangeAspect="1"/>
            </p:cNvGraphicFramePr>
            <p:nvPr>
              <p:extLst>
                <p:ext uri="{D42A27DB-BD31-4B8C-83A1-F6EECF244321}">
                  <p14:modId xmlns:p14="http://schemas.microsoft.com/office/powerpoint/2010/main" val="204316472"/>
                </p:ext>
              </p:extLst>
            </p:nvPr>
          </p:nvGraphicFramePr>
          <p:xfrm>
            <a:off x="2943" y="981"/>
            <a:ext cx="2676" cy="2131"/>
          </p:xfrm>
          <a:graphic>
            <a:graphicData uri="http://schemas.openxmlformats.org/presentationml/2006/ole">
              <mc:AlternateContent xmlns:mc="http://schemas.openxmlformats.org/markup-compatibility/2006">
                <mc:Choice xmlns:v="urn:schemas-microsoft-com:vml" Requires="v">
                  <p:oleObj spid="_x0000_s4505" name="Visio" r:id="rId4" imgW="6045200" imgH="5930900" progId="Visio.Drawing.11">
                    <p:embed/>
                  </p:oleObj>
                </mc:Choice>
                <mc:Fallback>
                  <p:oleObj name="Visio" r:id="rId4" imgW="6045200" imgH="5930900" progId="Visio.Drawing.11">
                    <p:embed/>
                    <p:pic>
                      <p:nvPicPr>
                        <p:cNvPr id="18437" name="Object 4">
                          <a:extLst>
                            <a:ext uri="{FF2B5EF4-FFF2-40B4-BE49-F238E27FC236}">
                              <a16:creationId xmlns:a16="http://schemas.microsoft.com/office/drawing/2014/main" id="{4764BACF-5612-AD4A-8379-EFAF22994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47249" r="27211" b="960"/>
                        <a:stretch>
                          <a:fillRect/>
                        </a:stretch>
                      </p:blipFill>
                      <p:spPr bwMode="auto">
                        <a:xfrm>
                          <a:off x="2943" y="981"/>
                          <a:ext cx="2676" cy="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8" name="Line 9">
              <a:extLst>
                <a:ext uri="{FF2B5EF4-FFF2-40B4-BE49-F238E27FC236}">
                  <a16:creationId xmlns:a16="http://schemas.microsoft.com/office/drawing/2014/main" id="{A71ACBAB-3AF8-8548-902C-7E4683EEE690}"/>
                </a:ext>
              </a:extLst>
            </p:cNvPr>
            <p:cNvSpPr>
              <a:spLocks noChangeShapeType="1"/>
            </p:cNvSpPr>
            <p:nvPr/>
          </p:nvSpPr>
          <p:spPr bwMode="auto">
            <a:xfrm>
              <a:off x="3936" y="768"/>
              <a:ext cx="0" cy="288"/>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18439" name="Text Box 10" descr="Bouquet">
              <a:extLst>
                <a:ext uri="{FF2B5EF4-FFF2-40B4-BE49-F238E27FC236}">
                  <a16:creationId xmlns:a16="http://schemas.microsoft.com/office/drawing/2014/main" id="{7371B07B-135B-1E4F-AC16-F05A62F43F7C}"/>
                </a:ext>
              </a:extLst>
            </p:cNvPr>
            <p:cNvSpPr txBox="1">
              <a:spLocks noChangeArrowheads="1"/>
            </p:cNvSpPr>
            <p:nvPr/>
          </p:nvSpPr>
          <p:spPr bwMode="auto">
            <a:xfrm>
              <a:off x="3696" y="576"/>
              <a:ext cx="480" cy="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50000"/>
                </a:spcBef>
                <a:spcAft>
                  <a:spcPct val="0"/>
                </a:spcAft>
                <a:buClrTx/>
                <a:buSzTx/>
                <a:buNone/>
              </a:pPr>
              <a:r>
                <a:rPr lang="en-US" altLang="zh-TW" sz="1050">
                  <a:solidFill>
                    <a:srgbClr val="000000"/>
                  </a:solidFill>
                  <a:latin typeface="Arial" panose="020B0604020202020204" pitchFamily="34" charset="0"/>
                  <a:ea typeface="新細明體" panose="02020500000000000000" pitchFamily="18" charset="-120"/>
                </a:rPr>
                <a:t>load</a:t>
              </a:r>
            </a:p>
          </p:txBody>
        </p:sp>
      </p:grpSp>
      <p:sp>
        <p:nvSpPr>
          <p:cNvPr id="2" name="Slide Number Placeholder 1">
            <a:extLst>
              <a:ext uri="{FF2B5EF4-FFF2-40B4-BE49-F238E27FC236}">
                <a16:creationId xmlns:a16="http://schemas.microsoft.com/office/drawing/2014/main" id="{F13B05DD-54B3-9541-81BF-DBB55405783B}"/>
              </a:ext>
            </a:extLst>
          </p:cNvPr>
          <p:cNvSpPr>
            <a:spLocks noGrp="1"/>
          </p:cNvSpPr>
          <p:nvPr>
            <p:ph type="sldNum" sz="quarter" idx="12"/>
          </p:nvPr>
        </p:nvSpPr>
        <p:spPr/>
        <p:txBody>
          <a:bodyPr/>
          <a:lstStyle/>
          <a:p>
            <a:fld id="{7D50020C-B282-5A4E-A0F3-3434F05E6AD8}" type="slidenum">
              <a:rPr lang="en-US" smtClean="0"/>
              <a:t>33</a:t>
            </a:fld>
            <a:endParaRPr lang="en-US"/>
          </a:p>
        </p:txBody>
      </p:sp>
    </p:spTree>
    <p:extLst>
      <p:ext uri="{BB962C8B-B14F-4D97-AF65-F5344CB8AC3E}">
        <p14:creationId xmlns:p14="http://schemas.microsoft.com/office/powerpoint/2010/main" val="3288506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D47818C-B9BF-484E-A766-7610A3F49501}"/>
              </a:ext>
            </a:extLst>
          </p:cNvPr>
          <p:cNvSpPr>
            <a:spLocks noGrp="1" noChangeArrowheads="1"/>
          </p:cNvSpPr>
          <p:nvPr>
            <p:ph type="title"/>
          </p:nvPr>
        </p:nvSpPr>
        <p:spPr>
          <a:xfrm>
            <a:off x="311700" y="243498"/>
            <a:ext cx="8520600" cy="572700"/>
          </a:xfrm>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a:t>
            </a:r>
          </a:p>
        </p:txBody>
      </p:sp>
      <p:sp>
        <p:nvSpPr>
          <p:cNvPr id="363523" name="Rectangle 3">
            <a:extLst>
              <a:ext uri="{FF2B5EF4-FFF2-40B4-BE49-F238E27FC236}">
                <a16:creationId xmlns:a16="http://schemas.microsoft.com/office/drawing/2014/main" id="{109FDDAB-BC32-4749-A94F-70641342B46B}"/>
              </a:ext>
            </a:extLst>
          </p:cNvPr>
          <p:cNvSpPr>
            <a:spLocks noGrp="1" noChangeArrowheads="1"/>
          </p:cNvSpPr>
          <p:nvPr>
            <p:ph type="body" idx="1"/>
          </p:nvPr>
        </p:nvSpPr>
        <p:spPr>
          <a:xfrm>
            <a:off x="1371600" y="3200400"/>
            <a:ext cx="4057650" cy="1657350"/>
          </a:xfrm>
        </p:spPr>
        <p:txBody>
          <a:bodyPr/>
          <a:lstStyle/>
          <a:p>
            <a:pPr marL="0" indent="0">
              <a:lnSpc>
                <a:spcPct val="80000"/>
              </a:lnSpc>
              <a:spcBef>
                <a:spcPct val="70000"/>
              </a:spcBef>
              <a:buNone/>
            </a:pPr>
            <a:r>
              <a:rPr lang="en-US" altLang="zh-TW" sz="1200" dirty="0">
                <a:ea typeface="新細明體" panose="02020500000000000000" pitchFamily="18" charset="-120"/>
              </a:rPr>
              <a:t>The Screen chip has a basic RAM chip functionality:</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read logic:   </a:t>
            </a:r>
            <a:r>
              <a:rPr lang="en-US" altLang="zh-TW" sz="1050" dirty="0">
                <a:latin typeface="Consolas" panose="020B0609020204030204" pitchFamily="49" charset="0"/>
                <a:ea typeface="新細明體" panose="02020500000000000000" pitchFamily="18" charset="-120"/>
                <a:cs typeface="Consolas" panose="020B0609020204030204" pitchFamily="49" charset="0"/>
              </a:rPr>
              <a:t>out = Screen[address]</a:t>
            </a:r>
          </a:p>
          <a:p>
            <a:pPr marL="134541" lvl="1" indent="201216">
              <a:lnSpc>
                <a:spcPct val="80000"/>
              </a:lnSpc>
              <a:spcBef>
                <a:spcPct val="70000"/>
              </a:spcBef>
              <a:buClr>
                <a:srgbClr val="006600"/>
              </a:buClr>
              <a:buFont typeface="Wingdings" pitchFamily="2" charset="2"/>
              <a:buChar char="q"/>
            </a:pPr>
            <a:r>
              <a:rPr lang="en-US" altLang="zh-TW" sz="1200" dirty="0">
                <a:ea typeface="新細明體" panose="02020500000000000000" pitchFamily="18" charset="-120"/>
                <a:cs typeface="Courier New" panose="02070309020205020404" pitchFamily="49" charset="0"/>
              </a:rPr>
              <a:t>write logic:</a:t>
            </a:r>
            <a:r>
              <a:rPr lang="en-US" altLang="zh-TW" sz="1200" b="1" dirty="0">
                <a:solidFill>
                  <a:srgbClr val="02227C"/>
                </a:solidFill>
                <a:latin typeface="Courier New" panose="02070309020205020404" pitchFamily="49" charset="0"/>
                <a:ea typeface="新細明體" panose="02020500000000000000" pitchFamily="18" charset="-120"/>
                <a:cs typeface="Courier New" panose="02070309020205020404" pitchFamily="49" charset="0"/>
              </a:rPr>
              <a:t> </a:t>
            </a:r>
            <a:r>
              <a:rPr lang="en-US" altLang="zh-TW" sz="1050" dirty="0">
                <a:latin typeface="Consolas" panose="020B0609020204030204" pitchFamily="49" charset="0"/>
                <a:ea typeface="新細明體" panose="02020500000000000000" pitchFamily="18" charset="-120"/>
                <a:cs typeface="Consolas" panose="020B0609020204030204" pitchFamily="49" charset="0"/>
              </a:rPr>
              <a:t>if load then Screen[address] = in</a:t>
            </a:r>
          </a:p>
          <a:p>
            <a:pPr marL="0" indent="0">
              <a:lnSpc>
                <a:spcPct val="80000"/>
              </a:lnSpc>
              <a:spcBef>
                <a:spcPct val="100000"/>
              </a:spcBef>
              <a:buNone/>
            </a:pPr>
            <a:r>
              <a:rPr lang="en-US" altLang="zh-TW" sz="1200" u="sng" dirty="0">
                <a:ea typeface="新細明體" panose="02020500000000000000" pitchFamily="18" charset="-120"/>
              </a:rPr>
              <a:t>Side effect:</a:t>
            </a:r>
          </a:p>
          <a:p>
            <a:pPr marL="0" indent="0">
              <a:lnSpc>
                <a:spcPct val="80000"/>
              </a:lnSpc>
              <a:spcBef>
                <a:spcPct val="100000"/>
              </a:spcBef>
              <a:buNone/>
            </a:pPr>
            <a:r>
              <a:rPr lang="en-US" altLang="zh-TW" sz="1200" dirty="0">
                <a:ea typeface="新細明體" panose="02020500000000000000" pitchFamily="18" charset="-120"/>
              </a:rPr>
              <a:t>Continuously refreshes a 256 by 512 black-and-white screen device</a:t>
            </a:r>
          </a:p>
        </p:txBody>
      </p:sp>
      <p:graphicFrame>
        <p:nvGraphicFramePr>
          <p:cNvPr id="363524" name="Object 4">
            <a:extLst>
              <a:ext uri="{FF2B5EF4-FFF2-40B4-BE49-F238E27FC236}">
                <a16:creationId xmlns:a16="http://schemas.microsoft.com/office/drawing/2014/main" id="{12921AD7-8F9B-F742-B6A5-1E6261796931}"/>
              </a:ext>
            </a:extLst>
          </p:cNvPr>
          <p:cNvGraphicFramePr>
            <a:graphicFrameLocks noChangeAspect="1"/>
          </p:cNvGraphicFramePr>
          <p:nvPr>
            <p:extLst>
              <p:ext uri="{D42A27DB-BD31-4B8C-83A1-F6EECF244321}">
                <p14:modId xmlns:p14="http://schemas.microsoft.com/office/powerpoint/2010/main" val="2352311069"/>
              </p:ext>
            </p:extLst>
          </p:nvPr>
        </p:nvGraphicFramePr>
        <p:xfrm>
          <a:off x="1307407" y="1501337"/>
          <a:ext cx="4339829" cy="1782366"/>
        </p:xfrm>
        <a:graphic>
          <a:graphicData uri="http://schemas.openxmlformats.org/presentationml/2006/ole">
            <mc:AlternateContent xmlns:mc="http://schemas.openxmlformats.org/markup-compatibility/2006">
              <mc:Choice xmlns:v="urn:schemas-microsoft-com:vml" Requires="v">
                <p:oleObj spid="_x0000_s5529" name="VISIO" r:id="rId4" imgW="6045200" imgH="5918200" progId="Visio.Drawing.6">
                  <p:embed/>
                </p:oleObj>
              </mc:Choice>
              <mc:Fallback>
                <p:oleObj name="VISIO" r:id="rId4" imgW="6045200" imgH="5918200" progId="Visio.Drawing.6">
                  <p:embed/>
                  <p:pic>
                    <p:nvPicPr>
                      <p:cNvPr id="363524" name="Object 4">
                        <a:extLst>
                          <a:ext uri="{FF2B5EF4-FFF2-40B4-BE49-F238E27FC236}">
                            <a16:creationId xmlns:a16="http://schemas.microsoft.com/office/drawing/2014/main" id="{12921AD7-8F9B-F742-B6A5-1E62617969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8426" r="3831" b="25191"/>
                      <a:stretch>
                        <a:fillRect/>
                      </a:stretch>
                    </p:blipFill>
                    <p:spPr bwMode="auto">
                      <a:xfrm>
                        <a:off x="1307407" y="1501337"/>
                        <a:ext cx="4339829" cy="178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3">
            <a:extLst>
              <a:ext uri="{FF2B5EF4-FFF2-40B4-BE49-F238E27FC236}">
                <a16:creationId xmlns:a16="http://schemas.microsoft.com/office/drawing/2014/main" id="{044056D9-B304-F34A-9B2B-B6E918DE5BEC}"/>
              </a:ext>
            </a:extLst>
          </p:cNvPr>
          <p:cNvSpPr>
            <a:spLocks noChangeArrowheads="1"/>
          </p:cNvSpPr>
          <p:nvPr/>
        </p:nvSpPr>
        <p:spPr bwMode="auto">
          <a:xfrm>
            <a:off x="3600450" y="1046135"/>
            <a:ext cx="19431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100000"/>
              </a:spcBef>
              <a:spcAft>
                <a:spcPct val="0"/>
              </a:spcAft>
              <a:buNone/>
            </a:pPr>
            <a:r>
              <a:rPr lang="en-US" altLang="zh-TW" sz="1050" dirty="0">
                <a:solidFill>
                  <a:srgbClr val="000000"/>
                </a:solidFill>
                <a:ea typeface="新細明體" panose="02020500000000000000" pitchFamily="18" charset="-120"/>
              </a:rPr>
              <a:t>The bit contents of the Screen chip is called the “screen memory map”</a:t>
            </a:r>
          </a:p>
        </p:txBody>
      </p:sp>
      <p:grpSp>
        <p:nvGrpSpPr>
          <p:cNvPr id="13343" name="Group 31">
            <a:extLst>
              <a:ext uri="{FF2B5EF4-FFF2-40B4-BE49-F238E27FC236}">
                <a16:creationId xmlns:a16="http://schemas.microsoft.com/office/drawing/2014/main" id="{8348BABB-E8CE-D342-882F-5123F970826D}"/>
              </a:ext>
            </a:extLst>
          </p:cNvPr>
          <p:cNvGrpSpPr>
            <a:grpSpLocks/>
          </p:cNvGrpSpPr>
          <p:nvPr/>
        </p:nvGrpSpPr>
        <p:grpSpPr bwMode="auto">
          <a:xfrm>
            <a:off x="5715000" y="1428750"/>
            <a:ext cx="2114550" cy="3314700"/>
            <a:chOff x="3936" y="1200"/>
            <a:chExt cx="1776" cy="2784"/>
          </a:xfrm>
        </p:grpSpPr>
        <p:sp>
          <p:nvSpPr>
            <p:cNvPr id="22535" name="Rectangle 23">
              <a:extLst>
                <a:ext uri="{FF2B5EF4-FFF2-40B4-BE49-F238E27FC236}">
                  <a16:creationId xmlns:a16="http://schemas.microsoft.com/office/drawing/2014/main" id="{A5DBAADC-1774-2E40-8514-0A1601A6A830}"/>
                </a:ext>
              </a:extLst>
            </p:cNvPr>
            <p:cNvSpPr>
              <a:spLocks noChangeArrowheads="1"/>
            </p:cNvSpPr>
            <p:nvPr/>
          </p:nvSpPr>
          <p:spPr bwMode="auto">
            <a:xfrm>
              <a:off x="3984" y="1440"/>
              <a:ext cx="1728"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pic>
          <p:nvPicPr>
            <p:cNvPr id="22536" name="Picture 25">
              <a:extLst>
                <a:ext uri="{FF2B5EF4-FFF2-40B4-BE49-F238E27FC236}">
                  <a16:creationId xmlns:a16="http://schemas.microsoft.com/office/drawing/2014/main" id="{F0433914-FA86-E14B-8EA3-D5C1F53301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080" y="1584"/>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7" name="AutoShape 26">
              <a:extLst>
                <a:ext uri="{FF2B5EF4-FFF2-40B4-BE49-F238E27FC236}">
                  <a16:creationId xmlns:a16="http://schemas.microsoft.com/office/drawing/2014/main" id="{69F4F47D-B7FE-FA41-A44C-CF8AF4229B38}"/>
                </a:ext>
              </a:extLst>
            </p:cNvPr>
            <p:cNvSpPr>
              <a:spLocks noChangeArrowheads="1"/>
            </p:cNvSpPr>
            <p:nvPr/>
          </p:nvSpPr>
          <p:spPr bwMode="auto">
            <a:xfrm>
              <a:off x="4848" y="2304"/>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256 by 512 B&amp;W screen</a:t>
              </a:r>
            </a:p>
          </p:txBody>
        </p:sp>
        <p:cxnSp>
          <p:nvCxnSpPr>
            <p:cNvPr id="22538" name="AutoShape 27">
              <a:extLst>
                <a:ext uri="{FF2B5EF4-FFF2-40B4-BE49-F238E27FC236}">
                  <a16:creationId xmlns:a16="http://schemas.microsoft.com/office/drawing/2014/main" id="{02BC925A-9144-AC46-BAB4-235AF50CF8D4}"/>
                </a:ext>
              </a:extLst>
            </p:cNvPr>
            <p:cNvCxnSpPr>
              <a:cxnSpLocks noChangeShapeType="1"/>
              <a:stCxn id="22537" idx="0"/>
              <a:endCxn id="22539" idx="2"/>
            </p:cNvCxnSpPr>
            <p:nvPr/>
          </p:nvCxnSpPr>
          <p:spPr bwMode="auto">
            <a:xfrm flipH="1" flipV="1">
              <a:off x="5141" y="1920"/>
              <a:ext cx="115" cy="38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9" name="Rectangle 28">
              <a:extLst>
                <a:ext uri="{FF2B5EF4-FFF2-40B4-BE49-F238E27FC236}">
                  <a16:creationId xmlns:a16="http://schemas.microsoft.com/office/drawing/2014/main" id="{D6A5950D-84A7-D643-9D35-5965A52D043C}"/>
                </a:ext>
              </a:extLst>
            </p:cNvPr>
            <p:cNvSpPr>
              <a:spLocks noChangeArrowheads="1"/>
            </p:cNvSpPr>
            <p:nvPr/>
          </p:nvSpPr>
          <p:spPr bwMode="auto">
            <a:xfrm>
              <a:off x="5040" y="1776"/>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2540" name="Rectangle 3">
              <a:extLst>
                <a:ext uri="{FF2B5EF4-FFF2-40B4-BE49-F238E27FC236}">
                  <a16:creationId xmlns:a16="http://schemas.microsoft.com/office/drawing/2014/main" id="{34CE0CA5-968D-914B-9A80-115451F0CD6B}"/>
                </a:ext>
              </a:extLst>
            </p:cNvPr>
            <p:cNvSpPr>
              <a:spLocks noChangeArrowheads="1"/>
            </p:cNvSpPr>
            <p:nvPr/>
          </p:nvSpPr>
          <p:spPr bwMode="auto">
            <a:xfrm>
              <a:off x="3936" y="2784"/>
              <a:ext cx="1776" cy="1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lvl="1" eaLnBrk="0" fontAlgn="base" hangingPunct="0">
                <a:lnSpc>
                  <a:spcPct val="80000"/>
                </a:lnSpc>
                <a:spcBef>
                  <a:spcPct val="100000"/>
                </a:spcBef>
                <a:spcAft>
                  <a:spcPct val="0"/>
                </a:spcAft>
                <a:buClr>
                  <a:srgbClr val="006600"/>
                </a:buClr>
                <a:buNone/>
              </a:pPr>
              <a:r>
                <a:rPr lang="en-US" altLang="zh-TW" sz="1200">
                  <a:solidFill>
                    <a:srgbClr val="000000"/>
                  </a:solidFill>
                  <a:ea typeface="新細明體" panose="02020500000000000000" pitchFamily="18" charset="-120"/>
                </a:rPr>
                <a:t>When loaded into the hardware simulator, the built-in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Screen.hdl</a:t>
              </a:r>
              <a:r>
                <a:rPr lang="en-US" altLang="zh-TW" sz="1200">
                  <a:solidFill>
                    <a:srgbClr val="000000"/>
                  </a:solidFill>
                  <a:ea typeface="新細明體" panose="02020500000000000000" pitchFamily="18" charset="-120"/>
                </a:rPr>
                <a:t> chip opens up a screen window; the simulator then refreshes this window from the screen memory map several times each second.</a:t>
              </a:r>
            </a:p>
          </p:txBody>
        </p:sp>
        <p:sp>
          <p:nvSpPr>
            <p:cNvPr id="22541" name="Rectangle 3">
              <a:extLst>
                <a:ext uri="{FF2B5EF4-FFF2-40B4-BE49-F238E27FC236}">
                  <a16:creationId xmlns:a16="http://schemas.microsoft.com/office/drawing/2014/main" id="{3A42E3FB-53A9-B14B-BE19-E4BCEFA78229}"/>
                </a:ext>
              </a:extLst>
            </p:cNvPr>
            <p:cNvSpPr>
              <a:spLocks noChangeArrowheads="1"/>
            </p:cNvSpPr>
            <p:nvPr/>
          </p:nvSpPr>
          <p:spPr bwMode="auto">
            <a:xfrm>
              <a:off x="3936" y="1200"/>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a:solidFill>
                    <a:srgbClr val="000000"/>
                  </a:solidFill>
                  <a:ea typeface="新細明體" panose="02020500000000000000" pitchFamily="18" charset="-120"/>
                </a:rPr>
                <a:t>Simulated screen:</a:t>
              </a:r>
            </a:p>
          </p:txBody>
        </p:sp>
      </p:grpSp>
      <p:sp>
        <p:nvSpPr>
          <p:cNvPr id="3" name="Slide Number Placeholder 2">
            <a:extLst>
              <a:ext uri="{FF2B5EF4-FFF2-40B4-BE49-F238E27FC236}">
                <a16:creationId xmlns:a16="http://schemas.microsoft.com/office/drawing/2014/main" id="{5340E6EB-9435-8C4E-BF5C-E345DA826602}"/>
              </a:ext>
            </a:extLst>
          </p:cNvPr>
          <p:cNvSpPr>
            <a:spLocks noGrp="1"/>
          </p:cNvSpPr>
          <p:nvPr>
            <p:ph type="sldNum" sz="quarter" idx="12"/>
          </p:nvPr>
        </p:nvSpPr>
        <p:spPr/>
        <p:txBody>
          <a:bodyPr/>
          <a:lstStyle/>
          <a:p>
            <a:fld id="{7D50020C-B282-5A4E-A0F3-3434F05E6AD8}" type="slidenum">
              <a:rPr lang="en-US" smtClean="0"/>
              <a:t>34</a:t>
            </a:fld>
            <a:endParaRPr lang="en-US"/>
          </a:p>
        </p:txBody>
      </p:sp>
    </p:spTree>
    <p:extLst>
      <p:ext uri="{BB962C8B-B14F-4D97-AF65-F5344CB8AC3E}">
        <p14:creationId xmlns:p14="http://schemas.microsoft.com/office/powerpoint/2010/main" val="1820512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5229023-3689-5645-AB3D-DFD0C246D1D7}"/>
              </a:ext>
            </a:extLst>
          </p:cNvPr>
          <p:cNvSpPr>
            <a:spLocks noGrp="1" noChangeArrowheads="1"/>
          </p:cNvSpPr>
          <p:nvPr>
            <p:ph type="title" idx="4294967295"/>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Screen memory map</a:t>
            </a:r>
          </a:p>
        </p:txBody>
      </p:sp>
      <p:sp>
        <p:nvSpPr>
          <p:cNvPr id="365572" name="Rectangle 4">
            <a:extLst>
              <a:ext uri="{FF2B5EF4-FFF2-40B4-BE49-F238E27FC236}">
                <a16:creationId xmlns:a16="http://schemas.microsoft.com/office/drawing/2014/main" id="{61C6B45C-373D-FE47-8443-D7F5FFA9337B}"/>
              </a:ext>
            </a:extLst>
          </p:cNvPr>
          <p:cNvSpPr>
            <a:spLocks noGrp="1" noChangeArrowheads="1"/>
          </p:cNvSpPr>
          <p:nvPr>
            <p:ph type="body" idx="4294967295"/>
          </p:nvPr>
        </p:nvSpPr>
        <p:spPr>
          <a:xfrm>
            <a:off x="1022887" y="3581278"/>
            <a:ext cx="4672740" cy="1432423"/>
          </a:xfrm>
        </p:spPr>
        <p:txBody>
          <a:bodyPr spcFirstLastPara="1" vert="horz" wrap="square" lIns="69056" tIns="34529" rIns="0" bIns="34529" numCol="1" anchor="t" anchorCtr="0" compatLnSpc="1">
            <a:prstTxWarp prst="textNoShape">
              <a:avLst/>
            </a:prstTxWarp>
            <a:noAutofit/>
          </a:bodyPr>
          <a:lstStyle/>
          <a:p>
            <a:pPr marL="201216" indent="-201216">
              <a:spcBef>
                <a:spcPct val="50000"/>
              </a:spcBef>
              <a:buNone/>
            </a:pPr>
            <a:r>
              <a:rPr lang="en-US" altLang="zh-TW" sz="1000" u="sng" dirty="0">
                <a:ea typeface="新細明體" panose="02020500000000000000" pitchFamily="18" charset="-120"/>
              </a:rPr>
              <a:t>How to set the </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800" u="sng" dirty="0" err="1">
                <a:latin typeface="Consolas" panose="020B0609020204030204" pitchFamily="49" charset="0"/>
                <a:ea typeface="新細明體" panose="02020500000000000000" pitchFamily="18" charset="-120"/>
                <a:cs typeface="Consolas" panose="020B0609020204030204" pitchFamily="49" charset="0"/>
              </a:rPr>
              <a:t>row,col</a:t>
            </a:r>
            <a:r>
              <a:rPr lang="en-US" altLang="zh-TW" sz="800" u="sng" dirty="0">
                <a:latin typeface="Consolas" panose="020B0609020204030204" pitchFamily="49" charset="0"/>
                <a:ea typeface="新細明體" panose="02020500000000000000" pitchFamily="18" charset="-120"/>
                <a:cs typeface="Consolas" panose="020B0609020204030204" pitchFamily="49" charset="0"/>
              </a:rPr>
              <a:t>)</a:t>
            </a:r>
            <a:r>
              <a:rPr lang="en-US" altLang="zh-TW" sz="1000" u="sng" dirty="0">
                <a:ea typeface="新細明體" panose="02020500000000000000" pitchFamily="18" charset="-120"/>
              </a:rPr>
              <a:t> pixel of the screen to black or to white:</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Low-level (machine language):   Set the </a:t>
            </a:r>
            <a:r>
              <a:rPr lang="en-US" altLang="zh-TW" sz="800" dirty="0">
                <a:latin typeface="Consolas" panose="020B0609020204030204" pitchFamily="49" charset="0"/>
                <a:ea typeface="新細明體" panose="02020500000000000000" pitchFamily="18" charset="-120"/>
              </a:rPr>
              <a:t>col%16</a:t>
            </a:r>
            <a:r>
              <a:rPr lang="en-US" altLang="zh-TW" sz="1000" b="1" dirty="0">
                <a:solidFill>
                  <a:srgbClr val="02227C"/>
                </a:solidFill>
                <a:ea typeface="新細明體" panose="02020500000000000000" pitchFamily="18" charset="-120"/>
              </a:rPr>
              <a:t> </a:t>
            </a:r>
            <a:r>
              <a:rPr lang="en-US" altLang="zh-TW" sz="1000" dirty="0">
                <a:ea typeface="新細明體" panose="02020500000000000000" pitchFamily="18" charset="-120"/>
              </a:rPr>
              <a:t>bit of the word found at</a:t>
            </a:r>
            <a:br>
              <a:rPr lang="en-US" altLang="zh-TW" sz="1000" dirty="0">
                <a:ea typeface="新細明體" panose="02020500000000000000" pitchFamily="18" charset="-120"/>
              </a:rPr>
            </a:br>
            <a:r>
              <a:rPr lang="en-US" altLang="zh-TW" sz="1000" dirty="0">
                <a:ea typeface="新細明體" panose="02020500000000000000" pitchFamily="18" charset="-120"/>
              </a:rPr>
              <a:t>                                                 </a:t>
            </a:r>
            <a:r>
              <a:rPr lang="en-US" altLang="zh-TW" sz="800" dirty="0">
                <a:latin typeface="Consolas" panose="020B0609020204030204" pitchFamily="49" charset="0"/>
                <a:ea typeface="新細明體" panose="02020500000000000000" pitchFamily="18" charset="-120"/>
              </a:rPr>
              <a:t>Screen[row*32+col/16]</a:t>
            </a: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1000" dirty="0">
                <a:ea typeface="新細明體" panose="02020500000000000000" pitchFamily="18" charset="-120"/>
              </a:rPr>
              <a:t>to </a:t>
            </a:r>
            <a:r>
              <a:rPr lang="en-US" altLang="zh-TW" sz="800" dirty="0">
                <a:latin typeface="Consolas" panose="020B0609020204030204" pitchFamily="49" charset="0"/>
                <a:ea typeface="新細明體" panose="02020500000000000000" pitchFamily="18" charset="-120"/>
              </a:rPr>
              <a:t>1</a:t>
            </a:r>
            <a:r>
              <a:rPr lang="en-US" altLang="zh-TW" sz="1000" dirty="0">
                <a:ea typeface="新細明體" panose="02020500000000000000" pitchFamily="18" charset="-120"/>
              </a:rPr>
              <a:t> or to </a:t>
            </a:r>
            <a:r>
              <a:rPr lang="en-US" altLang="zh-TW" sz="800" dirty="0">
                <a:latin typeface="Consolas" panose="020B0609020204030204" pitchFamily="49" charset="0"/>
                <a:ea typeface="新細明體" panose="02020500000000000000" pitchFamily="18" charset="-120"/>
              </a:rPr>
              <a:t>0</a:t>
            </a:r>
            <a:br>
              <a:rPr lang="en-US" altLang="zh-TW" sz="800" dirty="0">
                <a:latin typeface="Consolas" panose="020B0609020204030204" pitchFamily="49" charset="0"/>
                <a:ea typeface="新細明體" panose="02020500000000000000" pitchFamily="18" charset="-120"/>
              </a:rPr>
            </a:br>
            <a:r>
              <a:rPr lang="en-US" altLang="zh-TW" sz="1000" b="1" dirty="0">
                <a:solidFill>
                  <a:srgbClr val="02227C"/>
                </a:solidFill>
                <a:latin typeface="Courier New" panose="02070309020205020404" pitchFamily="49" charset="0"/>
                <a:ea typeface="新細明體" panose="02020500000000000000" pitchFamily="18" charset="-120"/>
              </a:rPr>
              <a:t>                        </a:t>
            </a:r>
            <a:r>
              <a:rPr lang="en-US" altLang="zh-TW" sz="800" dirty="0">
                <a:ea typeface="新細明體" panose="02020500000000000000" pitchFamily="18" charset="-120"/>
              </a:rPr>
              <a:t>(</a:t>
            </a:r>
            <a:r>
              <a:rPr lang="en-US" altLang="zh-TW" sz="600" dirty="0">
                <a:latin typeface="Consolas" panose="020B0609020204030204" pitchFamily="49" charset="0"/>
                <a:ea typeface="新細明體" panose="02020500000000000000" pitchFamily="18" charset="-120"/>
              </a:rPr>
              <a:t>col/16</a:t>
            </a:r>
            <a:r>
              <a:rPr lang="en-US" altLang="zh-TW" sz="800" dirty="0">
                <a:ea typeface="新細明體" panose="02020500000000000000" pitchFamily="18" charset="-120"/>
              </a:rPr>
              <a:t> is integer division)</a:t>
            </a:r>
          </a:p>
          <a:p>
            <a:pPr marL="201216" indent="-201216">
              <a:spcBef>
                <a:spcPct val="50000"/>
              </a:spcBef>
              <a:buSzPct val="75000"/>
              <a:buFont typeface="Wingdings" pitchFamily="2" charset="2"/>
              <a:buChar char="q"/>
            </a:pPr>
            <a:r>
              <a:rPr lang="en-US" altLang="zh-TW" sz="1000" dirty="0">
                <a:ea typeface="新細明體" panose="02020500000000000000" pitchFamily="18" charset="-120"/>
              </a:rPr>
              <a:t>High-level:  Use the OS command </a:t>
            </a:r>
            <a:r>
              <a:rPr lang="en-US" altLang="zh-TW" sz="800" dirty="0" err="1">
                <a:latin typeface="Consolas" panose="020B0609020204030204" pitchFamily="49" charset="0"/>
                <a:ea typeface="新細明體" panose="02020500000000000000" pitchFamily="18" charset="-120"/>
              </a:rPr>
              <a:t>drawPixel</a:t>
            </a:r>
            <a:r>
              <a:rPr lang="en-US" altLang="zh-TW" sz="800" dirty="0">
                <a:latin typeface="Consolas" panose="020B0609020204030204" pitchFamily="49" charset="0"/>
                <a:ea typeface="新細明體" panose="02020500000000000000" pitchFamily="18" charset="-120"/>
              </a:rPr>
              <a:t>(</a:t>
            </a:r>
            <a:r>
              <a:rPr lang="en-US" altLang="zh-TW" sz="800" dirty="0" err="1">
                <a:latin typeface="Consolas" panose="020B0609020204030204" pitchFamily="49" charset="0"/>
                <a:ea typeface="新細明體" panose="02020500000000000000" pitchFamily="18" charset="-120"/>
              </a:rPr>
              <a:t>row,col</a:t>
            </a:r>
            <a:r>
              <a:rPr lang="en-US" altLang="zh-TW" sz="800" dirty="0">
                <a:latin typeface="Consolas" panose="020B0609020204030204" pitchFamily="49" charset="0"/>
                <a:ea typeface="新細明體" panose="02020500000000000000" pitchFamily="18" charset="-120"/>
              </a:rPr>
              <a:t>)</a:t>
            </a:r>
          </a:p>
          <a:p>
            <a:pPr marL="201216" indent="-201216">
              <a:spcBef>
                <a:spcPct val="20000"/>
              </a:spcBef>
              <a:buClr>
                <a:schemeClr val="bg1"/>
              </a:buClr>
              <a:buSzPct val="75000"/>
              <a:buFont typeface="Wingdings" pitchFamily="2" charset="2"/>
              <a:buChar char="q"/>
            </a:pPr>
            <a:r>
              <a:rPr lang="en-US" altLang="zh-TW" sz="800" dirty="0">
                <a:ea typeface="新細明體" panose="02020500000000000000" pitchFamily="18" charset="-120"/>
              </a:rPr>
              <a:t>(effects the same operation, discussed later in the course, when we’ll write the OS).</a:t>
            </a:r>
          </a:p>
        </p:txBody>
      </p:sp>
      <p:graphicFrame>
        <p:nvGraphicFramePr>
          <p:cNvPr id="365573" name="Object 5">
            <a:extLst>
              <a:ext uri="{FF2B5EF4-FFF2-40B4-BE49-F238E27FC236}">
                <a16:creationId xmlns:a16="http://schemas.microsoft.com/office/drawing/2014/main" id="{863D4170-5D6D-E24C-847E-92AEB56B05FC}"/>
              </a:ext>
            </a:extLst>
          </p:cNvPr>
          <p:cNvGraphicFramePr>
            <a:graphicFrameLocks noChangeAspect="1"/>
          </p:cNvGraphicFramePr>
          <p:nvPr>
            <p:extLst>
              <p:ext uri="{D42A27DB-BD31-4B8C-83A1-F6EECF244321}">
                <p14:modId xmlns:p14="http://schemas.microsoft.com/office/powerpoint/2010/main" val="1770138493"/>
              </p:ext>
            </p:extLst>
          </p:nvPr>
        </p:nvGraphicFramePr>
        <p:xfrm>
          <a:off x="3959817" y="933571"/>
          <a:ext cx="3926883" cy="2658591"/>
        </p:xfrm>
        <a:graphic>
          <a:graphicData uri="http://schemas.openxmlformats.org/presentationml/2006/ole">
            <mc:AlternateContent xmlns:mc="http://schemas.openxmlformats.org/markup-compatibility/2006">
              <mc:Choice xmlns:v="urn:schemas-microsoft-com:vml" Requires="v">
                <p:oleObj spid="_x0000_s6961" name="VISIO" r:id="rId4" imgW="6515100" imgH="5918200" progId="Visio.Drawing.6">
                  <p:embed/>
                </p:oleObj>
              </mc:Choice>
              <mc:Fallback>
                <p:oleObj name="VISIO" r:id="rId4" imgW="6515100" imgH="5918200" progId="Visio.Drawing.6">
                  <p:embed/>
                  <p:pic>
                    <p:nvPicPr>
                      <p:cNvPr id="365573" name="Object 5">
                        <a:extLst>
                          <a:ext uri="{FF2B5EF4-FFF2-40B4-BE49-F238E27FC236}">
                            <a16:creationId xmlns:a16="http://schemas.microsoft.com/office/drawing/2014/main" id="{863D4170-5D6D-E24C-847E-92AEB56B05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28" t="6064" r="6892" b="26044"/>
                      <a:stretch>
                        <a:fillRect/>
                      </a:stretch>
                    </p:blipFill>
                    <p:spPr bwMode="auto">
                      <a:xfrm>
                        <a:off x="3959817" y="933571"/>
                        <a:ext cx="3926883" cy="2658591"/>
                      </a:xfrm>
                      <a:prstGeom prst="rect">
                        <a:avLst/>
                      </a:prstGeom>
                      <a:noFill/>
                      <a:ln>
                        <a:noFill/>
                      </a:ln>
                    </p:spPr>
                  </p:pic>
                </p:oleObj>
              </mc:Fallback>
            </mc:AlternateContent>
          </a:graphicData>
        </a:graphic>
      </p:graphicFrame>
      <p:grpSp>
        <p:nvGrpSpPr>
          <p:cNvPr id="88073" name="Group 9">
            <a:extLst>
              <a:ext uri="{FF2B5EF4-FFF2-40B4-BE49-F238E27FC236}">
                <a16:creationId xmlns:a16="http://schemas.microsoft.com/office/drawing/2014/main" id="{2B107512-BA87-FC4C-BFA0-F6172ACA6848}"/>
              </a:ext>
            </a:extLst>
          </p:cNvPr>
          <p:cNvGrpSpPr>
            <a:grpSpLocks/>
          </p:cNvGrpSpPr>
          <p:nvPr/>
        </p:nvGrpSpPr>
        <p:grpSpPr bwMode="auto">
          <a:xfrm>
            <a:off x="1575984" y="1367725"/>
            <a:ext cx="1828800" cy="1901429"/>
            <a:chOff x="240" y="672"/>
            <a:chExt cx="1536" cy="1597"/>
          </a:xfrm>
        </p:grpSpPr>
        <p:graphicFrame>
          <p:nvGraphicFramePr>
            <p:cNvPr id="24582" name="Object 6">
              <a:extLst>
                <a:ext uri="{FF2B5EF4-FFF2-40B4-BE49-F238E27FC236}">
                  <a16:creationId xmlns:a16="http://schemas.microsoft.com/office/drawing/2014/main" id="{B96D2615-FC55-A645-AA8C-247D699BB7E4}"/>
                </a:ext>
              </a:extLst>
            </p:cNvPr>
            <p:cNvGraphicFramePr>
              <a:graphicFrameLocks noChangeAspect="1"/>
            </p:cNvGraphicFramePr>
            <p:nvPr/>
          </p:nvGraphicFramePr>
          <p:xfrm>
            <a:off x="240" y="1728"/>
            <a:ext cx="1248" cy="541"/>
          </p:xfrm>
          <a:graphic>
            <a:graphicData uri="http://schemas.openxmlformats.org/presentationml/2006/ole">
              <mc:AlternateContent xmlns:mc="http://schemas.openxmlformats.org/markup-compatibility/2006">
                <mc:Choice xmlns:v="urn:schemas-microsoft-com:vml" Requires="v">
                  <p:oleObj spid="_x0000_s6962" name="VISIO" r:id="rId6" imgW="6045200" imgH="5918200" progId="Visio.Drawing.6">
                    <p:embed/>
                  </p:oleObj>
                </mc:Choice>
                <mc:Fallback>
                  <p:oleObj name="VISIO" r:id="rId6" imgW="6045200" imgH="5918200" progId="Visio.Drawing.6">
                    <p:embed/>
                    <p:pic>
                      <p:nvPicPr>
                        <p:cNvPr id="24582" name="Object 6">
                          <a:extLst>
                            <a:ext uri="{FF2B5EF4-FFF2-40B4-BE49-F238E27FC236}">
                              <a16:creationId xmlns:a16="http://schemas.microsoft.com/office/drawing/2014/main" id="{B96D2615-FC55-A645-AA8C-247D699BB7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668" t="44696" r="12892" b="26309"/>
                        <a:stretch>
                          <a:fillRect/>
                        </a:stretch>
                      </p:blipFill>
                      <p:spPr bwMode="auto">
                        <a:xfrm>
                          <a:off x="240" y="1728"/>
                          <a:ext cx="1248" cy="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3" name="Rectangle 3">
              <a:extLst>
                <a:ext uri="{FF2B5EF4-FFF2-40B4-BE49-F238E27FC236}">
                  <a16:creationId xmlns:a16="http://schemas.microsoft.com/office/drawing/2014/main" id="{3BD01A1E-95C2-7645-B6D9-15F3B00A2245}"/>
                </a:ext>
              </a:extLst>
            </p:cNvPr>
            <p:cNvSpPr>
              <a:spLocks noChangeArrowheads="1"/>
            </p:cNvSpPr>
            <p:nvPr/>
          </p:nvSpPr>
          <p:spPr bwMode="auto">
            <a:xfrm>
              <a:off x="240" y="672"/>
              <a:ext cx="153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200" dirty="0">
                  <a:solidFill>
                    <a:srgbClr val="000000"/>
                  </a:solidFill>
                  <a:ea typeface="新細明體" panose="02020500000000000000" pitchFamily="18" charset="-120"/>
                </a:rPr>
                <a:t>In the Hack platform, the screen is implemented as an 8K 16-bit RAM chip.</a:t>
              </a:r>
            </a:p>
          </p:txBody>
        </p:sp>
      </p:grpSp>
      <p:sp>
        <p:nvSpPr>
          <p:cNvPr id="2" name="Slide Number Placeholder 1">
            <a:extLst>
              <a:ext uri="{FF2B5EF4-FFF2-40B4-BE49-F238E27FC236}">
                <a16:creationId xmlns:a16="http://schemas.microsoft.com/office/drawing/2014/main" id="{226FC10B-A102-C94D-97D8-D63C4009A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03082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370499F-1062-3F49-820E-401075A76304}"/>
              </a:ext>
            </a:extLst>
          </p:cNvPr>
          <p:cNvSpPr>
            <a:spLocks noGrp="1" noChangeArrowheads="1"/>
          </p:cNvSpPr>
          <p:nvPr>
            <p:ph type="title"/>
          </p:nvPr>
        </p:nvSpPr>
        <p:spPr/>
        <p:txBody>
          <a:bodyPr/>
          <a:lstStyle/>
          <a:p>
            <a:pPr algn="ctr"/>
            <a:r>
              <a:rPr lang="en-US" altLang="zh-TW" dirty="0">
                <a:ea typeface="新細明體" panose="02020500000000000000" pitchFamily="18" charset="-120"/>
              </a:rPr>
              <a:t>Keyboard</a:t>
            </a:r>
          </a:p>
        </p:txBody>
      </p:sp>
      <p:sp>
        <p:nvSpPr>
          <p:cNvPr id="367619" name="Rectangle 3">
            <a:extLst>
              <a:ext uri="{FF2B5EF4-FFF2-40B4-BE49-F238E27FC236}">
                <a16:creationId xmlns:a16="http://schemas.microsoft.com/office/drawing/2014/main" id="{8529DF7B-D2C8-9840-A374-E558BA1BAC22}"/>
              </a:ext>
            </a:extLst>
          </p:cNvPr>
          <p:cNvSpPr>
            <a:spLocks noGrp="1" noChangeArrowheads="1"/>
          </p:cNvSpPr>
          <p:nvPr>
            <p:ph type="body" idx="1"/>
          </p:nvPr>
        </p:nvSpPr>
        <p:spPr>
          <a:xfrm>
            <a:off x="1257300" y="1485901"/>
            <a:ext cx="3829050" cy="1079897"/>
          </a:xfrm>
        </p:spPr>
        <p:txBody>
          <a:bodyPr/>
          <a:lstStyle/>
          <a:p>
            <a:pPr marL="0" indent="0">
              <a:spcBef>
                <a:spcPct val="40000"/>
              </a:spcBef>
              <a:buNone/>
            </a:pPr>
            <a:r>
              <a:rPr lang="en-US" altLang="zh-TW" sz="1200" u="sng" dirty="0">
                <a:ea typeface="新細明體" panose="02020500000000000000" pitchFamily="18" charset="-120"/>
              </a:rPr>
              <a:t>Keyboard chip:</a:t>
            </a:r>
            <a:r>
              <a:rPr lang="en-US" altLang="zh-TW" sz="1200" dirty="0">
                <a:ea typeface="新細明體" panose="02020500000000000000" pitchFamily="18" charset="-120"/>
              </a:rPr>
              <a:t>     a single 16-bit register</a:t>
            </a:r>
          </a:p>
          <a:p>
            <a:pPr marL="0" indent="0">
              <a:spcBef>
                <a:spcPct val="40000"/>
              </a:spcBef>
              <a:buNone/>
            </a:pPr>
            <a:r>
              <a:rPr lang="en-US" altLang="zh-TW" sz="1200" u="sng" dirty="0">
                <a:ea typeface="新細明體" panose="02020500000000000000" pitchFamily="18" charset="-120"/>
              </a:rPr>
              <a:t>Input:</a:t>
            </a:r>
            <a:r>
              <a:rPr lang="en-US" altLang="zh-TW" sz="1200" dirty="0">
                <a:ea typeface="新細明體" panose="02020500000000000000" pitchFamily="18" charset="-120"/>
              </a:rPr>
              <a:t>    scan-code (16-bit value) of the currently</a:t>
            </a:r>
            <a:br>
              <a:rPr lang="en-US" altLang="zh-TW" sz="1200" dirty="0">
                <a:ea typeface="新細明體" panose="02020500000000000000" pitchFamily="18" charset="-120"/>
              </a:rPr>
            </a:br>
            <a:r>
              <a:rPr lang="en-US" altLang="zh-TW" sz="1200" dirty="0">
                <a:ea typeface="新細明體" panose="02020500000000000000" pitchFamily="18" charset="-120"/>
              </a:rPr>
              <a:t>              pressed key,  or 0 if no key is pressed</a:t>
            </a:r>
          </a:p>
          <a:p>
            <a:pPr marL="0" indent="0">
              <a:spcBef>
                <a:spcPct val="40000"/>
              </a:spcBef>
              <a:buNone/>
            </a:pPr>
            <a:r>
              <a:rPr lang="en-US" altLang="zh-TW" sz="1200" u="sng" dirty="0">
                <a:ea typeface="新細明體" panose="02020500000000000000" pitchFamily="18" charset="-120"/>
              </a:rPr>
              <a:t>Output:</a:t>
            </a:r>
            <a:r>
              <a:rPr lang="en-US" altLang="zh-TW" sz="1200" dirty="0">
                <a:ea typeface="新細明體" panose="02020500000000000000" pitchFamily="18" charset="-120"/>
              </a:rPr>
              <a:t>   same</a:t>
            </a:r>
            <a:endParaRPr lang="en-US" altLang="zh-TW" sz="1200" dirty="0">
              <a:ea typeface="新細明體" panose="02020500000000000000" pitchFamily="18" charset="-120"/>
              <a:cs typeface="Courier New" panose="02070309020205020404" pitchFamily="49" charset="0"/>
            </a:endParaRP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p>
          <a:p>
            <a:pPr marL="0" indent="0">
              <a:spcBef>
                <a:spcPct val="40000"/>
              </a:spcBef>
              <a:buNone/>
            </a:pPr>
            <a:r>
              <a:rPr lang="en-US" altLang="zh-TW" sz="1200" dirty="0">
                <a:ea typeface="新細明體" panose="02020500000000000000" pitchFamily="18" charset="-120"/>
                <a:cs typeface="Courier New" panose="02070309020205020404" pitchFamily="49" charset="0"/>
              </a:rPr>
              <a:t>    </a:t>
            </a:r>
            <a:endParaRPr lang="en-US" altLang="zh-TW" sz="1200" dirty="0">
              <a:ea typeface="新細明體" panose="02020500000000000000" pitchFamily="18" charset="-120"/>
            </a:endParaRPr>
          </a:p>
        </p:txBody>
      </p:sp>
      <p:graphicFrame>
        <p:nvGraphicFramePr>
          <p:cNvPr id="367620" name="Object 4">
            <a:extLst>
              <a:ext uri="{FF2B5EF4-FFF2-40B4-BE49-F238E27FC236}">
                <a16:creationId xmlns:a16="http://schemas.microsoft.com/office/drawing/2014/main" id="{5C3BBF2F-4DAB-2E42-BBC8-6A46D9C34003}"/>
              </a:ext>
            </a:extLst>
          </p:cNvPr>
          <p:cNvGraphicFramePr>
            <a:graphicFrameLocks noChangeAspect="1"/>
          </p:cNvGraphicFramePr>
          <p:nvPr>
            <p:extLst>
              <p:ext uri="{D42A27DB-BD31-4B8C-83A1-F6EECF244321}">
                <p14:modId xmlns:p14="http://schemas.microsoft.com/office/powerpoint/2010/main" val="3980589470"/>
              </p:ext>
            </p:extLst>
          </p:nvPr>
        </p:nvGraphicFramePr>
        <p:xfrm>
          <a:off x="1400175" y="740460"/>
          <a:ext cx="4457700" cy="1159669"/>
        </p:xfrm>
        <a:graphic>
          <a:graphicData uri="http://schemas.openxmlformats.org/presentationml/2006/ole">
            <mc:AlternateContent xmlns:mc="http://schemas.openxmlformats.org/markup-compatibility/2006">
              <mc:Choice xmlns:v="urn:schemas-microsoft-com:vml" Requires="v">
                <p:oleObj spid="_x0000_s7577" name="Visio" r:id="rId4" imgW="6045200" imgH="5930900" progId="Visio.Drawing.11">
                  <p:embed/>
                </p:oleObj>
              </mc:Choice>
              <mc:Fallback>
                <p:oleObj name="Visio" r:id="rId4" imgW="6045200" imgH="5930900" progId="Visio.Drawing.11">
                  <p:embed/>
                  <p:pic>
                    <p:nvPicPr>
                      <p:cNvPr id="367620" name="Object 4">
                        <a:extLst>
                          <a:ext uri="{FF2B5EF4-FFF2-40B4-BE49-F238E27FC236}">
                            <a16:creationId xmlns:a16="http://schemas.microsoft.com/office/drawing/2014/main" id="{5C3BBF2F-4DAB-2E42-BBC8-6A46D9C34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37" t="38426" r="3831" b="36224"/>
                      <a:stretch>
                        <a:fillRect/>
                      </a:stretch>
                    </p:blipFill>
                    <p:spPr bwMode="auto">
                      <a:xfrm>
                        <a:off x="1400175" y="740460"/>
                        <a:ext cx="4457700" cy="1159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7621" name="Rectangle 5">
            <a:extLst>
              <a:ext uri="{FF2B5EF4-FFF2-40B4-BE49-F238E27FC236}">
                <a16:creationId xmlns:a16="http://schemas.microsoft.com/office/drawing/2014/main" id="{7EFF0B6E-9074-8B40-8C67-7D45F37EF404}"/>
              </a:ext>
            </a:extLst>
          </p:cNvPr>
          <p:cNvSpPr>
            <a:spLocks noChangeArrowheads="1"/>
          </p:cNvSpPr>
          <p:nvPr/>
        </p:nvSpPr>
        <p:spPr bwMode="auto">
          <a:xfrm>
            <a:off x="1254920" y="3972207"/>
            <a:ext cx="6457950" cy="1159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Aft>
                <a:spcPct val="0"/>
              </a:spcAft>
              <a:buNone/>
            </a:pPr>
            <a:r>
              <a:rPr lang="en-US" altLang="zh-TW" sz="1200" u="sng" dirty="0">
                <a:solidFill>
                  <a:srgbClr val="000000"/>
                </a:solidFill>
                <a:ea typeface="新細明體" panose="02020500000000000000" pitchFamily="18" charset="-120"/>
              </a:rPr>
              <a:t>How to read the keyboard:</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Low-level (hardware):  probe the contents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Keyboard</a:t>
            </a:r>
            <a:r>
              <a:rPr lang="en-US" altLang="zh-TW" sz="1200" dirty="0">
                <a:solidFill>
                  <a:srgbClr val="000000"/>
                </a:solidFill>
                <a:ea typeface="新細明體" panose="02020500000000000000" pitchFamily="18" charset="-120"/>
              </a:rPr>
              <a:t> chip</a:t>
            </a:r>
          </a:p>
          <a:p>
            <a:pPr eaLnBrk="0" fontAlgn="base" hangingPunct="0">
              <a:lnSpc>
                <a:spcPct val="90000"/>
              </a:lnSpc>
              <a:spcAft>
                <a:spcPct val="0"/>
              </a:spcAft>
              <a:buSzPct val="75000"/>
              <a:buFont typeface="Wingdings" pitchFamily="2" charset="2"/>
              <a:buChar char="q"/>
            </a:pPr>
            <a:r>
              <a:rPr lang="en-US" altLang="zh-TW" sz="1200" dirty="0">
                <a:solidFill>
                  <a:srgbClr val="000000"/>
                </a:solidFill>
                <a:ea typeface="新細明體" panose="02020500000000000000" pitchFamily="18" charset="-120"/>
              </a:rPr>
              <a:t>High-level:                   use the OS command </a:t>
            </a:r>
            <a:r>
              <a:rPr lang="en-US" altLang="zh-TW" sz="1050" dirty="0" err="1">
                <a:solidFill>
                  <a:srgbClr val="000000"/>
                </a:solidFill>
                <a:latin typeface="Consolas" panose="020B0609020204030204" pitchFamily="49" charset="0"/>
                <a:ea typeface="新細明體" panose="02020500000000000000" pitchFamily="18" charset="-120"/>
              </a:rPr>
              <a:t>keyPressed</a:t>
            </a:r>
            <a:r>
              <a:rPr lang="en-US" altLang="zh-TW" sz="1050" dirty="0">
                <a:solidFill>
                  <a:srgbClr val="000000"/>
                </a:solidFill>
                <a:latin typeface="Consolas" panose="020B0609020204030204" pitchFamily="49" charset="0"/>
                <a:ea typeface="新細明體" panose="02020500000000000000" pitchFamily="18" charset="-120"/>
              </a:rPr>
              <a:t>()</a:t>
            </a:r>
            <a:r>
              <a:rPr lang="en-US" altLang="zh-TW" sz="1200" dirty="0">
                <a:solidFill>
                  <a:srgbClr val="000000"/>
                </a:solidFill>
                <a:ea typeface="新細明體" panose="02020500000000000000" pitchFamily="18" charset="-120"/>
              </a:rPr>
              <a:t>    </a:t>
            </a:r>
          </a:p>
          <a:p>
            <a:pPr eaLnBrk="0" fontAlgn="base" hangingPunct="0">
              <a:spcBef>
                <a:spcPct val="20000"/>
              </a:spcBef>
              <a:spcAft>
                <a:spcPct val="0"/>
              </a:spcAft>
              <a:buClr>
                <a:srgbClr val="FFFFFF"/>
              </a:buClr>
              <a:buSzPct val="75000"/>
              <a:buFont typeface="Wingdings" pitchFamily="2" charset="2"/>
              <a:buChar char="q"/>
            </a:pPr>
            <a:r>
              <a:rPr lang="en-US" altLang="zh-TW" sz="1050" dirty="0">
                <a:solidFill>
                  <a:srgbClr val="000000"/>
                </a:solidFill>
                <a:ea typeface="新細明體" panose="02020500000000000000" pitchFamily="18" charset="-120"/>
              </a:rPr>
              <a:t>(effects the same operation, discussed later in the course, when we’ll write the OS).</a:t>
            </a:r>
          </a:p>
        </p:txBody>
      </p:sp>
      <p:grpSp>
        <p:nvGrpSpPr>
          <p:cNvPr id="15369" name="Group 9">
            <a:extLst>
              <a:ext uri="{FF2B5EF4-FFF2-40B4-BE49-F238E27FC236}">
                <a16:creationId xmlns:a16="http://schemas.microsoft.com/office/drawing/2014/main" id="{14DB30A8-DF26-4D43-A1AE-FF07586165C5}"/>
              </a:ext>
            </a:extLst>
          </p:cNvPr>
          <p:cNvGrpSpPr>
            <a:grpSpLocks/>
          </p:cNvGrpSpPr>
          <p:nvPr/>
        </p:nvGrpSpPr>
        <p:grpSpPr bwMode="auto">
          <a:xfrm>
            <a:off x="1254920" y="2897012"/>
            <a:ext cx="3704538" cy="977362"/>
            <a:chOff x="336" y="2304"/>
            <a:chExt cx="3410" cy="1071"/>
          </a:xfrm>
        </p:grpSpPr>
        <p:pic>
          <p:nvPicPr>
            <p:cNvPr id="26640" name="Picture 6" descr="Bouquet">
              <a:extLst>
                <a:ext uri="{FF2B5EF4-FFF2-40B4-BE49-F238E27FC236}">
                  <a16:creationId xmlns:a16="http://schemas.microsoft.com/office/drawing/2014/main" id="{3118ECE4-02CF-C342-A7E3-947C681ED10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96" y="2304"/>
              <a:ext cx="2450" cy="1071"/>
            </a:xfrm>
            <a:prstGeom prst="rect">
              <a:avLst/>
            </a:prstGeom>
            <a:noFill/>
            <a:ln>
              <a:noFill/>
            </a:ln>
            <a:effectLst/>
            <a:extLst>
              <a:ext uri="{909E8E84-426E-40DD-AFC4-6F175D3DCCD1}">
                <a14:hiddenFill xmlns:a14="http://schemas.microsoft.com/office/drawing/2010/main">
                  <a:blipFill dpi="0" rotWithShape="0">
                    <a:blip r:embed="rId7"/>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41" name="Rectangle 3">
              <a:extLst>
                <a:ext uri="{FF2B5EF4-FFF2-40B4-BE49-F238E27FC236}">
                  <a16:creationId xmlns:a16="http://schemas.microsoft.com/office/drawing/2014/main" id="{9ED65DD5-3CC5-364F-BB73-87B96A70B477}"/>
                </a:ext>
              </a:extLst>
            </p:cNvPr>
            <p:cNvSpPr>
              <a:spLocks noChangeArrowheads="1"/>
            </p:cNvSpPr>
            <p:nvPr/>
          </p:nvSpPr>
          <p:spPr bwMode="auto">
            <a:xfrm>
              <a:off x="336" y="2304"/>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200" u="sng">
                  <a:solidFill>
                    <a:srgbClr val="000000"/>
                  </a:solidFill>
                  <a:ea typeface="新細明體" panose="02020500000000000000" pitchFamily="18" charset="-120"/>
                  <a:cs typeface="Courier New" panose="02070309020205020404" pitchFamily="49" charset="0"/>
                </a:rPr>
                <a:t>Special keys:</a:t>
              </a:r>
              <a:endParaRPr lang="en-US" altLang="zh-TW" sz="1200">
                <a:solidFill>
                  <a:srgbClr val="000000"/>
                </a:solidFill>
                <a:ea typeface="新細明體" panose="02020500000000000000" pitchFamily="18" charset="-120"/>
                <a:cs typeface="Courier New" panose="02070309020205020404" pitchFamily="49" charset="0"/>
              </a:endParaRPr>
            </a:p>
          </p:txBody>
        </p:sp>
      </p:grpSp>
      <p:grpSp>
        <p:nvGrpSpPr>
          <p:cNvPr id="15388" name="Group 28">
            <a:extLst>
              <a:ext uri="{FF2B5EF4-FFF2-40B4-BE49-F238E27FC236}">
                <a16:creationId xmlns:a16="http://schemas.microsoft.com/office/drawing/2014/main" id="{ED51AC41-0B3F-2749-8C0A-565CF69AB7CE}"/>
              </a:ext>
            </a:extLst>
          </p:cNvPr>
          <p:cNvGrpSpPr>
            <a:grpSpLocks/>
          </p:cNvGrpSpPr>
          <p:nvPr/>
        </p:nvGrpSpPr>
        <p:grpSpPr bwMode="auto">
          <a:xfrm>
            <a:off x="5695528" y="834551"/>
            <a:ext cx="2343150" cy="3314700"/>
            <a:chOff x="3600" y="624"/>
            <a:chExt cx="1968" cy="2784"/>
          </a:xfrm>
        </p:grpSpPr>
        <p:sp>
          <p:nvSpPr>
            <p:cNvPr id="26632" name="Rectangle 17">
              <a:extLst>
                <a:ext uri="{FF2B5EF4-FFF2-40B4-BE49-F238E27FC236}">
                  <a16:creationId xmlns:a16="http://schemas.microsoft.com/office/drawing/2014/main" id="{92724061-4E81-D847-884C-6F9F76E0D335}"/>
                </a:ext>
              </a:extLst>
            </p:cNvPr>
            <p:cNvSpPr>
              <a:spLocks noChangeArrowheads="1"/>
            </p:cNvSpPr>
            <p:nvPr/>
          </p:nvSpPr>
          <p:spPr bwMode="auto">
            <a:xfrm>
              <a:off x="3648" y="864"/>
              <a:ext cx="1920" cy="2544"/>
            </a:xfrm>
            <a:prstGeom prst="rect">
              <a:avLst/>
            </a:prstGeom>
            <a:solidFill>
              <a:srgbClr val="FFDC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26633" name="Rectangle 3">
              <a:extLst>
                <a:ext uri="{FF2B5EF4-FFF2-40B4-BE49-F238E27FC236}">
                  <a16:creationId xmlns:a16="http://schemas.microsoft.com/office/drawing/2014/main" id="{D934248F-B8DA-A94F-B67A-0B92DF06E82B}"/>
                </a:ext>
              </a:extLst>
            </p:cNvPr>
            <p:cNvSpPr>
              <a:spLocks noChangeArrowheads="1"/>
            </p:cNvSpPr>
            <p:nvPr/>
          </p:nvSpPr>
          <p:spPr bwMode="auto">
            <a:xfrm>
              <a:off x="3744" y="2208"/>
              <a:ext cx="1824"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The keyboard is implemented as a built-in </a:t>
              </a:r>
              <a:r>
                <a:rPr lang="en-US" altLang="zh-TW" sz="900"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Keyboard.hdl</a:t>
              </a:r>
              <a:r>
                <a:rPr lang="en-US" altLang="zh-TW" sz="1050">
                  <a:solidFill>
                    <a:srgbClr val="000000"/>
                  </a:solidFill>
                  <a:ea typeface="新細明體" panose="02020500000000000000" pitchFamily="18" charset="-120"/>
                  <a:cs typeface="Courier New" panose="02070309020205020404" pitchFamily="49" charset="0"/>
                </a:rPr>
                <a:t> chip. When this java chip is loaded into the simulator, it connects to the regular keyboard and pipes the scan-code of the currently pressed key to the keyboard memory map.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a:p>
              <a:pPr eaLnBrk="0" fontAlgn="base" hangingPunct="0">
                <a:spcBef>
                  <a:spcPct val="40000"/>
                </a:spcBef>
                <a:spcAft>
                  <a:spcPct val="0"/>
                </a:spcAft>
                <a:buNone/>
              </a:pPr>
              <a:r>
                <a:rPr lang="en-US" altLang="zh-TW" sz="1050">
                  <a:solidFill>
                    <a:srgbClr val="000000"/>
                  </a:solidFill>
                  <a:ea typeface="新細明體" panose="02020500000000000000" pitchFamily="18" charset="-120"/>
                  <a:cs typeface="Courier New" panose="02070309020205020404" pitchFamily="49" charset="0"/>
                </a:rPr>
                <a:t>    </a:t>
              </a:r>
            </a:p>
          </p:txBody>
        </p:sp>
        <p:pic>
          <p:nvPicPr>
            <p:cNvPr id="26634" name="Picture 13">
              <a:extLst>
                <a:ext uri="{FF2B5EF4-FFF2-40B4-BE49-F238E27FC236}">
                  <a16:creationId xmlns:a16="http://schemas.microsoft.com/office/drawing/2014/main" id="{EB4FBF20-464A-A044-A3BB-9379D29FA0D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88" y="960"/>
              <a:ext cx="1392" cy="992"/>
            </a:xfrm>
            <a:prstGeom prst="rect">
              <a:avLst/>
            </a:prstGeom>
            <a:noFill/>
            <a:ln>
              <a:noFill/>
            </a:ln>
            <a:effectLst/>
            <a:extLst>
              <a:ext uri="{909E8E84-426E-40DD-AFC4-6F175D3DCCD1}">
                <a14:hiddenFill xmlns:a14="http://schemas.microsoft.com/office/drawing/2010/main">
                  <a:solidFill>
                    <a:srgbClr val="C0C6E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5" name="AutoShape 14">
              <a:extLst>
                <a:ext uri="{FF2B5EF4-FFF2-40B4-BE49-F238E27FC236}">
                  <a16:creationId xmlns:a16="http://schemas.microsoft.com/office/drawing/2014/main" id="{B98DD3B6-BB6E-B74D-BF4C-8C293B5D6F5B}"/>
                </a:ext>
              </a:extLst>
            </p:cNvPr>
            <p:cNvSpPr>
              <a:spLocks noChangeArrowheads="1"/>
            </p:cNvSpPr>
            <p:nvPr/>
          </p:nvSpPr>
          <p:spPr bwMode="auto">
            <a:xfrm>
              <a:off x="4656" y="1776"/>
              <a:ext cx="816" cy="384"/>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80000"/>
                </a:lnSpc>
                <a:spcBef>
                  <a:spcPct val="100000"/>
                </a:spcBef>
                <a:spcAft>
                  <a:spcPct val="0"/>
                </a:spcAft>
                <a:buNone/>
              </a:pPr>
              <a:r>
                <a:rPr lang="en-US" altLang="zh-TW" sz="800" dirty="0">
                  <a:solidFill>
                    <a:srgbClr val="000000"/>
                  </a:solidFill>
                  <a:ea typeface="新細明體" panose="02020500000000000000" pitchFamily="18" charset="-120"/>
                </a:rPr>
                <a:t>The simulated keyboard enabler button</a:t>
              </a:r>
            </a:p>
          </p:txBody>
        </p:sp>
        <p:cxnSp>
          <p:nvCxnSpPr>
            <p:cNvPr id="26636" name="AutoShape 15">
              <a:extLst>
                <a:ext uri="{FF2B5EF4-FFF2-40B4-BE49-F238E27FC236}">
                  <a16:creationId xmlns:a16="http://schemas.microsoft.com/office/drawing/2014/main" id="{2718525E-3D97-FF4B-BFD1-266D542BCB3D}"/>
                </a:ext>
              </a:extLst>
            </p:cNvPr>
            <p:cNvCxnSpPr>
              <a:cxnSpLocks noChangeShapeType="1"/>
              <a:stCxn id="26635" idx="0"/>
              <a:endCxn id="26637" idx="2"/>
            </p:cNvCxnSpPr>
            <p:nvPr/>
          </p:nvCxnSpPr>
          <p:spPr bwMode="auto">
            <a:xfrm flipH="1" flipV="1">
              <a:off x="4939" y="1536"/>
              <a:ext cx="125" cy="240"/>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637" name="Rectangle 16">
              <a:extLst>
                <a:ext uri="{FF2B5EF4-FFF2-40B4-BE49-F238E27FC236}">
                  <a16:creationId xmlns:a16="http://schemas.microsoft.com/office/drawing/2014/main" id="{2E1E0E82-446A-4646-B575-B9AF343861E6}"/>
                </a:ext>
              </a:extLst>
            </p:cNvPr>
            <p:cNvSpPr>
              <a:spLocks noChangeArrowheads="1"/>
            </p:cNvSpPr>
            <p:nvPr/>
          </p:nvSpPr>
          <p:spPr bwMode="auto">
            <a:xfrm>
              <a:off x="4838" y="139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8" name="Rectangle 24">
              <a:extLst>
                <a:ext uri="{FF2B5EF4-FFF2-40B4-BE49-F238E27FC236}">
                  <a16:creationId xmlns:a16="http://schemas.microsoft.com/office/drawing/2014/main" id="{3FBF0BF5-3C61-DB4A-AF20-6A19FB665438}"/>
                </a:ext>
              </a:extLst>
            </p:cNvPr>
            <p:cNvSpPr>
              <a:spLocks noChangeArrowheads="1"/>
            </p:cNvSpPr>
            <p:nvPr/>
          </p:nvSpPr>
          <p:spPr bwMode="auto">
            <a:xfrm>
              <a:off x="4944" y="1872"/>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26639" name="Rectangle 3">
              <a:extLst>
                <a:ext uri="{FF2B5EF4-FFF2-40B4-BE49-F238E27FC236}">
                  <a16:creationId xmlns:a16="http://schemas.microsoft.com/office/drawing/2014/main" id="{DBDDE228-53E5-DB40-9BEF-BDF662070383}"/>
                </a:ext>
              </a:extLst>
            </p:cNvPr>
            <p:cNvSpPr>
              <a:spLocks noChangeArrowheads="1"/>
            </p:cNvSpPr>
            <p:nvPr/>
          </p:nvSpPr>
          <p:spPr bwMode="auto">
            <a:xfrm>
              <a:off x="3600" y="624"/>
              <a:ext cx="16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dirty="0">
                  <a:solidFill>
                    <a:srgbClr val="000000"/>
                  </a:solidFill>
                  <a:ea typeface="新細明體" panose="02020500000000000000" pitchFamily="18" charset="-120"/>
                </a:rPr>
                <a:t>Simulated keyboard:</a:t>
              </a:r>
            </a:p>
          </p:txBody>
        </p:sp>
      </p:grpSp>
      <p:sp>
        <p:nvSpPr>
          <p:cNvPr id="2" name="Slide Number Placeholder 1">
            <a:extLst>
              <a:ext uri="{FF2B5EF4-FFF2-40B4-BE49-F238E27FC236}">
                <a16:creationId xmlns:a16="http://schemas.microsoft.com/office/drawing/2014/main" id="{82A88030-2B91-F444-B394-D5473857A869}"/>
              </a:ext>
            </a:extLst>
          </p:cNvPr>
          <p:cNvSpPr>
            <a:spLocks noGrp="1"/>
          </p:cNvSpPr>
          <p:nvPr>
            <p:ph type="sldNum" sz="quarter" idx="12"/>
          </p:nvPr>
        </p:nvSpPr>
        <p:spPr/>
        <p:txBody>
          <a:bodyPr/>
          <a:lstStyle/>
          <a:p>
            <a:fld id="{7D50020C-B282-5A4E-A0F3-3434F05E6AD8}" type="slidenum">
              <a:rPr lang="en-US" smtClean="0"/>
              <a:t>36</a:t>
            </a:fld>
            <a:endParaRPr lang="en-US"/>
          </a:p>
        </p:txBody>
      </p:sp>
    </p:spTree>
    <p:extLst>
      <p:ext uri="{BB962C8B-B14F-4D97-AF65-F5344CB8AC3E}">
        <p14:creationId xmlns:p14="http://schemas.microsoft.com/office/powerpoint/2010/main" val="2815982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8D59C45-55A9-B749-A31A-E75F05659548}"/>
              </a:ext>
            </a:extLst>
          </p:cNvPr>
          <p:cNvSpPr>
            <a:spLocks noGrp="1" noChangeArrowheads="1"/>
          </p:cNvSpPr>
          <p:nvPr>
            <p:ph type="title" idx="4294967295"/>
          </p:nvPr>
        </p:nvSpPr>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conceptual / programmer’s view</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52961D87-E7BA-5244-8C49-FE2D3F16EE6B}"/>
              </a:ext>
            </a:extLst>
          </p:cNvPr>
          <p:cNvSpPr>
            <a:spLocks noGrp="1" noChangeArrowheads="1"/>
          </p:cNvSpPr>
          <p:nvPr>
            <p:ph type="body" idx="4294967295"/>
          </p:nvPr>
        </p:nvSpPr>
        <p:spPr>
          <a:xfrm>
            <a:off x="1348978" y="3543301"/>
            <a:ext cx="6480572" cy="1279922"/>
          </a:xfrm>
          <a:noFill/>
        </p:spPr>
        <p:txBody>
          <a:bodyPr/>
          <a:lstStyle/>
          <a:p>
            <a:pPr>
              <a:spcBef>
                <a:spcPct val="50000"/>
              </a:spcBef>
              <a:buFont typeface="Wingdings" pitchFamily="2" charset="2"/>
              <a:buNone/>
            </a:pPr>
            <a:r>
              <a:rPr lang="en-US" altLang="zh-TW" sz="1200" u="sng">
                <a:ea typeface="新細明體" panose="02020500000000000000" pitchFamily="18" charset="-120"/>
              </a:rPr>
              <a:t>Using the memory:</a:t>
            </a:r>
          </a:p>
          <a:p>
            <a:pPr>
              <a:spcBef>
                <a:spcPct val="50000"/>
              </a:spcBef>
              <a:buSzPct val="80000"/>
              <a:buFont typeface="Wingdings" pitchFamily="2" charset="2"/>
              <a:buChar char="q"/>
            </a:pPr>
            <a:r>
              <a:rPr lang="en-US" altLang="zh-TW" sz="1200">
                <a:ea typeface="新細明體" panose="02020500000000000000" pitchFamily="18" charset="-120"/>
              </a:rPr>
              <a:t>To record or recall values (e.g. variables, objects, arrays), use the first 16K words of the memory</a:t>
            </a:r>
          </a:p>
          <a:p>
            <a:pPr>
              <a:spcBef>
                <a:spcPct val="50000"/>
              </a:spcBef>
              <a:buSzPct val="80000"/>
              <a:buFont typeface="Wingdings" pitchFamily="2" charset="2"/>
              <a:buChar char="q"/>
            </a:pPr>
            <a:r>
              <a:rPr lang="en-US" altLang="zh-TW" sz="1200">
                <a:ea typeface="新細明體" panose="02020500000000000000" pitchFamily="18" charset="-120"/>
              </a:rPr>
              <a:t>To write to the screen (or read the screen), use the next 8K words of the memory</a:t>
            </a:r>
          </a:p>
          <a:p>
            <a:pPr>
              <a:spcBef>
                <a:spcPct val="50000"/>
              </a:spcBef>
              <a:buSzPct val="80000"/>
              <a:buFont typeface="Wingdings" pitchFamily="2" charset="2"/>
              <a:buChar char="q"/>
            </a:pPr>
            <a:r>
              <a:rPr lang="en-US" altLang="zh-TW" sz="1200">
                <a:ea typeface="新細明體" panose="02020500000000000000" pitchFamily="18" charset="-120"/>
              </a:rPr>
              <a:t>To read which key is currently pressed, use the next word of the memory.</a:t>
            </a:r>
          </a:p>
        </p:txBody>
      </p:sp>
      <p:sp>
        <p:nvSpPr>
          <p:cNvPr id="30724" name="AutoShape 5">
            <a:extLst>
              <a:ext uri="{FF2B5EF4-FFF2-40B4-BE49-F238E27FC236}">
                <a16:creationId xmlns:a16="http://schemas.microsoft.com/office/drawing/2014/main" id="{58017C44-E063-094E-83BF-FB600E76B78E}"/>
              </a:ext>
            </a:extLst>
          </p:cNvPr>
          <p:cNvSpPr>
            <a:spLocks noChangeAspect="1" noChangeArrowheads="1" noTextEdit="1"/>
          </p:cNvSpPr>
          <p:nvPr/>
        </p:nvSpPr>
        <p:spPr bwMode="auto">
          <a:xfrm>
            <a:off x="2343150" y="457200"/>
            <a:ext cx="4339829" cy="30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grpSp>
        <p:nvGrpSpPr>
          <p:cNvPr id="30725" name="Group 664">
            <a:extLst>
              <a:ext uri="{FF2B5EF4-FFF2-40B4-BE49-F238E27FC236}">
                <a16:creationId xmlns:a16="http://schemas.microsoft.com/office/drawing/2014/main" id="{6BA416DE-C68F-0841-8096-708CD5CD3E6D}"/>
              </a:ext>
            </a:extLst>
          </p:cNvPr>
          <p:cNvGrpSpPr>
            <a:grpSpLocks/>
          </p:cNvGrpSpPr>
          <p:nvPr/>
        </p:nvGrpSpPr>
        <p:grpSpPr bwMode="auto">
          <a:xfrm>
            <a:off x="2956321" y="1332209"/>
            <a:ext cx="3113485" cy="2362200"/>
            <a:chOff x="2013" y="912"/>
            <a:chExt cx="2615" cy="1984"/>
          </a:xfrm>
        </p:grpSpPr>
        <p:sp>
          <p:nvSpPr>
            <p:cNvPr id="30726" name="Rectangle 665">
              <a:extLst>
                <a:ext uri="{FF2B5EF4-FFF2-40B4-BE49-F238E27FC236}">
                  <a16:creationId xmlns:a16="http://schemas.microsoft.com/office/drawing/2014/main" id="{C46804BF-8A31-A54E-8A2F-8177BC5771F8}"/>
                </a:ext>
              </a:extLst>
            </p:cNvPr>
            <p:cNvSpPr>
              <a:spLocks noChangeArrowheads="1"/>
            </p:cNvSpPr>
            <p:nvPr/>
          </p:nvSpPr>
          <p:spPr bwMode="auto">
            <a:xfrm>
              <a:off x="2016" y="1109"/>
              <a:ext cx="864" cy="955"/>
            </a:xfrm>
            <a:prstGeom prst="rect">
              <a:avLst/>
            </a:prstGeom>
            <a:solidFill>
              <a:schemeClr val="accent1"/>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7" name="Rectangle 666">
              <a:extLst>
                <a:ext uri="{FF2B5EF4-FFF2-40B4-BE49-F238E27FC236}">
                  <a16:creationId xmlns:a16="http://schemas.microsoft.com/office/drawing/2014/main" id="{F5D98723-1755-8441-A71F-0B7EFFB362DD}"/>
                </a:ext>
              </a:extLst>
            </p:cNvPr>
            <p:cNvSpPr>
              <a:spLocks noChangeArrowheads="1"/>
            </p:cNvSpPr>
            <p:nvPr/>
          </p:nvSpPr>
          <p:spPr bwMode="auto">
            <a:xfrm>
              <a:off x="2391" y="1428"/>
              <a:ext cx="188"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Data</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28" name="Rectangle 667">
              <a:extLst>
                <a:ext uri="{FF2B5EF4-FFF2-40B4-BE49-F238E27FC236}">
                  <a16:creationId xmlns:a16="http://schemas.microsoft.com/office/drawing/2014/main" id="{A05F2377-CF46-3A43-B5DC-887483BCC95F}"/>
                </a:ext>
              </a:extLst>
            </p:cNvPr>
            <p:cNvSpPr>
              <a:spLocks noChangeArrowheads="1"/>
            </p:cNvSpPr>
            <p:nvPr/>
          </p:nvSpPr>
          <p:spPr bwMode="auto">
            <a:xfrm>
              <a:off x="2016" y="2016"/>
              <a:ext cx="864" cy="432"/>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29" name="Rectangle 668">
              <a:extLst>
                <a:ext uri="{FF2B5EF4-FFF2-40B4-BE49-F238E27FC236}">
                  <a16:creationId xmlns:a16="http://schemas.microsoft.com/office/drawing/2014/main" id="{C9F18062-6709-EF43-A2EE-D93EEBFF3AD2}"/>
                </a:ext>
              </a:extLst>
            </p:cNvPr>
            <p:cNvSpPr>
              <a:spLocks noChangeArrowheads="1"/>
            </p:cNvSpPr>
            <p:nvPr/>
          </p:nvSpPr>
          <p:spPr bwMode="auto">
            <a:xfrm>
              <a:off x="2256" y="2064"/>
              <a:ext cx="43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 memory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0" name="Rectangle 669">
              <a:extLst>
                <a:ext uri="{FF2B5EF4-FFF2-40B4-BE49-F238E27FC236}">
                  <a16:creationId xmlns:a16="http://schemas.microsoft.com/office/drawing/2014/main" id="{8AA9ACCA-067A-E345-AE27-6FEF7867CF57}"/>
                </a:ext>
              </a:extLst>
            </p:cNvPr>
            <p:cNvSpPr>
              <a:spLocks noChangeArrowheads="1"/>
            </p:cNvSpPr>
            <p:nvPr/>
          </p:nvSpPr>
          <p:spPr bwMode="auto">
            <a:xfrm>
              <a:off x="2016" y="2448"/>
              <a:ext cx="864" cy="258"/>
            </a:xfrm>
            <a:prstGeom prst="rect">
              <a:avLst/>
            </a:prstGeom>
            <a:solidFill>
              <a:schemeClr val="accent1"/>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1" name="Rectangle 670">
              <a:extLst>
                <a:ext uri="{FF2B5EF4-FFF2-40B4-BE49-F238E27FC236}">
                  <a16:creationId xmlns:a16="http://schemas.microsoft.com/office/drawing/2014/main" id="{0AFCFC54-6FE5-8342-87D3-4A2992585B07}"/>
                </a:ext>
              </a:extLst>
            </p:cNvPr>
            <p:cNvSpPr>
              <a:spLocks noChangeArrowheads="1"/>
            </p:cNvSpPr>
            <p:nvPr/>
          </p:nvSpPr>
          <p:spPr bwMode="auto">
            <a:xfrm>
              <a:off x="2189" y="2515"/>
              <a:ext cx="5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 map</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732" name="Freeform 671">
              <a:extLst>
                <a:ext uri="{FF2B5EF4-FFF2-40B4-BE49-F238E27FC236}">
                  <a16:creationId xmlns:a16="http://schemas.microsoft.com/office/drawing/2014/main" id="{9A7A36EE-4529-BF42-93C8-8E37B4AA6FBC}"/>
                </a:ext>
              </a:extLst>
            </p:cNvPr>
            <p:cNvSpPr>
              <a:spLocks/>
            </p:cNvSpPr>
            <p:nvPr/>
          </p:nvSpPr>
          <p:spPr bwMode="auto">
            <a:xfrm>
              <a:off x="4419" y="1982"/>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3" name="Freeform 672">
              <a:extLst>
                <a:ext uri="{FF2B5EF4-FFF2-40B4-BE49-F238E27FC236}">
                  <a16:creationId xmlns:a16="http://schemas.microsoft.com/office/drawing/2014/main" id="{D13738EC-BF88-F549-B2EA-DC7EC16F2EAA}"/>
                </a:ext>
              </a:extLst>
            </p:cNvPr>
            <p:cNvSpPr>
              <a:spLocks/>
            </p:cNvSpPr>
            <p:nvPr/>
          </p:nvSpPr>
          <p:spPr bwMode="auto">
            <a:xfrm>
              <a:off x="4028" y="1982"/>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4" name="Rectangle 673">
              <a:extLst>
                <a:ext uri="{FF2B5EF4-FFF2-40B4-BE49-F238E27FC236}">
                  <a16:creationId xmlns:a16="http://schemas.microsoft.com/office/drawing/2014/main" id="{A1E207A8-FCEC-694F-BD55-D19BC90654F0}"/>
                </a:ext>
              </a:extLst>
            </p:cNvPr>
            <p:cNvSpPr>
              <a:spLocks noChangeArrowheads="1"/>
            </p:cNvSpPr>
            <p:nvPr/>
          </p:nvSpPr>
          <p:spPr bwMode="auto">
            <a:xfrm>
              <a:off x="4028" y="2049"/>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735" name="Freeform 674">
              <a:extLst>
                <a:ext uri="{FF2B5EF4-FFF2-40B4-BE49-F238E27FC236}">
                  <a16:creationId xmlns:a16="http://schemas.microsoft.com/office/drawing/2014/main" id="{FA46D903-3B70-5141-9167-4784235C3E72}"/>
                </a:ext>
              </a:extLst>
            </p:cNvPr>
            <p:cNvSpPr>
              <a:spLocks noEditPoints="1"/>
            </p:cNvSpPr>
            <p:nvPr/>
          </p:nvSpPr>
          <p:spPr bwMode="auto">
            <a:xfrm>
              <a:off x="4084" y="2098"/>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6" name="Freeform 675">
              <a:extLst>
                <a:ext uri="{FF2B5EF4-FFF2-40B4-BE49-F238E27FC236}">
                  <a16:creationId xmlns:a16="http://schemas.microsoft.com/office/drawing/2014/main" id="{E3274DAD-65CB-7D47-8BCB-BB894BBB3C0E}"/>
                </a:ext>
              </a:extLst>
            </p:cNvPr>
            <p:cNvSpPr>
              <a:spLocks noEditPoints="1"/>
            </p:cNvSpPr>
            <p:nvPr/>
          </p:nvSpPr>
          <p:spPr bwMode="auto">
            <a:xfrm>
              <a:off x="4084" y="2098"/>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7" name="Freeform 676">
              <a:extLst>
                <a:ext uri="{FF2B5EF4-FFF2-40B4-BE49-F238E27FC236}">
                  <a16:creationId xmlns:a16="http://schemas.microsoft.com/office/drawing/2014/main" id="{EDD66949-FE72-FA47-884A-3005F995D10C}"/>
                </a:ext>
              </a:extLst>
            </p:cNvPr>
            <p:cNvSpPr>
              <a:spLocks noEditPoints="1"/>
            </p:cNvSpPr>
            <p:nvPr/>
          </p:nvSpPr>
          <p:spPr bwMode="auto">
            <a:xfrm>
              <a:off x="4084" y="2098"/>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8" name="Freeform 677">
              <a:extLst>
                <a:ext uri="{FF2B5EF4-FFF2-40B4-BE49-F238E27FC236}">
                  <a16:creationId xmlns:a16="http://schemas.microsoft.com/office/drawing/2014/main" id="{8BD72BE2-0AC3-044C-8EE2-270613BD7942}"/>
                </a:ext>
              </a:extLst>
            </p:cNvPr>
            <p:cNvSpPr>
              <a:spLocks noEditPoints="1"/>
            </p:cNvSpPr>
            <p:nvPr/>
          </p:nvSpPr>
          <p:spPr bwMode="auto">
            <a:xfrm>
              <a:off x="4084" y="2098"/>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39" name="Freeform 678">
              <a:extLst>
                <a:ext uri="{FF2B5EF4-FFF2-40B4-BE49-F238E27FC236}">
                  <a16:creationId xmlns:a16="http://schemas.microsoft.com/office/drawing/2014/main" id="{5E2730CB-0091-3646-A0E0-6E4081A6ADC3}"/>
                </a:ext>
              </a:extLst>
            </p:cNvPr>
            <p:cNvSpPr>
              <a:spLocks noEditPoints="1"/>
            </p:cNvSpPr>
            <p:nvPr/>
          </p:nvSpPr>
          <p:spPr bwMode="auto">
            <a:xfrm>
              <a:off x="4084" y="2098"/>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0" name="Freeform 679">
              <a:extLst>
                <a:ext uri="{FF2B5EF4-FFF2-40B4-BE49-F238E27FC236}">
                  <a16:creationId xmlns:a16="http://schemas.microsoft.com/office/drawing/2014/main" id="{5F0AE601-BF4E-814B-9994-40405CC5C6CE}"/>
                </a:ext>
              </a:extLst>
            </p:cNvPr>
            <p:cNvSpPr>
              <a:spLocks noEditPoints="1"/>
            </p:cNvSpPr>
            <p:nvPr/>
          </p:nvSpPr>
          <p:spPr bwMode="auto">
            <a:xfrm>
              <a:off x="4084" y="2098"/>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1" name="Freeform 680">
              <a:extLst>
                <a:ext uri="{FF2B5EF4-FFF2-40B4-BE49-F238E27FC236}">
                  <a16:creationId xmlns:a16="http://schemas.microsoft.com/office/drawing/2014/main" id="{7E0D80A4-07DE-B94F-9DD6-9C071E664D0B}"/>
                </a:ext>
              </a:extLst>
            </p:cNvPr>
            <p:cNvSpPr>
              <a:spLocks noEditPoints="1"/>
            </p:cNvSpPr>
            <p:nvPr/>
          </p:nvSpPr>
          <p:spPr bwMode="auto">
            <a:xfrm>
              <a:off x="4084" y="2098"/>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2" name="Freeform 681">
              <a:extLst>
                <a:ext uri="{FF2B5EF4-FFF2-40B4-BE49-F238E27FC236}">
                  <a16:creationId xmlns:a16="http://schemas.microsoft.com/office/drawing/2014/main" id="{D95EC3B1-FB2F-DC44-861F-07ACD53F72C8}"/>
                </a:ext>
              </a:extLst>
            </p:cNvPr>
            <p:cNvSpPr>
              <a:spLocks noEditPoints="1"/>
            </p:cNvSpPr>
            <p:nvPr/>
          </p:nvSpPr>
          <p:spPr bwMode="auto">
            <a:xfrm>
              <a:off x="4084" y="2098"/>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3" name="Freeform 682">
              <a:extLst>
                <a:ext uri="{FF2B5EF4-FFF2-40B4-BE49-F238E27FC236}">
                  <a16:creationId xmlns:a16="http://schemas.microsoft.com/office/drawing/2014/main" id="{037A6DD5-6D83-6547-A4DA-43600B24B73F}"/>
                </a:ext>
              </a:extLst>
            </p:cNvPr>
            <p:cNvSpPr>
              <a:spLocks noEditPoints="1"/>
            </p:cNvSpPr>
            <p:nvPr/>
          </p:nvSpPr>
          <p:spPr bwMode="auto">
            <a:xfrm>
              <a:off x="4084" y="2098"/>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4" name="Freeform 683">
              <a:extLst>
                <a:ext uri="{FF2B5EF4-FFF2-40B4-BE49-F238E27FC236}">
                  <a16:creationId xmlns:a16="http://schemas.microsoft.com/office/drawing/2014/main" id="{ABE3C715-5C63-EE41-B8B0-9DDB0BD544E1}"/>
                </a:ext>
              </a:extLst>
            </p:cNvPr>
            <p:cNvSpPr>
              <a:spLocks noEditPoints="1"/>
            </p:cNvSpPr>
            <p:nvPr/>
          </p:nvSpPr>
          <p:spPr bwMode="auto">
            <a:xfrm>
              <a:off x="4084" y="2098"/>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5" name="Freeform 684">
              <a:extLst>
                <a:ext uri="{FF2B5EF4-FFF2-40B4-BE49-F238E27FC236}">
                  <a16:creationId xmlns:a16="http://schemas.microsoft.com/office/drawing/2014/main" id="{9F17AB72-5F7E-0E42-86DB-58101CBE3A68}"/>
                </a:ext>
              </a:extLst>
            </p:cNvPr>
            <p:cNvSpPr>
              <a:spLocks noEditPoints="1"/>
            </p:cNvSpPr>
            <p:nvPr/>
          </p:nvSpPr>
          <p:spPr bwMode="auto">
            <a:xfrm>
              <a:off x="4084" y="2098"/>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6" name="Freeform 685">
              <a:extLst>
                <a:ext uri="{FF2B5EF4-FFF2-40B4-BE49-F238E27FC236}">
                  <a16:creationId xmlns:a16="http://schemas.microsoft.com/office/drawing/2014/main" id="{5AC9F60C-1910-0244-87FF-FA4D72ADB63A}"/>
                </a:ext>
              </a:extLst>
            </p:cNvPr>
            <p:cNvSpPr>
              <a:spLocks noEditPoints="1"/>
            </p:cNvSpPr>
            <p:nvPr/>
          </p:nvSpPr>
          <p:spPr bwMode="auto">
            <a:xfrm>
              <a:off x="4084" y="2098"/>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7" name="Freeform 686">
              <a:extLst>
                <a:ext uri="{FF2B5EF4-FFF2-40B4-BE49-F238E27FC236}">
                  <a16:creationId xmlns:a16="http://schemas.microsoft.com/office/drawing/2014/main" id="{F14FF913-2238-9E44-AB04-540838DDB628}"/>
                </a:ext>
              </a:extLst>
            </p:cNvPr>
            <p:cNvSpPr>
              <a:spLocks noEditPoints="1"/>
            </p:cNvSpPr>
            <p:nvPr/>
          </p:nvSpPr>
          <p:spPr bwMode="auto">
            <a:xfrm>
              <a:off x="4084" y="2098"/>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8" name="Freeform 687">
              <a:extLst>
                <a:ext uri="{FF2B5EF4-FFF2-40B4-BE49-F238E27FC236}">
                  <a16:creationId xmlns:a16="http://schemas.microsoft.com/office/drawing/2014/main" id="{9B44EE5C-47C4-1C41-B774-96B5F6E7F96E}"/>
                </a:ext>
              </a:extLst>
            </p:cNvPr>
            <p:cNvSpPr>
              <a:spLocks noEditPoints="1"/>
            </p:cNvSpPr>
            <p:nvPr/>
          </p:nvSpPr>
          <p:spPr bwMode="auto">
            <a:xfrm>
              <a:off x="4084" y="2098"/>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49" name="Freeform 688">
              <a:extLst>
                <a:ext uri="{FF2B5EF4-FFF2-40B4-BE49-F238E27FC236}">
                  <a16:creationId xmlns:a16="http://schemas.microsoft.com/office/drawing/2014/main" id="{228B4D83-EAA0-E74E-9299-9E49E7849965}"/>
                </a:ext>
              </a:extLst>
            </p:cNvPr>
            <p:cNvSpPr>
              <a:spLocks noEditPoints="1"/>
            </p:cNvSpPr>
            <p:nvPr/>
          </p:nvSpPr>
          <p:spPr bwMode="auto">
            <a:xfrm>
              <a:off x="4084" y="2098"/>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0" name="Freeform 689">
              <a:extLst>
                <a:ext uri="{FF2B5EF4-FFF2-40B4-BE49-F238E27FC236}">
                  <a16:creationId xmlns:a16="http://schemas.microsoft.com/office/drawing/2014/main" id="{3D43AFA8-94B7-1B48-BF06-DDEB26509535}"/>
                </a:ext>
              </a:extLst>
            </p:cNvPr>
            <p:cNvSpPr>
              <a:spLocks noEditPoints="1"/>
            </p:cNvSpPr>
            <p:nvPr/>
          </p:nvSpPr>
          <p:spPr bwMode="auto">
            <a:xfrm>
              <a:off x="4084" y="2098"/>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1" name="Freeform 690">
              <a:extLst>
                <a:ext uri="{FF2B5EF4-FFF2-40B4-BE49-F238E27FC236}">
                  <a16:creationId xmlns:a16="http://schemas.microsoft.com/office/drawing/2014/main" id="{CB7E28F0-7BBE-6841-B4EB-ED5694675AD3}"/>
                </a:ext>
              </a:extLst>
            </p:cNvPr>
            <p:cNvSpPr>
              <a:spLocks noEditPoints="1"/>
            </p:cNvSpPr>
            <p:nvPr/>
          </p:nvSpPr>
          <p:spPr bwMode="auto">
            <a:xfrm>
              <a:off x="4084" y="2098"/>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2" name="Freeform 691">
              <a:extLst>
                <a:ext uri="{FF2B5EF4-FFF2-40B4-BE49-F238E27FC236}">
                  <a16:creationId xmlns:a16="http://schemas.microsoft.com/office/drawing/2014/main" id="{9C9FED66-39F2-494A-B23F-F4E8D7482666}"/>
                </a:ext>
              </a:extLst>
            </p:cNvPr>
            <p:cNvSpPr>
              <a:spLocks noEditPoints="1"/>
            </p:cNvSpPr>
            <p:nvPr/>
          </p:nvSpPr>
          <p:spPr bwMode="auto">
            <a:xfrm>
              <a:off x="4084" y="2098"/>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3" name="Freeform 692">
              <a:extLst>
                <a:ext uri="{FF2B5EF4-FFF2-40B4-BE49-F238E27FC236}">
                  <a16:creationId xmlns:a16="http://schemas.microsoft.com/office/drawing/2014/main" id="{EF58A22F-0204-6B43-9975-F678A4B0C3CE}"/>
                </a:ext>
              </a:extLst>
            </p:cNvPr>
            <p:cNvSpPr>
              <a:spLocks noEditPoints="1"/>
            </p:cNvSpPr>
            <p:nvPr/>
          </p:nvSpPr>
          <p:spPr bwMode="auto">
            <a:xfrm>
              <a:off x="4084" y="2098"/>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4" name="Freeform 693">
              <a:extLst>
                <a:ext uri="{FF2B5EF4-FFF2-40B4-BE49-F238E27FC236}">
                  <a16:creationId xmlns:a16="http://schemas.microsoft.com/office/drawing/2014/main" id="{7231C33F-31B8-8145-B00B-97E4DD725AC5}"/>
                </a:ext>
              </a:extLst>
            </p:cNvPr>
            <p:cNvSpPr>
              <a:spLocks noEditPoints="1"/>
            </p:cNvSpPr>
            <p:nvPr/>
          </p:nvSpPr>
          <p:spPr bwMode="auto">
            <a:xfrm>
              <a:off x="4084" y="2098"/>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5" name="Freeform 694">
              <a:extLst>
                <a:ext uri="{FF2B5EF4-FFF2-40B4-BE49-F238E27FC236}">
                  <a16:creationId xmlns:a16="http://schemas.microsoft.com/office/drawing/2014/main" id="{38EA8A66-88D5-E14A-B9E6-4418DEF1B4EB}"/>
                </a:ext>
              </a:extLst>
            </p:cNvPr>
            <p:cNvSpPr>
              <a:spLocks noEditPoints="1"/>
            </p:cNvSpPr>
            <p:nvPr/>
          </p:nvSpPr>
          <p:spPr bwMode="auto">
            <a:xfrm>
              <a:off x="4084" y="2098"/>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6" name="Freeform 695">
              <a:extLst>
                <a:ext uri="{FF2B5EF4-FFF2-40B4-BE49-F238E27FC236}">
                  <a16:creationId xmlns:a16="http://schemas.microsoft.com/office/drawing/2014/main" id="{758DB279-70C3-244C-BE32-E55073B881A9}"/>
                </a:ext>
              </a:extLst>
            </p:cNvPr>
            <p:cNvSpPr>
              <a:spLocks noEditPoints="1"/>
            </p:cNvSpPr>
            <p:nvPr/>
          </p:nvSpPr>
          <p:spPr bwMode="auto">
            <a:xfrm>
              <a:off x="4084" y="2098"/>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7" name="Freeform 696">
              <a:extLst>
                <a:ext uri="{FF2B5EF4-FFF2-40B4-BE49-F238E27FC236}">
                  <a16:creationId xmlns:a16="http://schemas.microsoft.com/office/drawing/2014/main" id="{D95BC1A0-B45F-9B4A-A243-221DCC898BBB}"/>
                </a:ext>
              </a:extLst>
            </p:cNvPr>
            <p:cNvSpPr>
              <a:spLocks noEditPoints="1"/>
            </p:cNvSpPr>
            <p:nvPr/>
          </p:nvSpPr>
          <p:spPr bwMode="auto">
            <a:xfrm>
              <a:off x="4084" y="2098"/>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8" name="Freeform 697">
              <a:extLst>
                <a:ext uri="{FF2B5EF4-FFF2-40B4-BE49-F238E27FC236}">
                  <a16:creationId xmlns:a16="http://schemas.microsoft.com/office/drawing/2014/main" id="{0729EDE7-2F35-3040-ACE4-D47FB4AE7E16}"/>
                </a:ext>
              </a:extLst>
            </p:cNvPr>
            <p:cNvSpPr>
              <a:spLocks noEditPoints="1"/>
            </p:cNvSpPr>
            <p:nvPr/>
          </p:nvSpPr>
          <p:spPr bwMode="auto">
            <a:xfrm>
              <a:off x="4084" y="2098"/>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59" name="Freeform 698">
              <a:extLst>
                <a:ext uri="{FF2B5EF4-FFF2-40B4-BE49-F238E27FC236}">
                  <a16:creationId xmlns:a16="http://schemas.microsoft.com/office/drawing/2014/main" id="{521C5E51-9C5C-374F-9CEA-FF305886324C}"/>
                </a:ext>
              </a:extLst>
            </p:cNvPr>
            <p:cNvSpPr>
              <a:spLocks noEditPoints="1"/>
            </p:cNvSpPr>
            <p:nvPr/>
          </p:nvSpPr>
          <p:spPr bwMode="auto">
            <a:xfrm>
              <a:off x="4084" y="2098"/>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0" name="Freeform 699">
              <a:extLst>
                <a:ext uri="{FF2B5EF4-FFF2-40B4-BE49-F238E27FC236}">
                  <a16:creationId xmlns:a16="http://schemas.microsoft.com/office/drawing/2014/main" id="{C139ABB5-CF55-D746-B772-BEAD5AB6D4AA}"/>
                </a:ext>
              </a:extLst>
            </p:cNvPr>
            <p:cNvSpPr>
              <a:spLocks noEditPoints="1"/>
            </p:cNvSpPr>
            <p:nvPr/>
          </p:nvSpPr>
          <p:spPr bwMode="auto">
            <a:xfrm>
              <a:off x="4084" y="2098"/>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1" name="Freeform 700">
              <a:extLst>
                <a:ext uri="{FF2B5EF4-FFF2-40B4-BE49-F238E27FC236}">
                  <a16:creationId xmlns:a16="http://schemas.microsoft.com/office/drawing/2014/main" id="{38587A99-3C6B-6247-8CFB-2F31D4488EBB}"/>
                </a:ext>
              </a:extLst>
            </p:cNvPr>
            <p:cNvSpPr>
              <a:spLocks noEditPoints="1"/>
            </p:cNvSpPr>
            <p:nvPr/>
          </p:nvSpPr>
          <p:spPr bwMode="auto">
            <a:xfrm>
              <a:off x="4084" y="2098"/>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2" name="Freeform 701">
              <a:extLst>
                <a:ext uri="{FF2B5EF4-FFF2-40B4-BE49-F238E27FC236}">
                  <a16:creationId xmlns:a16="http://schemas.microsoft.com/office/drawing/2014/main" id="{A5EA59A3-0936-1942-9C7A-69B1E70836CB}"/>
                </a:ext>
              </a:extLst>
            </p:cNvPr>
            <p:cNvSpPr>
              <a:spLocks noEditPoints="1"/>
            </p:cNvSpPr>
            <p:nvPr/>
          </p:nvSpPr>
          <p:spPr bwMode="auto">
            <a:xfrm>
              <a:off x="4084" y="2098"/>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3" name="Freeform 702">
              <a:extLst>
                <a:ext uri="{FF2B5EF4-FFF2-40B4-BE49-F238E27FC236}">
                  <a16:creationId xmlns:a16="http://schemas.microsoft.com/office/drawing/2014/main" id="{2562B8D2-C88A-D143-B676-3DD8DECE2C4F}"/>
                </a:ext>
              </a:extLst>
            </p:cNvPr>
            <p:cNvSpPr>
              <a:spLocks noEditPoints="1"/>
            </p:cNvSpPr>
            <p:nvPr/>
          </p:nvSpPr>
          <p:spPr bwMode="auto">
            <a:xfrm>
              <a:off x="4084" y="2098"/>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4" name="Freeform 703">
              <a:extLst>
                <a:ext uri="{FF2B5EF4-FFF2-40B4-BE49-F238E27FC236}">
                  <a16:creationId xmlns:a16="http://schemas.microsoft.com/office/drawing/2014/main" id="{47EEAEB5-5151-E542-B85D-BA06F9FA108C}"/>
                </a:ext>
              </a:extLst>
            </p:cNvPr>
            <p:cNvSpPr>
              <a:spLocks noEditPoints="1"/>
            </p:cNvSpPr>
            <p:nvPr/>
          </p:nvSpPr>
          <p:spPr bwMode="auto">
            <a:xfrm>
              <a:off x="4084" y="2098"/>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5" name="Freeform 704">
              <a:extLst>
                <a:ext uri="{FF2B5EF4-FFF2-40B4-BE49-F238E27FC236}">
                  <a16:creationId xmlns:a16="http://schemas.microsoft.com/office/drawing/2014/main" id="{C0FADA04-D99B-064C-88BF-5D8B60798F4C}"/>
                </a:ext>
              </a:extLst>
            </p:cNvPr>
            <p:cNvSpPr>
              <a:spLocks noEditPoints="1"/>
            </p:cNvSpPr>
            <p:nvPr/>
          </p:nvSpPr>
          <p:spPr bwMode="auto">
            <a:xfrm>
              <a:off x="4084" y="2098"/>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6" name="Freeform 705">
              <a:extLst>
                <a:ext uri="{FF2B5EF4-FFF2-40B4-BE49-F238E27FC236}">
                  <a16:creationId xmlns:a16="http://schemas.microsoft.com/office/drawing/2014/main" id="{2D99BB76-D845-014A-8C3D-75FB271F6DED}"/>
                </a:ext>
              </a:extLst>
            </p:cNvPr>
            <p:cNvSpPr>
              <a:spLocks noEditPoints="1"/>
            </p:cNvSpPr>
            <p:nvPr/>
          </p:nvSpPr>
          <p:spPr bwMode="auto">
            <a:xfrm>
              <a:off x="4084" y="2098"/>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7" name="Freeform 706">
              <a:extLst>
                <a:ext uri="{FF2B5EF4-FFF2-40B4-BE49-F238E27FC236}">
                  <a16:creationId xmlns:a16="http://schemas.microsoft.com/office/drawing/2014/main" id="{41E98D02-B7BB-6D4C-807F-8B289C15EB1F}"/>
                </a:ext>
              </a:extLst>
            </p:cNvPr>
            <p:cNvSpPr>
              <a:spLocks noEditPoints="1"/>
            </p:cNvSpPr>
            <p:nvPr/>
          </p:nvSpPr>
          <p:spPr bwMode="auto">
            <a:xfrm>
              <a:off x="4084" y="2098"/>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8" name="Freeform 707">
              <a:extLst>
                <a:ext uri="{FF2B5EF4-FFF2-40B4-BE49-F238E27FC236}">
                  <a16:creationId xmlns:a16="http://schemas.microsoft.com/office/drawing/2014/main" id="{5B372EAB-73A2-B547-A224-6BE67D8AA5EF}"/>
                </a:ext>
              </a:extLst>
            </p:cNvPr>
            <p:cNvSpPr>
              <a:spLocks noEditPoints="1"/>
            </p:cNvSpPr>
            <p:nvPr/>
          </p:nvSpPr>
          <p:spPr bwMode="auto">
            <a:xfrm>
              <a:off x="4084" y="2098"/>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69" name="Freeform 708">
              <a:extLst>
                <a:ext uri="{FF2B5EF4-FFF2-40B4-BE49-F238E27FC236}">
                  <a16:creationId xmlns:a16="http://schemas.microsoft.com/office/drawing/2014/main" id="{5D5B6C6C-1DC6-7547-AC7B-005734CF8D0E}"/>
                </a:ext>
              </a:extLst>
            </p:cNvPr>
            <p:cNvSpPr>
              <a:spLocks noEditPoints="1"/>
            </p:cNvSpPr>
            <p:nvPr/>
          </p:nvSpPr>
          <p:spPr bwMode="auto">
            <a:xfrm>
              <a:off x="4084" y="2098"/>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0" name="Freeform 709">
              <a:extLst>
                <a:ext uri="{FF2B5EF4-FFF2-40B4-BE49-F238E27FC236}">
                  <a16:creationId xmlns:a16="http://schemas.microsoft.com/office/drawing/2014/main" id="{DDE24CAD-3AA1-E948-90B8-95C30EB98D09}"/>
                </a:ext>
              </a:extLst>
            </p:cNvPr>
            <p:cNvSpPr>
              <a:spLocks noEditPoints="1"/>
            </p:cNvSpPr>
            <p:nvPr/>
          </p:nvSpPr>
          <p:spPr bwMode="auto">
            <a:xfrm>
              <a:off x="4084" y="2098"/>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1" name="Freeform 710">
              <a:extLst>
                <a:ext uri="{FF2B5EF4-FFF2-40B4-BE49-F238E27FC236}">
                  <a16:creationId xmlns:a16="http://schemas.microsoft.com/office/drawing/2014/main" id="{B1B704A3-2B29-2440-B622-B75ED757D39B}"/>
                </a:ext>
              </a:extLst>
            </p:cNvPr>
            <p:cNvSpPr>
              <a:spLocks noEditPoints="1"/>
            </p:cNvSpPr>
            <p:nvPr/>
          </p:nvSpPr>
          <p:spPr bwMode="auto">
            <a:xfrm>
              <a:off x="4084" y="2098"/>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2" name="Freeform 711">
              <a:extLst>
                <a:ext uri="{FF2B5EF4-FFF2-40B4-BE49-F238E27FC236}">
                  <a16:creationId xmlns:a16="http://schemas.microsoft.com/office/drawing/2014/main" id="{276FBB34-2154-804A-AA06-5C8B956F3C6E}"/>
                </a:ext>
              </a:extLst>
            </p:cNvPr>
            <p:cNvSpPr>
              <a:spLocks noEditPoints="1"/>
            </p:cNvSpPr>
            <p:nvPr/>
          </p:nvSpPr>
          <p:spPr bwMode="auto">
            <a:xfrm>
              <a:off x="4084" y="2098"/>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3" name="Freeform 712">
              <a:extLst>
                <a:ext uri="{FF2B5EF4-FFF2-40B4-BE49-F238E27FC236}">
                  <a16:creationId xmlns:a16="http://schemas.microsoft.com/office/drawing/2014/main" id="{4049838B-5EBF-F94F-8D9E-9C3750258932}"/>
                </a:ext>
              </a:extLst>
            </p:cNvPr>
            <p:cNvSpPr>
              <a:spLocks noEditPoints="1"/>
            </p:cNvSpPr>
            <p:nvPr/>
          </p:nvSpPr>
          <p:spPr bwMode="auto">
            <a:xfrm>
              <a:off x="4084" y="2098"/>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4" name="Freeform 713">
              <a:extLst>
                <a:ext uri="{FF2B5EF4-FFF2-40B4-BE49-F238E27FC236}">
                  <a16:creationId xmlns:a16="http://schemas.microsoft.com/office/drawing/2014/main" id="{F3B14A70-1C71-AD4F-A5B1-7B5BC31B94E5}"/>
                </a:ext>
              </a:extLst>
            </p:cNvPr>
            <p:cNvSpPr>
              <a:spLocks noEditPoints="1"/>
            </p:cNvSpPr>
            <p:nvPr/>
          </p:nvSpPr>
          <p:spPr bwMode="auto">
            <a:xfrm>
              <a:off x="4084" y="2098"/>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5" name="Freeform 714">
              <a:extLst>
                <a:ext uri="{FF2B5EF4-FFF2-40B4-BE49-F238E27FC236}">
                  <a16:creationId xmlns:a16="http://schemas.microsoft.com/office/drawing/2014/main" id="{DC5435F6-2424-974A-ABDE-1AE2B1FE909D}"/>
                </a:ext>
              </a:extLst>
            </p:cNvPr>
            <p:cNvSpPr>
              <a:spLocks noEditPoints="1"/>
            </p:cNvSpPr>
            <p:nvPr/>
          </p:nvSpPr>
          <p:spPr bwMode="auto">
            <a:xfrm>
              <a:off x="4084" y="2098"/>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6" name="Freeform 715">
              <a:extLst>
                <a:ext uri="{FF2B5EF4-FFF2-40B4-BE49-F238E27FC236}">
                  <a16:creationId xmlns:a16="http://schemas.microsoft.com/office/drawing/2014/main" id="{172E7D53-B79D-FD47-937A-8D295ED19B5A}"/>
                </a:ext>
              </a:extLst>
            </p:cNvPr>
            <p:cNvSpPr>
              <a:spLocks noEditPoints="1"/>
            </p:cNvSpPr>
            <p:nvPr/>
          </p:nvSpPr>
          <p:spPr bwMode="auto">
            <a:xfrm>
              <a:off x="4084" y="2098"/>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7" name="Freeform 716">
              <a:extLst>
                <a:ext uri="{FF2B5EF4-FFF2-40B4-BE49-F238E27FC236}">
                  <a16:creationId xmlns:a16="http://schemas.microsoft.com/office/drawing/2014/main" id="{E7D0764B-1E4A-3048-8EDF-FE29405359D9}"/>
                </a:ext>
              </a:extLst>
            </p:cNvPr>
            <p:cNvSpPr>
              <a:spLocks noEditPoints="1"/>
            </p:cNvSpPr>
            <p:nvPr/>
          </p:nvSpPr>
          <p:spPr bwMode="auto">
            <a:xfrm>
              <a:off x="4084" y="2098"/>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8" name="Freeform 717">
              <a:extLst>
                <a:ext uri="{FF2B5EF4-FFF2-40B4-BE49-F238E27FC236}">
                  <a16:creationId xmlns:a16="http://schemas.microsoft.com/office/drawing/2014/main" id="{83C65282-DAEA-7B4D-8639-CBCA60D0949A}"/>
                </a:ext>
              </a:extLst>
            </p:cNvPr>
            <p:cNvSpPr>
              <a:spLocks noEditPoints="1"/>
            </p:cNvSpPr>
            <p:nvPr/>
          </p:nvSpPr>
          <p:spPr bwMode="auto">
            <a:xfrm>
              <a:off x="4084" y="2098"/>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79" name="Freeform 718">
              <a:extLst>
                <a:ext uri="{FF2B5EF4-FFF2-40B4-BE49-F238E27FC236}">
                  <a16:creationId xmlns:a16="http://schemas.microsoft.com/office/drawing/2014/main" id="{4AB34006-B712-C54C-AADD-0826CDC2DF29}"/>
                </a:ext>
              </a:extLst>
            </p:cNvPr>
            <p:cNvSpPr>
              <a:spLocks noEditPoints="1"/>
            </p:cNvSpPr>
            <p:nvPr/>
          </p:nvSpPr>
          <p:spPr bwMode="auto">
            <a:xfrm>
              <a:off x="4084" y="2098"/>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0" name="Freeform 719">
              <a:extLst>
                <a:ext uri="{FF2B5EF4-FFF2-40B4-BE49-F238E27FC236}">
                  <a16:creationId xmlns:a16="http://schemas.microsoft.com/office/drawing/2014/main" id="{F9D843A0-D335-B242-8B15-EA143628A8DB}"/>
                </a:ext>
              </a:extLst>
            </p:cNvPr>
            <p:cNvSpPr>
              <a:spLocks noEditPoints="1"/>
            </p:cNvSpPr>
            <p:nvPr/>
          </p:nvSpPr>
          <p:spPr bwMode="auto">
            <a:xfrm>
              <a:off x="4084" y="2098"/>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1" name="Freeform 720">
              <a:extLst>
                <a:ext uri="{FF2B5EF4-FFF2-40B4-BE49-F238E27FC236}">
                  <a16:creationId xmlns:a16="http://schemas.microsoft.com/office/drawing/2014/main" id="{6D5FDAC4-DF15-8346-8BA4-1C418BC0DFDF}"/>
                </a:ext>
              </a:extLst>
            </p:cNvPr>
            <p:cNvSpPr>
              <a:spLocks noEditPoints="1"/>
            </p:cNvSpPr>
            <p:nvPr/>
          </p:nvSpPr>
          <p:spPr bwMode="auto">
            <a:xfrm>
              <a:off x="4084" y="2098"/>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2" name="Freeform 721">
              <a:extLst>
                <a:ext uri="{FF2B5EF4-FFF2-40B4-BE49-F238E27FC236}">
                  <a16:creationId xmlns:a16="http://schemas.microsoft.com/office/drawing/2014/main" id="{9D1657AF-7DF0-0B42-BF79-EC4A96B7BD6C}"/>
                </a:ext>
              </a:extLst>
            </p:cNvPr>
            <p:cNvSpPr>
              <a:spLocks noEditPoints="1"/>
            </p:cNvSpPr>
            <p:nvPr/>
          </p:nvSpPr>
          <p:spPr bwMode="auto">
            <a:xfrm>
              <a:off x="4084" y="2098"/>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3" name="Freeform 722">
              <a:extLst>
                <a:ext uri="{FF2B5EF4-FFF2-40B4-BE49-F238E27FC236}">
                  <a16:creationId xmlns:a16="http://schemas.microsoft.com/office/drawing/2014/main" id="{BD11F942-4B78-A341-9B9C-F1E6B17B709E}"/>
                </a:ext>
              </a:extLst>
            </p:cNvPr>
            <p:cNvSpPr>
              <a:spLocks noEditPoints="1"/>
            </p:cNvSpPr>
            <p:nvPr/>
          </p:nvSpPr>
          <p:spPr bwMode="auto">
            <a:xfrm>
              <a:off x="4084" y="2098"/>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4" name="Freeform 723">
              <a:extLst>
                <a:ext uri="{FF2B5EF4-FFF2-40B4-BE49-F238E27FC236}">
                  <a16:creationId xmlns:a16="http://schemas.microsoft.com/office/drawing/2014/main" id="{1EDC5A24-351B-684A-9A04-398C0AA39900}"/>
                </a:ext>
              </a:extLst>
            </p:cNvPr>
            <p:cNvSpPr>
              <a:spLocks noEditPoints="1"/>
            </p:cNvSpPr>
            <p:nvPr/>
          </p:nvSpPr>
          <p:spPr bwMode="auto">
            <a:xfrm>
              <a:off x="4084" y="2098"/>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5" name="Freeform 724">
              <a:extLst>
                <a:ext uri="{FF2B5EF4-FFF2-40B4-BE49-F238E27FC236}">
                  <a16:creationId xmlns:a16="http://schemas.microsoft.com/office/drawing/2014/main" id="{EF552BC4-340B-0B46-9000-212199085833}"/>
                </a:ext>
              </a:extLst>
            </p:cNvPr>
            <p:cNvSpPr>
              <a:spLocks noEditPoints="1"/>
            </p:cNvSpPr>
            <p:nvPr/>
          </p:nvSpPr>
          <p:spPr bwMode="auto">
            <a:xfrm>
              <a:off x="4084" y="2098"/>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6" name="Freeform 725">
              <a:extLst>
                <a:ext uri="{FF2B5EF4-FFF2-40B4-BE49-F238E27FC236}">
                  <a16:creationId xmlns:a16="http://schemas.microsoft.com/office/drawing/2014/main" id="{6511E3A9-61A5-2644-AFC3-8EEA10A5908A}"/>
                </a:ext>
              </a:extLst>
            </p:cNvPr>
            <p:cNvSpPr>
              <a:spLocks noEditPoints="1"/>
            </p:cNvSpPr>
            <p:nvPr/>
          </p:nvSpPr>
          <p:spPr bwMode="auto">
            <a:xfrm>
              <a:off x="4084" y="2098"/>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7" name="Freeform 726">
              <a:extLst>
                <a:ext uri="{FF2B5EF4-FFF2-40B4-BE49-F238E27FC236}">
                  <a16:creationId xmlns:a16="http://schemas.microsoft.com/office/drawing/2014/main" id="{92C31B46-707A-7B42-95BF-8C2A076F5224}"/>
                </a:ext>
              </a:extLst>
            </p:cNvPr>
            <p:cNvSpPr>
              <a:spLocks noEditPoints="1"/>
            </p:cNvSpPr>
            <p:nvPr/>
          </p:nvSpPr>
          <p:spPr bwMode="auto">
            <a:xfrm>
              <a:off x="4084" y="2098"/>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8" name="Freeform 727">
              <a:extLst>
                <a:ext uri="{FF2B5EF4-FFF2-40B4-BE49-F238E27FC236}">
                  <a16:creationId xmlns:a16="http://schemas.microsoft.com/office/drawing/2014/main" id="{6FD46652-C864-4A40-91D9-98C8D9E19046}"/>
                </a:ext>
              </a:extLst>
            </p:cNvPr>
            <p:cNvSpPr>
              <a:spLocks noEditPoints="1"/>
            </p:cNvSpPr>
            <p:nvPr/>
          </p:nvSpPr>
          <p:spPr bwMode="auto">
            <a:xfrm>
              <a:off x="4084" y="2098"/>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89" name="Freeform 728">
              <a:extLst>
                <a:ext uri="{FF2B5EF4-FFF2-40B4-BE49-F238E27FC236}">
                  <a16:creationId xmlns:a16="http://schemas.microsoft.com/office/drawing/2014/main" id="{3C6CBBFE-2E02-8641-A79A-6CB13DDBEFE9}"/>
                </a:ext>
              </a:extLst>
            </p:cNvPr>
            <p:cNvSpPr>
              <a:spLocks noEditPoints="1"/>
            </p:cNvSpPr>
            <p:nvPr/>
          </p:nvSpPr>
          <p:spPr bwMode="auto">
            <a:xfrm>
              <a:off x="4084" y="2098"/>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0" name="Freeform 729">
              <a:extLst>
                <a:ext uri="{FF2B5EF4-FFF2-40B4-BE49-F238E27FC236}">
                  <a16:creationId xmlns:a16="http://schemas.microsoft.com/office/drawing/2014/main" id="{229E48A6-F6AE-A14D-A57E-69DD680E8C2C}"/>
                </a:ext>
              </a:extLst>
            </p:cNvPr>
            <p:cNvSpPr>
              <a:spLocks noEditPoints="1"/>
            </p:cNvSpPr>
            <p:nvPr/>
          </p:nvSpPr>
          <p:spPr bwMode="auto">
            <a:xfrm>
              <a:off x="4084" y="2098"/>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1" name="Freeform 730">
              <a:extLst>
                <a:ext uri="{FF2B5EF4-FFF2-40B4-BE49-F238E27FC236}">
                  <a16:creationId xmlns:a16="http://schemas.microsoft.com/office/drawing/2014/main" id="{FB5996FC-DFE2-8646-909E-033290AE6FCA}"/>
                </a:ext>
              </a:extLst>
            </p:cNvPr>
            <p:cNvSpPr>
              <a:spLocks noEditPoints="1"/>
            </p:cNvSpPr>
            <p:nvPr/>
          </p:nvSpPr>
          <p:spPr bwMode="auto">
            <a:xfrm>
              <a:off x="4084" y="2098"/>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2" name="Freeform 731">
              <a:extLst>
                <a:ext uri="{FF2B5EF4-FFF2-40B4-BE49-F238E27FC236}">
                  <a16:creationId xmlns:a16="http://schemas.microsoft.com/office/drawing/2014/main" id="{6C6B8583-D596-AF49-BFB3-B71D19060359}"/>
                </a:ext>
              </a:extLst>
            </p:cNvPr>
            <p:cNvSpPr>
              <a:spLocks noEditPoints="1"/>
            </p:cNvSpPr>
            <p:nvPr/>
          </p:nvSpPr>
          <p:spPr bwMode="auto">
            <a:xfrm>
              <a:off x="4084" y="2098"/>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3" name="Freeform 732">
              <a:extLst>
                <a:ext uri="{FF2B5EF4-FFF2-40B4-BE49-F238E27FC236}">
                  <a16:creationId xmlns:a16="http://schemas.microsoft.com/office/drawing/2014/main" id="{54C9587C-B114-BF4D-B81A-46C78D9009E1}"/>
                </a:ext>
              </a:extLst>
            </p:cNvPr>
            <p:cNvSpPr>
              <a:spLocks noEditPoints="1"/>
            </p:cNvSpPr>
            <p:nvPr/>
          </p:nvSpPr>
          <p:spPr bwMode="auto">
            <a:xfrm>
              <a:off x="4084" y="2098"/>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4" name="Freeform 733">
              <a:extLst>
                <a:ext uri="{FF2B5EF4-FFF2-40B4-BE49-F238E27FC236}">
                  <a16:creationId xmlns:a16="http://schemas.microsoft.com/office/drawing/2014/main" id="{003107E9-AC9C-734A-AA73-1AC10FEF1CE7}"/>
                </a:ext>
              </a:extLst>
            </p:cNvPr>
            <p:cNvSpPr>
              <a:spLocks noEditPoints="1"/>
            </p:cNvSpPr>
            <p:nvPr/>
          </p:nvSpPr>
          <p:spPr bwMode="auto">
            <a:xfrm>
              <a:off x="4084" y="2098"/>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5" name="Freeform 734">
              <a:extLst>
                <a:ext uri="{FF2B5EF4-FFF2-40B4-BE49-F238E27FC236}">
                  <a16:creationId xmlns:a16="http://schemas.microsoft.com/office/drawing/2014/main" id="{79BCA6C6-CEA3-134B-95F5-ABEF562F7DA7}"/>
                </a:ext>
              </a:extLst>
            </p:cNvPr>
            <p:cNvSpPr>
              <a:spLocks noEditPoints="1"/>
            </p:cNvSpPr>
            <p:nvPr/>
          </p:nvSpPr>
          <p:spPr bwMode="auto">
            <a:xfrm>
              <a:off x="4084" y="2098"/>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6" name="Freeform 735">
              <a:extLst>
                <a:ext uri="{FF2B5EF4-FFF2-40B4-BE49-F238E27FC236}">
                  <a16:creationId xmlns:a16="http://schemas.microsoft.com/office/drawing/2014/main" id="{174E8154-9606-A24A-9EC5-128EA3C1A61A}"/>
                </a:ext>
              </a:extLst>
            </p:cNvPr>
            <p:cNvSpPr>
              <a:spLocks noEditPoints="1"/>
            </p:cNvSpPr>
            <p:nvPr/>
          </p:nvSpPr>
          <p:spPr bwMode="auto">
            <a:xfrm>
              <a:off x="4084" y="2098"/>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7" name="Freeform 736">
              <a:extLst>
                <a:ext uri="{FF2B5EF4-FFF2-40B4-BE49-F238E27FC236}">
                  <a16:creationId xmlns:a16="http://schemas.microsoft.com/office/drawing/2014/main" id="{93EEB7CC-213D-FD4F-8861-7B03DC8B24FF}"/>
                </a:ext>
              </a:extLst>
            </p:cNvPr>
            <p:cNvSpPr>
              <a:spLocks noEditPoints="1"/>
            </p:cNvSpPr>
            <p:nvPr/>
          </p:nvSpPr>
          <p:spPr bwMode="auto">
            <a:xfrm>
              <a:off x="4084" y="2098"/>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8" name="Freeform 737">
              <a:extLst>
                <a:ext uri="{FF2B5EF4-FFF2-40B4-BE49-F238E27FC236}">
                  <a16:creationId xmlns:a16="http://schemas.microsoft.com/office/drawing/2014/main" id="{27FC9976-A9AA-7641-A928-CC2719C6BA2E}"/>
                </a:ext>
              </a:extLst>
            </p:cNvPr>
            <p:cNvSpPr>
              <a:spLocks noEditPoints="1"/>
            </p:cNvSpPr>
            <p:nvPr/>
          </p:nvSpPr>
          <p:spPr bwMode="auto">
            <a:xfrm>
              <a:off x="4084" y="2098"/>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799" name="Freeform 738">
              <a:extLst>
                <a:ext uri="{FF2B5EF4-FFF2-40B4-BE49-F238E27FC236}">
                  <a16:creationId xmlns:a16="http://schemas.microsoft.com/office/drawing/2014/main" id="{0868A0E3-F64A-3F47-AE4A-C28C53B6444F}"/>
                </a:ext>
              </a:extLst>
            </p:cNvPr>
            <p:cNvSpPr>
              <a:spLocks noEditPoints="1"/>
            </p:cNvSpPr>
            <p:nvPr/>
          </p:nvSpPr>
          <p:spPr bwMode="auto">
            <a:xfrm>
              <a:off x="4084" y="2098"/>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0" name="Freeform 739">
              <a:extLst>
                <a:ext uri="{FF2B5EF4-FFF2-40B4-BE49-F238E27FC236}">
                  <a16:creationId xmlns:a16="http://schemas.microsoft.com/office/drawing/2014/main" id="{DA60397C-BB1D-2B4C-A4C9-8317D118C6A4}"/>
                </a:ext>
              </a:extLst>
            </p:cNvPr>
            <p:cNvSpPr>
              <a:spLocks noEditPoints="1"/>
            </p:cNvSpPr>
            <p:nvPr/>
          </p:nvSpPr>
          <p:spPr bwMode="auto">
            <a:xfrm>
              <a:off x="4084" y="2098"/>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1" name="Freeform 740">
              <a:extLst>
                <a:ext uri="{FF2B5EF4-FFF2-40B4-BE49-F238E27FC236}">
                  <a16:creationId xmlns:a16="http://schemas.microsoft.com/office/drawing/2014/main" id="{52FDFEC3-EA2C-0345-80CA-FE547B44F01C}"/>
                </a:ext>
              </a:extLst>
            </p:cNvPr>
            <p:cNvSpPr>
              <a:spLocks noEditPoints="1"/>
            </p:cNvSpPr>
            <p:nvPr/>
          </p:nvSpPr>
          <p:spPr bwMode="auto">
            <a:xfrm>
              <a:off x="4084" y="2098"/>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2" name="Freeform 741">
              <a:extLst>
                <a:ext uri="{FF2B5EF4-FFF2-40B4-BE49-F238E27FC236}">
                  <a16:creationId xmlns:a16="http://schemas.microsoft.com/office/drawing/2014/main" id="{33E0FE42-27D0-3844-A6E0-CBCEC9543CC6}"/>
                </a:ext>
              </a:extLst>
            </p:cNvPr>
            <p:cNvSpPr>
              <a:spLocks noEditPoints="1"/>
            </p:cNvSpPr>
            <p:nvPr/>
          </p:nvSpPr>
          <p:spPr bwMode="auto">
            <a:xfrm>
              <a:off x="4084" y="2098"/>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3" name="Freeform 742">
              <a:extLst>
                <a:ext uri="{FF2B5EF4-FFF2-40B4-BE49-F238E27FC236}">
                  <a16:creationId xmlns:a16="http://schemas.microsoft.com/office/drawing/2014/main" id="{FBE24398-1FB9-4741-9030-29E07CBC552A}"/>
                </a:ext>
              </a:extLst>
            </p:cNvPr>
            <p:cNvSpPr>
              <a:spLocks noEditPoints="1"/>
            </p:cNvSpPr>
            <p:nvPr/>
          </p:nvSpPr>
          <p:spPr bwMode="auto">
            <a:xfrm>
              <a:off x="4084" y="2098"/>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4" name="Freeform 743">
              <a:extLst>
                <a:ext uri="{FF2B5EF4-FFF2-40B4-BE49-F238E27FC236}">
                  <a16:creationId xmlns:a16="http://schemas.microsoft.com/office/drawing/2014/main" id="{84528861-A6CB-4042-913D-803E9A51C11E}"/>
                </a:ext>
              </a:extLst>
            </p:cNvPr>
            <p:cNvSpPr>
              <a:spLocks noEditPoints="1"/>
            </p:cNvSpPr>
            <p:nvPr/>
          </p:nvSpPr>
          <p:spPr bwMode="auto">
            <a:xfrm>
              <a:off x="4084" y="2098"/>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5" name="Freeform 744">
              <a:extLst>
                <a:ext uri="{FF2B5EF4-FFF2-40B4-BE49-F238E27FC236}">
                  <a16:creationId xmlns:a16="http://schemas.microsoft.com/office/drawing/2014/main" id="{06C8B8B9-E495-414F-ADBB-D483974E3123}"/>
                </a:ext>
              </a:extLst>
            </p:cNvPr>
            <p:cNvSpPr>
              <a:spLocks noEditPoints="1"/>
            </p:cNvSpPr>
            <p:nvPr/>
          </p:nvSpPr>
          <p:spPr bwMode="auto">
            <a:xfrm>
              <a:off x="4084" y="2098"/>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6" name="Freeform 745">
              <a:extLst>
                <a:ext uri="{FF2B5EF4-FFF2-40B4-BE49-F238E27FC236}">
                  <a16:creationId xmlns:a16="http://schemas.microsoft.com/office/drawing/2014/main" id="{9A116397-B788-B04C-A412-EAF77EB0CD74}"/>
                </a:ext>
              </a:extLst>
            </p:cNvPr>
            <p:cNvSpPr>
              <a:spLocks noEditPoints="1"/>
            </p:cNvSpPr>
            <p:nvPr/>
          </p:nvSpPr>
          <p:spPr bwMode="auto">
            <a:xfrm>
              <a:off x="4084" y="2098"/>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7" name="Freeform 746">
              <a:extLst>
                <a:ext uri="{FF2B5EF4-FFF2-40B4-BE49-F238E27FC236}">
                  <a16:creationId xmlns:a16="http://schemas.microsoft.com/office/drawing/2014/main" id="{3DF1DF47-EB71-6440-BE9C-820FDE254747}"/>
                </a:ext>
              </a:extLst>
            </p:cNvPr>
            <p:cNvSpPr>
              <a:spLocks noEditPoints="1"/>
            </p:cNvSpPr>
            <p:nvPr/>
          </p:nvSpPr>
          <p:spPr bwMode="auto">
            <a:xfrm>
              <a:off x="4084" y="2098"/>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8" name="Freeform 747">
              <a:extLst>
                <a:ext uri="{FF2B5EF4-FFF2-40B4-BE49-F238E27FC236}">
                  <a16:creationId xmlns:a16="http://schemas.microsoft.com/office/drawing/2014/main" id="{B6A5DFB7-AA79-714F-B2C4-F1E4BB8FC2AD}"/>
                </a:ext>
              </a:extLst>
            </p:cNvPr>
            <p:cNvSpPr>
              <a:spLocks noEditPoints="1"/>
            </p:cNvSpPr>
            <p:nvPr/>
          </p:nvSpPr>
          <p:spPr bwMode="auto">
            <a:xfrm>
              <a:off x="4084" y="2098"/>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09" name="Freeform 748">
              <a:extLst>
                <a:ext uri="{FF2B5EF4-FFF2-40B4-BE49-F238E27FC236}">
                  <a16:creationId xmlns:a16="http://schemas.microsoft.com/office/drawing/2014/main" id="{7BAB7550-C7CF-914C-9D74-1B2ABC7CCA7B}"/>
                </a:ext>
              </a:extLst>
            </p:cNvPr>
            <p:cNvSpPr>
              <a:spLocks noEditPoints="1"/>
            </p:cNvSpPr>
            <p:nvPr/>
          </p:nvSpPr>
          <p:spPr bwMode="auto">
            <a:xfrm>
              <a:off x="4084" y="2098"/>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0" name="Freeform 749">
              <a:extLst>
                <a:ext uri="{FF2B5EF4-FFF2-40B4-BE49-F238E27FC236}">
                  <a16:creationId xmlns:a16="http://schemas.microsoft.com/office/drawing/2014/main" id="{EEDB122B-F73C-1645-BED5-25A12B1443AE}"/>
                </a:ext>
              </a:extLst>
            </p:cNvPr>
            <p:cNvSpPr>
              <a:spLocks noEditPoints="1"/>
            </p:cNvSpPr>
            <p:nvPr/>
          </p:nvSpPr>
          <p:spPr bwMode="auto">
            <a:xfrm>
              <a:off x="4084" y="2098"/>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1" name="Freeform 750">
              <a:extLst>
                <a:ext uri="{FF2B5EF4-FFF2-40B4-BE49-F238E27FC236}">
                  <a16:creationId xmlns:a16="http://schemas.microsoft.com/office/drawing/2014/main" id="{D8AEA617-174B-1148-8FDD-5F84D9733954}"/>
                </a:ext>
              </a:extLst>
            </p:cNvPr>
            <p:cNvSpPr>
              <a:spLocks noEditPoints="1"/>
            </p:cNvSpPr>
            <p:nvPr/>
          </p:nvSpPr>
          <p:spPr bwMode="auto">
            <a:xfrm>
              <a:off x="4084" y="2098"/>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2" name="Freeform 751">
              <a:extLst>
                <a:ext uri="{FF2B5EF4-FFF2-40B4-BE49-F238E27FC236}">
                  <a16:creationId xmlns:a16="http://schemas.microsoft.com/office/drawing/2014/main" id="{69080B42-FF87-E647-AC90-89CFFDC3A8EC}"/>
                </a:ext>
              </a:extLst>
            </p:cNvPr>
            <p:cNvSpPr>
              <a:spLocks noEditPoints="1"/>
            </p:cNvSpPr>
            <p:nvPr/>
          </p:nvSpPr>
          <p:spPr bwMode="auto">
            <a:xfrm>
              <a:off x="4084" y="2098"/>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3" name="Freeform 752">
              <a:extLst>
                <a:ext uri="{FF2B5EF4-FFF2-40B4-BE49-F238E27FC236}">
                  <a16:creationId xmlns:a16="http://schemas.microsoft.com/office/drawing/2014/main" id="{DF517078-DA87-4A48-8C31-2FEE8B2B61A0}"/>
                </a:ext>
              </a:extLst>
            </p:cNvPr>
            <p:cNvSpPr>
              <a:spLocks noEditPoints="1"/>
            </p:cNvSpPr>
            <p:nvPr/>
          </p:nvSpPr>
          <p:spPr bwMode="auto">
            <a:xfrm>
              <a:off x="4084" y="2098"/>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4" name="Freeform 753">
              <a:extLst>
                <a:ext uri="{FF2B5EF4-FFF2-40B4-BE49-F238E27FC236}">
                  <a16:creationId xmlns:a16="http://schemas.microsoft.com/office/drawing/2014/main" id="{A042022A-AF9D-724B-8544-D38747474C18}"/>
                </a:ext>
              </a:extLst>
            </p:cNvPr>
            <p:cNvSpPr>
              <a:spLocks noEditPoints="1"/>
            </p:cNvSpPr>
            <p:nvPr/>
          </p:nvSpPr>
          <p:spPr bwMode="auto">
            <a:xfrm>
              <a:off x="4084" y="2098"/>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5" name="Freeform 754">
              <a:extLst>
                <a:ext uri="{FF2B5EF4-FFF2-40B4-BE49-F238E27FC236}">
                  <a16:creationId xmlns:a16="http://schemas.microsoft.com/office/drawing/2014/main" id="{BB7E3BA5-076B-AA43-805E-4EB3A5D30BF3}"/>
                </a:ext>
              </a:extLst>
            </p:cNvPr>
            <p:cNvSpPr>
              <a:spLocks noEditPoints="1"/>
            </p:cNvSpPr>
            <p:nvPr/>
          </p:nvSpPr>
          <p:spPr bwMode="auto">
            <a:xfrm>
              <a:off x="4084" y="2098"/>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6" name="Freeform 755">
              <a:extLst>
                <a:ext uri="{FF2B5EF4-FFF2-40B4-BE49-F238E27FC236}">
                  <a16:creationId xmlns:a16="http://schemas.microsoft.com/office/drawing/2014/main" id="{5E655FD5-B3C9-B54F-A61B-FD024DC915F0}"/>
                </a:ext>
              </a:extLst>
            </p:cNvPr>
            <p:cNvSpPr>
              <a:spLocks noEditPoints="1"/>
            </p:cNvSpPr>
            <p:nvPr/>
          </p:nvSpPr>
          <p:spPr bwMode="auto">
            <a:xfrm>
              <a:off x="4084" y="2098"/>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7" name="Freeform 756">
              <a:extLst>
                <a:ext uri="{FF2B5EF4-FFF2-40B4-BE49-F238E27FC236}">
                  <a16:creationId xmlns:a16="http://schemas.microsoft.com/office/drawing/2014/main" id="{69AF17AA-A21D-8344-A1BE-24EA42865B88}"/>
                </a:ext>
              </a:extLst>
            </p:cNvPr>
            <p:cNvSpPr>
              <a:spLocks noEditPoints="1"/>
            </p:cNvSpPr>
            <p:nvPr/>
          </p:nvSpPr>
          <p:spPr bwMode="auto">
            <a:xfrm>
              <a:off x="4084" y="2098"/>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8" name="Freeform 757">
              <a:extLst>
                <a:ext uri="{FF2B5EF4-FFF2-40B4-BE49-F238E27FC236}">
                  <a16:creationId xmlns:a16="http://schemas.microsoft.com/office/drawing/2014/main" id="{A3529894-7DF8-3342-83CD-740113CD3F9E}"/>
                </a:ext>
              </a:extLst>
            </p:cNvPr>
            <p:cNvSpPr>
              <a:spLocks noEditPoints="1"/>
            </p:cNvSpPr>
            <p:nvPr/>
          </p:nvSpPr>
          <p:spPr bwMode="auto">
            <a:xfrm>
              <a:off x="4084" y="2098"/>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19" name="Freeform 758">
              <a:extLst>
                <a:ext uri="{FF2B5EF4-FFF2-40B4-BE49-F238E27FC236}">
                  <a16:creationId xmlns:a16="http://schemas.microsoft.com/office/drawing/2014/main" id="{658428A1-B1F9-634B-9BAA-4A1A82DFCD03}"/>
                </a:ext>
              </a:extLst>
            </p:cNvPr>
            <p:cNvSpPr>
              <a:spLocks noEditPoints="1"/>
            </p:cNvSpPr>
            <p:nvPr/>
          </p:nvSpPr>
          <p:spPr bwMode="auto">
            <a:xfrm>
              <a:off x="4084" y="2098"/>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0" name="Freeform 759">
              <a:extLst>
                <a:ext uri="{FF2B5EF4-FFF2-40B4-BE49-F238E27FC236}">
                  <a16:creationId xmlns:a16="http://schemas.microsoft.com/office/drawing/2014/main" id="{EC3D567D-A343-1741-A066-D37D0140870B}"/>
                </a:ext>
              </a:extLst>
            </p:cNvPr>
            <p:cNvSpPr>
              <a:spLocks noEditPoints="1"/>
            </p:cNvSpPr>
            <p:nvPr/>
          </p:nvSpPr>
          <p:spPr bwMode="auto">
            <a:xfrm>
              <a:off x="4084" y="2098"/>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1" name="Freeform 760">
              <a:extLst>
                <a:ext uri="{FF2B5EF4-FFF2-40B4-BE49-F238E27FC236}">
                  <a16:creationId xmlns:a16="http://schemas.microsoft.com/office/drawing/2014/main" id="{1FE58293-9CBE-EC46-AEC2-FEEE97BF2B21}"/>
                </a:ext>
              </a:extLst>
            </p:cNvPr>
            <p:cNvSpPr>
              <a:spLocks noEditPoints="1"/>
            </p:cNvSpPr>
            <p:nvPr/>
          </p:nvSpPr>
          <p:spPr bwMode="auto">
            <a:xfrm>
              <a:off x="4084" y="2098"/>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2" name="Freeform 761">
              <a:extLst>
                <a:ext uri="{FF2B5EF4-FFF2-40B4-BE49-F238E27FC236}">
                  <a16:creationId xmlns:a16="http://schemas.microsoft.com/office/drawing/2014/main" id="{380FB85A-FA87-424D-A91D-AF84AA9B5C40}"/>
                </a:ext>
              </a:extLst>
            </p:cNvPr>
            <p:cNvSpPr>
              <a:spLocks noEditPoints="1"/>
            </p:cNvSpPr>
            <p:nvPr/>
          </p:nvSpPr>
          <p:spPr bwMode="auto">
            <a:xfrm>
              <a:off x="4084" y="2098"/>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3" name="Freeform 762">
              <a:extLst>
                <a:ext uri="{FF2B5EF4-FFF2-40B4-BE49-F238E27FC236}">
                  <a16:creationId xmlns:a16="http://schemas.microsoft.com/office/drawing/2014/main" id="{07CE384B-8A82-D648-9A5A-B69CD7CF9573}"/>
                </a:ext>
              </a:extLst>
            </p:cNvPr>
            <p:cNvSpPr>
              <a:spLocks noEditPoints="1"/>
            </p:cNvSpPr>
            <p:nvPr/>
          </p:nvSpPr>
          <p:spPr bwMode="auto">
            <a:xfrm>
              <a:off x="4084" y="2098"/>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4" name="Freeform 763">
              <a:extLst>
                <a:ext uri="{FF2B5EF4-FFF2-40B4-BE49-F238E27FC236}">
                  <a16:creationId xmlns:a16="http://schemas.microsoft.com/office/drawing/2014/main" id="{D59285E9-D14D-2F47-B714-CE2A0E57B34B}"/>
                </a:ext>
              </a:extLst>
            </p:cNvPr>
            <p:cNvSpPr>
              <a:spLocks noEditPoints="1"/>
            </p:cNvSpPr>
            <p:nvPr/>
          </p:nvSpPr>
          <p:spPr bwMode="auto">
            <a:xfrm>
              <a:off x="4084" y="2098"/>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5" name="Freeform 764">
              <a:extLst>
                <a:ext uri="{FF2B5EF4-FFF2-40B4-BE49-F238E27FC236}">
                  <a16:creationId xmlns:a16="http://schemas.microsoft.com/office/drawing/2014/main" id="{5202A09C-6E8B-6348-AE2E-6476748D8E0A}"/>
                </a:ext>
              </a:extLst>
            </p:cNvPr>
            <p:cNvSpPr>
              <a:spLocks noEditPoints="1"/>
            </p:cNvSpPr>
            <p:nvPr/>
          </p:nvSpPr>
          <p:spPr bwMode="auto">
            <a:xfrm>
              <a:off x="4084" y="2098"/>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6" name="Freeform 765">
              <a:extLst>
                <a:ext uri="{FF2B5EF4-FFF2-40B4-BE49-F238E27FC236}">
                  <a16:creationId xmlns:a16="http://schemas.microsoft.com/office/drawing/2014/main" id="{FAE373E1-5806-2C41-9FC8-A177CD84D70F}"/>
                </a:ext>
              </a:extLst>
            </p:cNvPr>
            <p:cNvSpPr>
              <a:spLocks noEditPoints="1"/>
            </p:cNvSpPr>
            <p:nvPr/>
          </p:nvSpPr>
          <p:spPr bwMode="auto">
            <a:xfrm>
              <a:off x="4084" y="2098"/>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7" name="Freeform 766">
              <a:extLst>
                <a:ext uri="{FF2B5EF4-FFF2-40B4-BE49-F238E27FC236}">
                  <a16:creationId xmlns:a16="http://schemas.microsoft.com/office/drawing/2014/main" id="{226540EC-050D-F24C-85A9-517B9937B55F}"/>
                </a:ext>
              </a:extLst>
            </p:cNvPr>
            <p:cNvSpPr>
              <a:spLocks noEditPoints="1"/>
            </p:cNvSpPr>
            <p:nvPr/>
          </p:nvSpPr>
          <p:spPr bwMode="auto">
            <a:xfrm>
              <a:off x="4084" y="2098"/>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8" name="Freeform 767">
              <a:extLst>
                <a:ext uri="{FF2B5EF4-FFF2-40B4-BE49-F238E27FC236}">
                  <a16:creationId xmlns:a16="http://schemas.microsoft.com/office/drawing/2014/main" id="{00944DB5-EF7C-D141-8B72-FCDD7CA60D16}"/>
                </a:ext>
              </a:extLst>
            </p:cNvPr>
            <p:cNvSpPr>
              <a:spLocks noEditPoints="1"/>
            </p:cNvSpPr>
            <p:nvPr/>
          </p:nvSpPr>
          <p:spPr bwMode="auto">
            <a:xfrm>
              <a:off x="4084" y="2098"/>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29" name="Freeform 768">
              <a:extLst>
                <a:ext uri="{FF2B5EF4-FFF2-40B4-BE49-F238E27FC236}">
                  <a16:creationId xmlns:a16="http://schemas.microsoft.com/office/drawing/2014/main" id="{807A4D31-5DE9-DF4A-BD91-D2CAE7373299}"/>
                </a:ext>
              </a:extLst>
            </p:cNvPr>
            <p:cNvSpPr>
              <a:spLocks noEditPoints="1"/>
            </p:cNvSpPr>
            <p:nvPr/>
          </p:nvSpPr>
          <p:spPr bwMode="auto">
            <a:xfrm>
              <a:off x="4084" y="2098"/>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0" name="Freeform 769">
              <a:extLst>
                <a:ext uri="{FF2B5EF4-FFF2-40B4-BE49-F238E27FC236}">
                  <a16:creationId xmlns:a16="http://schemas.microsoft.com/office/drawing/2014/main" id="{74B174B5-225F-4040-B90A-8FDE3301E818}"/>
                </a:ext>
              </a:extLst>
            </p:cNvPr>
            <p:cNvSpPr>
              <a:spLocks noEditPoints="1"/>
            </p:cNvSpPr>
            <p:nvPr/>
          </p:nvSpPr>
          <p:spPr bwMode="auto">
            <a:xfrm>
              <a:off x="4084" y="2098"/>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1" name="Freeform 770">
              <a:extLst>
                <a:ext uri="{FF2B5EF4-FFF2-40B4-BE49-F238E27FC236}">
                  <a16:creationId xmlns:a16="http://schemas.microsoft.com/office/drawing/2014/main" id="{6B1E0535-430A-B141-84E0-C6E64D2302B7}"/>
                </a:ext>
              </a:extLst>
            </p:cNvPr>
            <p:cNvSpPr>
              <a:spLocks noEditPoints="1"/>
            </p:cNvSpPr>
            <p:nvPr/>
          </p:nvSpPr>
          <p:spPr bwMode="auto">
            <a:xfrm>
              <a:off x="4084" y="2098"/>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2" name="Freeform 771">
              <a:extLst>
                <a:ext uri="{FF2B5EF4-FFF2-40B4-BE49-F238E27FC236}">
                  <a16:creationId xmlns:a16="http://schemas.microsoft.com/office/drawing/2014/main" id="{856CDC7F-418B-BD4B-9454-9708291AF522}"/>
                </a:ext>
              </a:extLst>
            </p:cNvPr>
            <p:cNvSpPr>
              <a:spLocks noEditPoints="1"/>
            </p:cNvSpPr>
            <p:nvPr/>
          </p:nvSpPr>
          <p:spPr bwMode="auto">
            <a:xfrm>
              <a:off x="4084" y="2098"/>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3" name="Freeform 772">
              <a:extLst>
                <a:ext uri="{FF2B5EF4-FFF2-40B4-BE49-F238E27FC236}">
                  <a16:creationId xmlns:a16="http://schemas.microsoft.com/office/drawing/2014/main" id="{892349BF-0A79-1F4A-8CE2-A24E20621FF4}"/>
                </a:ext>
              </a:extLst>
            </p:cNvPr>
            <p:cNvSpPr>
              <a:spLocks noEditPoints="1"/>
            </p:cNvSpPr>
            <p:nvPr/>
          </p:nvSpPr>
          <p:spPr bwMode="auto">
            <a:xfrm>
              <a:off x="4084" y="2098"/>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4" name="Freeform 773">
              <a:extLst>
                <a:ext uri="{FF2B5EF4-FFF2-40B4-BE49-F238E27FC236}">
                  <a16:creationId xmlns:a16="http://schemas.microsoft.com/office/drawing/2014/main" id="{18B16B0F-A60A-5246-8682-79A8481C203C}"/>
                </a:ext>
              </a:extLst>
            </p:cNvPr>
            <p:cNvSpPr>
              <a:spLocks noEditPoints="1"/>
            </p:cNvSpPr>
            <p:nvPr/>
          </p:nvSpPr>
          <p:spPr bwMode="auto">
            <a:xfrm>
              <a:off x="4084" y="2098"/>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5" name="Freeform 774">
              <a:extLst>
                <a:ext uri="{FF2B5EF4-FFF2-40B4-BE49-F238E27FC236}">
                  <a16:creationId xmlns:a16="http://schemas.microsoft.com/office/drawing/2014/main" id="{F6ED3790-8115-9E40-80D8-96682A35FBBD}"/>
                </a:ext>
              </a:extLst>
            </p:cNvPr>
            <p:cNvSpPr>
              <a:spLocks noEditPoints="1"/>
            </p:cNvSpPr>
            <p:nvPr/>
          </p:nvSpPr>
          <p:spPr bwMode="auto">
            <a:xfrm>
              <a:off x="4084" y="2098"/>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6" name="Freeform 775">
              <a:extLst>
                <a:ext uri="{FF2B5EF4-FFF2-40B4-BE49-F238E27FC236}">
                  <a16:creationId xmlns:a16="http://schemas.microsoft.com/office/drawing/2014/main" id="{517FF85C-2F43-D94F-BFA7-D9058AA42614}"/>
                </a:ext>
              </a:extLst>
            </p:cNvPr>
            <p:cNvSpPr>
              <a:spLocks noEditPoints="1"/>
            </p:cNvSpPr>
            <p:nvPr/>
          </p:nvSpPr>
          <p:spPr bwMode="auto">
            <a:xfrm>
              <a:off x="4084" y="2098"/>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7" name="Freeform 776">
              <a:extLst>
                <a:ext uri="{FF2B5EF4-FFF2-40B4-BE49-F238E27FC236}">
                  <a16:creationId xmlns:a16="http://schemas.microsoft.com/office/drawing/2014/main" id="{520000CB-FF12-0A4D-8CD5-94379B0A5A18}"/>
                </a:ext>
              </a:extLst>
            </p:cNvPr>
            <p:cNvSpPr>
              <a:spLocks noEditPoints="1"/>
            </p:cNvSpPr>
            <p:nvPr/>
          </p:nvSpPr>
          <p:spPr bwMode="auto">
            <a:xfrm>
              <a:off x="4084" y="2098"/>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8" name="Freeform 777">
              <a:extLst>
                <a:ext uri="{FF2B5EF4-FFF2-40B4-BE49-F238E27FC236}">
                  <a16:creationId xmlns:a16="http://schemas.microsoft.com/office/drawing/2014/main" id="{10E8E52E-83D5-7C4D-A2AF-64FAACFD9608}"/>
                </a:ext>
              </a:extLst>
            </p:cNvPr>
            <p:cNvSpPr>
              <a:spLocks noEditPoints="1"/>
            </p:cNvSpPr>
            <p:nvPr/>
          </p:nvSpPr>
          <p:spPr bwMode="auto">
            <a:xfrm>
              <a:off x="4084" y="2098"/>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39" name="Freeform 778">
              <a:extLst>
                <a:ext uri="{FF2B5EF4-FFF2-40B4-BE49-F238E27FC236}">
                  <a16:creationId xmlns:a16="http://schemas.microsoft.com/office/drawing/2014/main" id="{69B5A208-D482-1F45-B160-FB29CBC648F3}"/>
                </a:ext>
              </a:extLst>
            </p:cNvPr>
            <p:cNvSpPr>
              <a:spLocks noEditPoints="1"/>
            </p:cNvSpPr>
            <p:nvPr/>
          </p:nvSpPr>
          <p:spPr bwMode="auto">
            <a:xfrm>
              <a:off x="4084" y="2098"/>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0" name="Freeform 779">
              <a:extLst>
                <a:ext uri="{FF2B5EF4-FFF2-40B4-BE49-F238E27FC236}">
                  <a16:creationId xmlns:a16="http://schemas.microsoft.com/office/drawing/2014/main" id="{FB1DDCD4-6F09-6147-BC7B-F92F99927BA1}"/>
                </a:ext>
              </a:extLst>
            </p:cNvPr>
            <p:cNvSpPr>
              <a:spLocks noEditPoints="1"/>
            </p:cNvSpPr>
            <p:nvPr/>
          </p:nvSpPr>
          <p:spPr bwMode="auto">
            <a:xfrm>
              <a:off x="4084" y="2098"/>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1" name="Freeform 780">
              <a:extLst>
                <a:ext uri="{FF2B5EF4-FFF2-40B4-BE49-F238E27FC236}">
                  <a16:creationId xmlns:a16="http://schemas.microsoft.com/office/drawing/2014/main" id="{F43D778E-2E21-4243-9704-8C08917882A5}"/>
                </a:ext>
              </a:extLst>
            </p:cNvPr>
            <p:cNvSpPr>
              <a:spLocks noEditPoints="1"/>
            </p:cNvSpPr>
            <p:nvPr/>
          </p:nvSpPr>
          <p:spPr bwMode="auto">
            <a:xfrm>
              <a:off x="4084" y="2098"/>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2" name="Freeform 781">
              <a:extLst>
                <a:ext uri="{FF2B5EF4-FFF2-40B4-BE49-F238E27FC236}">
                  <a16:creationId xmlns:a16="http://schemas.microsoft.com/office/drawing/2014/main" id="{8D2D1A86-7F6C-F346-9BDB-421207A3DB90}"/>
                </a:ext>
              </a:extLst>
            </p:cNvPr>
            <p:cNvSpPr>
              <a:spLocks noEditPoints="1"/>
            </p:cNvSpPr>
            <p:nvPr/>
          </p:nvSpPr>
          <p:spPr bwMode="auto">
            <a:xfrm>
              <a:off x="4084" y="2098"/>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3" name="Freeform 782">
              <a:extLst>
                <a:ext uri="{FF2B5EF4-FFF2-40B4-BE49-F238E27FC236}">
                  <a16:creationId xmlns:a16="http://schemas.microsoft.com/office/drawing/2014/main" id="{ED0170E0-64CA-E847-9D15-C52FCD76300A}"/>
                </a:ext>
              </a:extLst>
            </p:cNvPr>
            <p:cNvSpPr>
              <a:spLocks noEditPoints="1"/>
            </p:cNvSpPr>
            <p:nvPr/>
          </p:nvSpPr>
          <p:spPr bwMode="auto">
            <a:xfrm>
              <a:off x="4084" y="2098"/>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4" name="Freeform 783">
              <a:extLst>
                <a:ext uri="{FF2B5EF4-FFF2-40B4-BE49-F238E27FC236}">
                  <a16:creationId xmlns:a16="http://schemas.microsoft.com/office/drawing/2014/main" id="{D782F81C-55A8-FF47-9E5B-4657B60247DF}"/>
                </a:ext>
              </a:extLst>
            </p:cNvPr>
            <p:cNvSpPr>
              <a:spLocks noEditPoints="1"/>
            </p:cNvSpPr>
            <p:nvPr/>
          </p:nvSpPr>
          <p:spPr bwMode="auto">
            <a:xfrm>
              <a:off x="4084" y="2098"/>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5" name="Freeform 784">
              <a:extLst>
                <a:ext uri="{FF2B5EF4-FFF2-40B4-BE49-F238E27FC236}">
                  <a16:creationId xmlns:a16="http://schemas.microsoft.com/office/drawing/2014/main" id="{9ED86500-845A-6B44-9427-BAB9885E253C}"/>
                </a:ext>
              </a:extLst>
            </p:cNvPr>
            <p:cNvSpPr>
              <a:spLocks noEditPoints="1"/>
            </p:cNvSpPr>
            <p:nvPr/>
          </p:nvSpPr>
          <p:spPr bwMode="auto">
            <a:xfrm>
              <a:off x="4084" y="2098"/>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6" name="Freeform 785">
              <a:extLst>
                <a:ext uri="{FF2B5EF4-FFF2-40B4-BE49-F238E27FC236}">
                  <a16:creationId xmlns:a16="http://schemas.microsoft.com/office/drawing/2014/main" id="{80D5C96A-AFB0-BE4D-A0D3-DC6A15745BE2}"/>
                </a:ext>
              </a:extLst>
            </p:cNvPr>
            <p:cNvSpPr>
              <a:spLocks noEditPoints="1"/>
            </p:cNvSpPr>
            <p:nvPr/>
          </p:nvSpPr>
          <p:spPr bwMode="auto">
            <a:xfrm>
              <a:off x="4084" y="2098"/>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7" name="Freeform 786">
              <a:extLst>
                <a:ext uri="{FF2B5EF4-FFF2-40B4-BE49-F238E27FC236}">
                  <a16:creationId xmlns:a16="http://schemas.microsoft.com/office/drawing/2014/main" id="{A20472E6-AC86-0749-B16A-7B8C5DA6AFF3}"/>
                </a:ext>
              </a:extLst>
            </p:cNvPr>
            <p:cNvSpPr>
              <a:spLocks noEditPoints="1"/>
            </p:cNvSpPr>
            <p:nvPr/>
          </p:nvSpPr>
          <p:spPr bwMode="auto">
            <a:xfrm>
              <a:off x="4084" y="20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8" name="Freeform 787">
              <a:extLst>
                <a:ext uri="{FF2B5EF4-FFF2-40B4-BE49-F238E27FC236}">
                  <a16:creationId xmlns:a16="http://schemas.microsoft.com/office/drawing/2014/main" id="{D8E7B340-E55E-2243-BB8E-A43A4BF550DF}"/>
                </a:ext>
              </a:extLst>
            </p:cNvPr>
            <p:cNvSpPr>
              <a:spLocks noEditPoints="1"/>
            </p:cNvSpPr>
            <p:nvPr/>
          </p:nvSpPr>
          <p:spPr bwMode="auto">
            <a:xfrm>
              <a:off x="4084" y="2098"/>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49" name="Freeform 788">
              <a:extLst>
                <a:ext uri="{FF2B5EF4-FFF2-40B4-BE49-F238E27FC236}">
                  <a16:creationId xmlns:a16="http://schemas.microsoft.com/office/drawing/2014/main" id="{75F1CB9F-1C61-9F4E-A1BA-5543ED635368}"/>
                </a:ext>
              </a:extLst>
            </p:cNvPr>
            <p:cNvSpPr>
              <a:spLocks noEditPoints="1"/>
            </p:cNvSpPr>
            <p:nvPr/>
          </p:nvSpPr>
          <p:spPr bwMode="auto">
            <a:xfrm>
              <a:off x="4084" y="2098"/>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0" name="Freeform 789">
              <a:extLst>
                <a:ext uri="{FF2B5EF4-FFF2-40B4-BE49-F238E27FC236}">
                  <a16:creationId xmlns:a16="http://schemas.microsoft.com/office/drawing/2014/main" id="{B1470B27-AEF5-BC41-847D-025BEB37144B}"/>
                </a:ext>
              </a:extLst>
            </p:cNvPr>
            <p:cNvSpPr>
              <a:spLocks noEditPoints="1"/>
            </p:cNvSpPr>
            <p:nvPr/>
          </p:nvSpPr>
          <p:spPr bwMode="auto">
            <a:xfrm>
              <a:off x="4084" y="2098"/>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1" name="Freeform 790">
              <a:extLst>
                <a:ext uri="{FF2B5EF4-FFF2-40B4-BE49-F238E27FC236}">
                  <a16:creationId xmlns:a16="http://schemas.microsoft.com/office/drawing/2014/main" id="{ED38ED13-C766-4443-A636-3899CC00F068}"/>
                </a:ext>
              </a:extLst>
            </p:cNvPr>
            <p:cNvSpPr>
              <a:spLocks noEditPoints="1"/>
            </p:cNvSpPr>
            <p:nvPr/>
          </p:nvSpPr>
          <p:spPr bwMode="auto">
            <a:xfrm>
              <a:off x="4084" y="2098"/>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2" name="Freeform 791">
              <a:extLst>
                <a:ext uri="{FF2B5EF4-FFF2-40B4-BE49-F238E27FC236}">
                  <a16:creationId xmlns:a16="http://schemas.microsoft.com/office/drawing/2014/main" id="{F5E19C9D-C98B-7F40-8AF5-1F9DB7E1853E}"/>
                </a:ext>
              </a:extLst>
            </p:cNvPr>
            <p:cNvSpPr>
              <a:spLocks noEditPoints="1"/>
            </p:cNvSpPr>
            <p:nvPr/>
          </p:nvSpPr>
          <p:spPr bwMode="auto">
            <a:xfrm>
              <a:off x="4084" y="2098"/>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3" name="Freeform 792">
              <a:extLst>
                <a:ext uri="{FF2B5EF4-FFF2-40B4-BE49-F238E27FC236}">
                  <a16:creationId xmlns:a16="http://schemas.microsoft.com/office/drawing/2014/main" id="{2F7AE188-4CC3-C146-BF1E-9C6709A879D0}"/>
                </a:ext>
              </a:extLst>
            </p:cNvPr>
            <p:cNvSpPr>
              <a:spLocks noEditPoints="1"/>
            </p:cNvSpPr>
            <p:nvPr/>
          </p:nvSpPr>
          <p:spPr bwMode="auto">
            <a:xfrm>
              <a:off x="4064" y="2079"/>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4" name="Freeform 793">
              <a:extLst>
                <a:ext uri="{FF2B5EF4-FFF2-40B4-BE49-F238E27FC236}">
                  <a16:creationId xmlns:a16="http://schemas.microsoft.com/office/drawing/2014/main" id="{153AD446-E154-BA4C-A2E2-45C49A19E16C}"/>
                </a:ext>
              </a:extLst>
            </p:cNvPr>
            <p:cNvSpPr>
              <a:spLocks noEditPoints="1"/>
            </p:cNvSpPr>
            <p:nvPr/>
          </p:nvSpPr>
          <p:spPr bwMode="auto">
            <a:xfrm>
              <a:off x="4069" y="2083"/>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5" name="Freeform 794">
              <a:extLst>
                <a:ext uri="{FF2B5EF4-FFF2-40B4-BE49-F238E27FC236}">
                  <a16:creationId xmlns:a16="http://schemas.microsoft.com/office/drawing/2014/main" id="{9D7571F1-383E-B04A-9CDC-636894CF678D}"/>
                </a:ext>
              </a:extLst>
            </p:cNvPr>
            <p:cNvSpPr>
              <a:spLocks noEditPoints="1"/>
            </p:cNvSpPr>
            <p:nvPr/>
          </p:nvSpPr>
          <p:spPr bwMode="auto">
            <a:xfrm>
              <a:off x="4073" y="2086"/>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6" name="Freeform 795">
              <a:extLst>
                <a:ext uri="{FF2B5EF4-FFF2-40B4-BE49-F238E27FC236}">
                  <a16:creationId xmlns:a16="http://schemas.microsoft.com/office/drawing/2014/main" id="{3A62D4AD-BC56-B340-B764-DA7D2FADD1C5}"/>
                </a:ext>
              </a:extLst>
            </p:cNvPr>
            <p:cNvSpPr>
              <a:spLocks noEditPoints="1"/>
            </p:cNvSpPr>
            <p:nvPr/>
          </p:nvSpPr>
          <p:spPr bwMode="auto">
            <a:xfrm>
              <a:off x="4077" y="2089"/>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7" name="Freeform 796">
              <a:extLst>
                <a:ext uri="{FF2B5EF4-FFF2-40B4-BE49-F238E27FC236}">
                  <a16:creationId xmlns:a16="http://schemas.microsoft.com/office/drawing/2014/main" id="{F560E551-1A80-8F44-84E3-A6A3536B6231}"/>
                </a:ext>
              </a:extLst>
            </p:cNvPr>
            <p:cNvSpPr>
              <a:spLocks noEditPoints="1"/>
            </p:cNvSpPr>
            <p:nvPr/>
          </p:nvSpPr>
          <p:spPr bwMode="auto">
            <a:xfrm>
              <a:off x="4081" y="2092"/>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8" name="Freeform 797">
              <a:extLst>
                <a:ext uri="{FF2B5EF4-FFF2-40B4-BE49-F238E27FC236}">
                  <a16:creationId xmlns:a16="http://schemas.microsoft.com/office/drawing/2014/main" id="{E6000014-F6CF-6E40-B406-F6F2CC66FA8C}"/>
                </a:ext>
              </a:extLst>
            </p:cNvPr>
            <p:cNvSpPr>
              <a:spLocks noEditPoints="1"/>
            </p:cNvSpPr>
            <p:nvPr/>
          </p:nvSpPr>
          <p:spPr bwMode="auto">
            <a:xfrm>
              <a:off x="4085" y="2095"/>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59" name="Freeform 798">
              <a:extLst>
                <a:ext uri="{FF2B5EF4-FFF2-40B4-BE49-F238E27FC236}">
                  <a16:creationId xmlns:a16="http://schemas.microsoft.com/office/drawing/2014/main" id="{3F2931D1-E761-1546-976F-90ED3F069B70}"/>
                </a:ext>
              </a:extLst>
            </p:cNvPr>
            <p:cNvSpPr>
              <a:spLocks noEditPoints="1"/>
            </p:cNvSpPr>
            <p:nvPr/>
          </p:nvSpPr>
          <p:spPr bwMode="auto">
            <a:xfrm>
              <a:off x="4089" y="2098"/>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0" name="Freeform 799">
              <a:extLst>
                <a:ext uri="{FF2B5EF4-FFF2-40B4-BE49-F238E27FC236}">
                  <a16:creationId xmlns:a16="http://schemas.microsoft.com/office/drawing/2014/main" id="{EB69DFDC-C2BA-2242-9C74-B7E89D28BC43}"/>
                </a:ext>
              </a:extLst>
            </p:cNvPr>
            <p:cNvSpPr>
              <a:spLocks noEditPoints="1"/>
            </p:cNvSpPr>
            <p:nvPr/>
          </p:nvSpPr>
          <p:spPr bwMode="auto">
            <a:xfrm>
              <a:off x="4094" y="2102"/>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1" name="Freeform 800">
              <a:extLst>
                <a:ext uri="{FF2B5EF4-FFF2-40B4-BE49-F238E27FC236}">
                  <a16:creationId xmlns:a16="http://schemas.microsoft.com/office/drawing/2014/main" id="{F26A749E-DFEB-904C-81AD-F1554D5A8214}"/>
                </a:ext>
              </a:extLst>
            </p:cNvPr>
            <p:cNvSpPr>
              <a:spLocks noEditPoints="1"/>
            </p:cNvSpPr>
            <p:nvPr/>
          </p:nvSpPr>
          <p:spPr bwMode="auto">
            <a:xfrm>
              <a:off x="4098" y="2105"/>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2" name="Freeform 801">
              <a:extLst>
                <a:ext uri="{FF2B5EF4-FFF2-40B4-BE49-F238E27FC236}">
                  <a16:creationId xmlns:a16="http://schemas.microsoft.com/office/drawing/2014/main" id="{E8A2BF11-E408-0447-9FA8-ADCAAAAC77C3}"/>
                </a:ext>
              </a:extLst>
            </p:cNvPr>
            <p:cNvSpPr>
              <a:spLocks noEditPoints="1"/>
            </p:cNvSpPr>
            <p:nvPr/>
          </p:nvSpPr>
          <p:spPr bwMode="auto">
            <a:xfrm>
              <a:off x="4102" y="2108"/>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3" name="Freeform 802">
              <a:extLst>
                <a:ext uri="{FF2B5EF4-FFF2-40B4-BE49-F238E27FC236}">
                  <a16:creationId xmlns:a16="http://schemas.microsoft.com/office/drawing/2014/main" id="{D48A77BA-A020-7541-8F3D-C7EA0D753492}"/>
                </a:ext>
              </a:extLst>
            </p:cNvPr>
            <p:cNvSpPr>
              <a:spLocks noEditPoints="1"/>
            </p:cNvSpPr>
            <p:nvPr/>
          </p:nvSpPr>
          <p:spPr bwMode="auto">
            <a:xfrm>
              <a:off x="4106" y="2111"/>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4" name="Freeform 803">
              <a:extLst>
                <a:ext uri="{FF2B5EF4-FFF2-40B4-BE49-F238E27FC236}">
                  <a16:creationId xmlns:a16="http://schemas.microsoft.com/office/drawing/2014/main" id="{3472D0D0-498E-994F-A107-8A6CAED28663}"/>
                </a:ext>
              </a:extLst>
            </p:cNvPr>
            <p:cNvSpPr>
              <a:spLocks noEditPoints="1"/>
            </p:cNvSpPr>
            <p:nvPr/>
          </p:nvSpPr>
          <p:spPr bwMode="auto">
            <a:xfrm>
              <a:off x="4110" y="2114"/>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5" name="Freeform 804">
              <a:extLst>
                <a:ext uri="{FF2B5EF4-FFF2-40B4-BE49-F238E27FC236}">
                  <a16:creationId xmlns:a16="http://schemas.microsoft.com/office/drawing/2014/main" id="{0A09199A-FF6A-9240-9E26-236B04238BC8}"/>
                </a:ext>
              </a:extLst>
            </p:cNvPr>
            <p:cNvSpPr>
              <a:spLocks noEditPoints="1"/>
            </p:cNvSpPr>
            <p:nvPr/>
          </p:nvSpPr>
          <p:spPr bwMode="auto">
            <a:xfrm>
              <a:off x="4115" y="2117"/>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6" name="Freeform 805">
              <a:extLst>
                <a:ext uri="{FF2B5EF4-FFF2-40B4-BE49-F238E27FC236}">
                  <a16:creationId xmlns:a16="http://schemas.microsoft.com/office/drawing/2014/main" id="{291552A8-422C-8243-8906-F9948A892B50}"/>
                </a:ext>
              </a:extLst>
            </p:cNvPr>
            <p:cNvSpPr>
              <a:spLocks noEditPoints="1"/>
            </p:cNvSpPr>
            <p:nvPr/>
          </p:nvSpPr>
          <p:spPr bwMode="auto">
            <a:xfrm>
              <a:off x="4119" y="2121"/>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7" name="Freeform 806">
              <a:extLst>
                <a:ext uri="{FF2B5EF4-FFF2-40B4-BE49-F238E27FC236}">
                  <a16:creationId xmlns:a16="http://schemas.microsoft.com/office/drawing/2014/main" id="{D7EE06CD-31AD-7A47-9208-46EEC71166F5}"/>
                </a:ext>
              </a:extLst>
            </p:cNvPr>
            <p:cNvSpPr>
              <a:spLocks noEditPoints="1"/>
            </p:cNvSpPr>
            <p:nvPr/>
          </p:nvSpPr>
          <p:spPr bwMode="auto">
            <a:xfrm>
              <a:off x="4123" y="2124"/>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8" name="Freeform 807">
              <a:extLst>
                <a:ext uri="{FF2B5EF4-FFF2-40B4-BE49-F238E27FC236}">
                  <a16:creationId xmlns:a16="http://schemas.microsoft.com/office/drawing/2014/main" id="{0FE90B1D-7371-8E41-9BC2-D04B6FC3BA08}"/>
                </a:ext>
              </a:extLst>
            </p:cNvPr>
            <p:cNvSpPr>
              <a:spLocks noEditPoints="1"/>
            </p:cNvSpPr>
            <p:nvPr/>
          </p:nvSpPr>
          <p:spPr bwMode="auto">
            <a:xfrm>
              <a:off x="4127" y="2127"/>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69" name="Freeform 808">
              <a:extLst>
                <a:ext uri="{FF2B5EF4-FFF2-40B4-BE49-F238E27FC236}">
                  <a16:creationId xmlns:a16="http://schemas.microsoft.com/office/drawing/2014/main" id="{6CD0BBA3-DA8D-7444-8797-3253302A2752}"/>
                </a:ext>
              </a:extLst>
            </p:cNvPr>
            <p:cNvSpPr>
              <a:spLocks noEditPoints="1"/>
            </p:cNvSpPr>
            <p:nvPr/>
          </p:nvSpPr>
          <p:spPr bwMode="auto">
            <a:xfrm>
              <a:off x="4131" y="2130"/>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0" name="Freeform 809">
              <a:extLst>
                <a:ext uri="{FF2B5EF4-FFF2-40B4-BE49-F238E27FC236}">
                  <a16:creationId xmlns:a16="http://schemas.microsoft.com/office/drawing/2014/main" id="{F06385D3-E3B4-9A42-A36C-EA6F4BD457FF}"/>
                </a:ext>
              </a:extLst>
            </p:cNvPr>
            <p:cNvSpPr>
              <a:spLocks noEditPoints="1"/>
            </p:cNvSpPr>
            <p:nvPr/>
          </p:nvSpPr>
          <p:spPr bwMode="auto">
            <a:xfrm>
              <a:off x="4135" y="2133"/>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1" name="Freeform 810">
              <a:extLst>
                <a:ext uri="{FF2B5EF4-FFF2-40B4-BE49-F238E27FC236}">
                  <a16:creationId xmlns:a16="http://schemas.microsoft.com/office/drawing/2014/main" id="{B107734A-9AB6-7F41-B7F3-9068577A69CB}"/>
                </a:ext>
              </a:extLst>
            </p:cNvPr>
            <p:cNvSpPr>
              <a:spLocks noEditPoints="1"/>
            </p:cNvSpPr>
            <p:nvPr/>
          </p:nvSpPr>
          <p:spPr bwMode="auto">
            <a:xfrm>
              <a:off x="4140" y="2136"/>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2" name="Freeform 811">
              <a:extLst>
                <a:ext uri="{FF2B5EF4-FFF2-40B4-BE49-F238E27FC236}">
                  <a16:creationId xmlns:a16="http://schemas.microsoft.com/office/drawing/2014/main" id="{03EA0647-00C4-D04D-8DC5-A2AD30FB9B8B}"/>
                </a:ext>
              </a:extLst>
            </p:cNvPr>
            <p:cNvSpPr>
              <a:spLocks noEditPoints="1"/>
            </p:cNvSpPr>
            <p:nvPr/>
          </p:nvSpPr>
          <p:spPr bwMode="auto">
            <a:xfrm>
              <a:off x="4144" y="2140"/>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3" name="Freeform 812">
              <a:extLst>
                <a:ext uri="{FF2B5EF4-FFF2-40B4-BE49-F238E27FC236}">
                  <a16:creationId xmlns:a16="http://schemas.microsoft.com/office/drawing/2014/main" id="{66FD08AC-CE1F-3D4F-B292-BCC0A087A4F2}"/>
                </a:ext>
              </a:extLst>
            </p:cNvPr>
            <p:cNvSpPr>
              <a:spLocks noEditPoints="1"/>
            </p:cNvSpPr>
            <p:nvPr/>
          </p:nvSpPr>
          <p:spPr bwMode="auto">
            <a:xfrm>
              <a:off x="4148" y="2143"/>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4" name="Freeform 813">
              <a:extLst>
                <a:ext uri="{FF2B5EF4-FFF2-40B4-BE49-F238E27FC236}">
                  <a16:creationId xmlns:a16="http://schemas.microsoft.com/office/drawing/2014/main" id="{0F907BBE-F6E8-3C41-BB07-40637B0C8280}"/>
                </a:ext>
              </a:extLst>
            </p:cNvPr>
            <p:cNvSpPr>
              <a:spLocks noEditPoints="1"/>
            </p:cNvSpPr>
            <p:nvPr/>
          </p:nvSpPr>
          <p:spPr bwMode="auto">
            <a:xfrm>
              <a:off x="4152" y="2146"/>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5" name="Freeform 814">
              <a:extLst>
                <a:ext uri="{FF2B5EF4-FFF2-40B4-BE49-F238E27FC236}">
                  <a16:creationId xmlns:a16="http://schemas.microsoft.com/office/drawing/2014/main" id="{7772748A-925B-6C4A-BC9B-46A4997AFEB0}"/>
                </a:ext>
              </a:extLst>
            </p:cNvPr>
            <p:cNvSpPr>
              <a:spLocks noEditPoints="1"/>
            </p:cNvSpPr>
            <p:nvPr/>
          </p:nvSpPr>
          <p:spPr bwMode="auto">
            <a:xfrm>
              <a:off x="4156" y="2149"/>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6" name="Freeform 815">
              <a:extLst>
                <a:ext uri="{FF2B5EF4-FFF2-40B4-BE49-F238E27FC236}">
                  <a16:creationId xmlns:a16="http://schemas.microsoft.com/office/drawing/2014/main" id="{9BA162D1-9039-1B4A-B807-AA9ED5387108}"/>
                </a:ext>
              </a:extLst>
            </p:cNvPr>
            <p:cNvSpPr>
              <a:spLocks noEditPoints="1"/>
            </p:cNvSpPr>
            <p:nvPr/>
          </p:nvSpPr>
          <p:spPr bwMode="auto">
            <a:xfrm>
              <a:off x="4160" y="2152"/>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7" name="Freeform 816">
              <a:extLst>
                <a:ext uri="{FF2B5EF4-FFF2-40B4-BE49-F238E27FC236}">
                  <a16:creationId xmlns:a16="http://schemas.microsoft.com/office/drawing/2014/main" id="{4C9FA35D-DD04-6345-B1C3-3D68F18035AC}"/>
                </a:ext>
              </a:extLst>
            </p:cNvPr>
            <p:cNvSpPr>
              <a:spLocks noEditPoints="1"/>
            </p:cNvSpPr>
            <p:nvPr/>
          </p:nvSpPr>
          <p:spPr bwMode="auto">
            <a:xfrm>
              <a:off x="4165" y="2155"/>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8" name="Freeform 817">
              <a:extLst>
                <a:ext uri="{FF2B5EF4-FFF2-40B4-BE49-F238E27FC236}">
                  <a16:creationId xmlns:a16="http://schemas.microsoft.com/office/drawing/2014/main" id="{A5DE760D-D0D0-C247-B65E-50C1AF06ED5A}"/>
                </a:ext>
              </a:extLst>
            </p:cNvPr>
            <p:cNvSpPr>
              <a:spLocks noEditPoints="1"/>
            </p:cNvSpPr>
            <p:nvPr/>
          </p:nvSpPr>
          <p:spPr bwMode="auto">
            <a:xfrm>
              <a:off x="4169" y="2159"/>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79" name="Freeform 818">
              <a:extLst>
                <a:ext uri="{FF2B5EF4-FFF2-40B4-BE49-F238E27FC236}">
                  <a16:creationId xmlns:a16="http://schemas.microsoft.com/office/drawing/2014/main" id="{A248AC92-91C9-6E43-9B40-DE7A12EA4B4E}"/>
                </a:ext>
              </a:extLst>
            </p:cNvPr>
            <p:cNvSpPr>
              <a:spLocks noEditPoints="1"/>
            </p:cNvSpPr>
            <p:nvPr/>
          </p:nvSpPr>
          <p:spPr bwMode="auto">
            <a:xfrm>
              <a:off x="4173" y="2162"/>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0" name="Freeform 819">
              <a:extLst>
                <a:ext uri="{FF2B5EF4-FFF2-40B4-BE49-F238E27FC236}">
                  <a16:creationId xmlns:a16="http://schemas.microsoft.com/office/drawing/2014/main" id="{2375FD98-91DE-FD48-A3F3-ED979503EB06}"/>
                </a:ext>
              </a:extLst>
            </p:cNvPr>
            <p:cNvSpPr>
              <a:spLocks noEditPoints="1"/>
            </p:cNvSpPr>
            <p:nvPr/>
          </p:nvSpPr>
          <p:spPr bwMode="auto">
            <a:xfrm>
              <a:off x="4177" y="2165"/>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1" name="Freeform 820">
              <a:extLst>
                <a:ext uri="{FF2B5EF4-FFF2-40B4-BE49-F238E27FC236}">
                  <a16:creationId xmlns:a16="http://schemas.microsoft.com/office/drawing/2014/main" id="{A7D56531-B006-434A-802A-5E35D15778E9}"/>
                </a:ext>
              </a:extLst>
            </p:cNvPr>
            <p:cNvSpPr>
              <a:spLocks noEditPoints="1"/>
            </p:cNvSpPr>
            <p:nvPr/>
          </p:nvSpPr>
          <p:spPr bwMode="auto">
            <a:xfrm>
              <a:off x="4181" y="2168"/>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2" name="Freeform 821">
              <a:extLst>
                <a:ext uri="{FF2B5EF4-FFF2-40B4-BE49-F238E27FC236}">
                  <a16:creationId xmlns:a16="http://schemas.microsoft.com/office/drawing/2014/main" id="{094705B4-9544-9241-BAE4-8A34A1F86B91}"/>
                </a:ext>
              </a:extLst>
            </p:cNvPr>
            <p:cNvSpPr>
              <a:spLocks noEditPoints="1"/>
            </p:cNvSpPr>
            <p:nvPr/>
          </p:nvSpPr>
          <p:spPr bwMode="auto">
            <a:xfrm>
              <a:off x="4186" y="2171"/>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3" name="Freeform 822">
              <a:extLst>
                <a:ext uri="{FF2B5EF4-FFF2-40B4-BE49-F238E27FC236}">
                  <a16:creationId xmlns:a16="http://schemas.microsoft.com/office/drawing/2014/main" id="{13231060-9B44-3441-8470-F7558AC154EF}"/>
                </a:ext>
              </a:extLst>
            </p:cNvPr>
            <p:cNvSpPr>
              <a:spLocks noEditPoints="1"/>
            </p:cNvSpPr>
            <p:nvPr/>
          </p:nvSpPr>
          <p:spPr bwMode="auto">
            <a:xfrm>
              <a:off x="4190" y="2174"/>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4" name="Freeform 823">
              <a:extLst>
                <a:ext uri="{FF2B5EF4-FFF2-40B4-BE49-F238E27FC236}">
                  <a16:creationId xmlns:a16="http://schemas.microsoft.com/office/drawing/2014/main" id="{4346344E-9845-2D48-A130-923E4110DA78}"/>
                </a:ext>
              </a:extLst>
            </p:cNvPr>
            <p:cNvSpPr>
              <a:spLocks noEditPoints="1"/>
            </p:cNvSpPr>
            <p:nvPr/>
          </p:nvSpPr>
          <p:spPr bwMode="auto">
            <a:xfrm>
              <a:off x="4194" y="2178"/>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5" name="Freeform 824">
              <a:extLst>
                <a:ext uri="{FF2B5EF4-FFF2-40B4-BE49-F238E27FC236}">
                  <a16:creationId xmlns:a16="http://schemas.microsoft.com/office/drawing/2014/main" id="{313BEB40-E0E8-424E-B2CF-640A0B471850}"/>
                </a:ext>
              </a:extLst>
            </p:cNvPr>
            <p:cNvSpPr>
              <a:spLocks noEditPoints="1"/>
            </p:cNvSpPr>
            <p:nvPr/>
          </p:nvSpPr>
          <p:spPr bwMode="auto">
            <a:xfrm>
              <a:off x="4185" y="2164"/>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6" name="Freeform 825">
              <a:extLst>
                <a:ext uri="{FF2B5EF4-FFF2-40B4-BE49-F238E27FC236}">
                  <a16:creationId xmlns:a16="http://schemas.microsoft.com/office/drawing/2014/main" id="{4BCFEC9D-F73B-DC4A-B8B1-E4A3BC82AB7B}"/>
                </a:ext>
              </a:extLst>
            </p:cNvPr>
            <p:cNvSpPr>
              <a:spLocks noEditPoints="1"/>
            </p:cNvSpPr>
            <p:nvPr/>
          </p:nvSpPr>
          <p:spPr bwMode="auto">
            <a:xfrm>
              <a:off x="4189" y="2167"/>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7" name="Freeform 826">
              <a:extLst>
                <a:ext uri="{FF2B5EF4-FFF2-40B4-BE49-F238E27FC236}">
                  <a16:creationId xmlns:a16="http://schemas.microsoft.com/office/drawing/2014/main" id="{704FCE2D-2BA0-F44F-8105-FB834FBDFA5F}"/>
                </a:ext>
              </a:extLst>
            </p:cNvPr>
            <p:cNvSpPr>
              <a:spLocks noEditPoints="1"/>
            </p:cNvSpPr>
            <p:nvPr/>
          </p:nvSpPr>
          <p:spPr bwMode="auto">
            <a:xfrm>
              <a:off x="4193" y="2170"/>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8" name="Freeform 827">
              <a:extLst>
                <a:ext uri="{FF2B5EF4-FFF2-40B4-BE49-F238E27FC236}">
                  <a16:creationId xmlns:a16="http://schemas.microsoft.com/office/drawing/2014/main" id="{5EA3D0D1-9EAE-C948-961B-D2DFA4E31B32}"/>
                </a:ext>
              </a:extLst>
            </p:cNvPr>
            <p:cNvSpPr>
              <a:spLocks noEditPoints="1"/>
            </p:cNvSpPr>
            <p:nvPr/>
          </p:nvSpPr>
          <p:spPr bwMode="auto">
            <a:xfrm>
              <a:off x="4198" y="2173"/>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89" name="Freeform 828">
              <a:extLst>
                <a:ext uri="{FF2B5EF4-FFF2-40B4-BE49-F238E27FC236}">
                  <a16:creationId xmlns:a16="http://schemas.microsoft.com/office/drawing/2014/main" id="{0E101CDA-BDA4-CB4B-AB0A-BC9B9701B4AE}"/>
                </a:ext>
              </a:extLst>
            </p:cNvPr>
            <p:cNvSpPr>
              <a:spLocks noEditPoints="1"/>
            </p:cNvSpPr>
            <p:nvPr/>
          </p:nvSpPr>
          <p:spPr bwMode="auto">
            <a:xfrm>
              <a:off x="4202" y="2177"/>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0" name="Freeform 829">
              <a:extLst>
                <a:ext uri="{FF2B5EF4-FFF2-40B4-BE49-F238E27FC236}">
                  <a16:creationId xmlns:a16="http://schemas.microsoft.com/office/drawing/2014/main" id="{31FA0EBE-EB19-104F-8BAE-CEE3A9FF7D50}"/>
                </a:ext>
              </a:extLst>
            </p:cNvPr>
            <p:cNvSpPr>
              <a:spLocks noEditPoints="1"/>
            </p:cNvSpPr>
            <p:nvPr/>
          </p:nvSpPr>
          <p:spPr bwMode="auto">
            <a:xfrm>
              <a:off x="4206" y="2180"/>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1" name="Freeform 830">
              <a:extLst>
                <a:ext uri="{FF2B5EF4-FFF2-40B4-BE49-F238E27FC236}">
                  <a16:creationId xmlns:a16="http://schemas.microsoft.com/office/drawing/2014/main" id="{FCD33473-41DA-3E4A-BC25-7B000F6064AB}"/>
                </a:ext>
              </a:extLst>
            </p:cNvPr>
            <p:cNvSpPr>
              <a:spLocks noEditPoints="1"/>
            </p:cNvSpPr>
            <p:nvPr/>
          </p:nvSpPr>
          <p:spPr bwMode="auto">
            <a:xfrm>
              <a:off x="4210" y="2183"/>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2" name="Freeform 831">
              <a:extLst>
                <a:ext uri="{FF2B5EF4-FFF2-40B4-BE49-F238E27FC236}">
                  <a16:creationId xmlns:a16="http://schemas.microsoft.com/office/drawing/2014/main" id="{189433A6-8091-E545-84A2-21D72A3D55D2}"/>
                </a:ext>
              </a:extLst>
            </p:cNvPr>
            <p:cNvSpPr>
              <a:spLocks noEditPoints="1"/>
            </p:cNvSpPr>
            <p:nvPr/>
          </p:nvSpPr>
          <p:spPr bwMode="auto">
            <a:xfrm>
              <a:off x="4215" y="2186"/>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3" name="Freeform 832">
              <a:extLst>
                <a:ext uri="{FF2B5EF4-FFF2-40B4-BE49-F238E27FC236}">
                  <a16:creationId xmlns:a16="http://schemas.microsoft.com/office/drawing/2014/main" id="{A82B9487-2CBB-2947-B85B-536033549BF3}"/>
                </a:ext>
              </a:extLst>
            </p:cNvPr>
            <p:cNvSpPr>
              <a:spLocks noEditPoints="1"/>
            </p:cNvSpPr>
            <p:nvPr/>
          </p:nvSpPr>
          <p:spPr bwMode="auto">
            <a:xfrm>
              <a:off x="4219" y="2189"/>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4" name="Freeform 833">
              <a:extLst>
                <a:ext uri="{FF2B5EF4-FFF2-40B4-BE49-F238E27FC236}">
                  <a16:creationId xmlns:a16="http://schemas.microsoft.com/office/drawing/2014/main" id="{A5511DD3-0D55-D24E-A534-E2CBFBF234A4}"/>
                </a:ext>
              </a:extLst>
            </p:cNvPr>
            <p:cNvSpPr>
              <a:spLocks noEditPoints="1"/>
            </p:cNvSpPr>
            <p:nvPr/>
          </p:nvSpPr>
          <p:spPr bwMode="auto">
            <a:xfrm>
              <a:off x="4224" y="2192"/>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5" name="Freeform 834">
              <a:extLst>
                <a:ext uri="{FF2B5EF4-FFF2-40B4-BE49-F238E27FC236}">
                  <a16:creationId xmlns:a16="http://schemas.microsoft.com/office/drawing/2014/main" id="{522D58CF-87E3-864B-BE6F-AD9E0E2510FA}"/>
                </a:ext>
              </a:extLst>
            </p:cNvPr>
            <p:cNvSpPr>
              <a:spLocks noEditPoints="1"/>
            </p:cNvSpPr>
            <p:nvPr/>
          </p:nvSpPr>
          <p:spPr bwMode="auto">
            <a:xfrm>
              <a:off x="4228" y="2196"/>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6" name="Freeform 835">
              <a:extLst>
                <a:ext uri="{FF2B5EF4-FFF2-40B4-BE49-F238E27FC236}">
                  <a16:creationId xmlns:a16="http://schemas.microsoft.com/office/drawing/2014/main" id="{5B1E1B80-80C5-AF45-B2B0-7DA2877A0A2C}"/>
                </a:ext>
              </a:extLst>
            </p:cNvPr>
            <p:cNvSpPr>
              <a:spLocks noEditPoints="1"/>
            </p:cNvSpPr>
            <p:nvPr/>
          </p:nvSpPr>
          <p:spPr bwMode="auto">
            <a:xfrm>
              <a:off x="4232" y="2199"/>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7" name="Freeform 836">
              <a:extLst>
                <a:ext uri="{FF2B5EF4-FFF2-40B4-BE49-F238E27FC236}">
                  <a16:creationId xmlns:a16="http://schemas.microsoft.com/office/drawing/2014/main" id="{4C515CD4-4A6C-AC43-B24E-4F464E8F820A}"/>
                </a:ext>
              </a:extLst>
            </p:cNvPr>
            <p:cNvSpPr>
              <a:spLocks noEditPoints="1"/>
            </p:cNvSpPr>
            <p:nvPr/>
          </p:nvSpPr>
          <p:spPr bwMode="auto">
            <a:xfrm>
              <a:off x="4236" y="2202"/>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8" name="Freeform 837">
              <a:extLst>
                <a:ext uri="{FF2B5EF4-FFF2-40B4-BE49-F238E27FC236}">
                  <a16:creationId xmlns:a16="http://schemas.microsoft.com/office/drawing/2014/main" id="{4F135AB3-C04C-D74A-B784-000B83AC9702}"/>
                </a:ext>
              </a:extLst>
            </p:cNvPr>
            <p:cNvSpPr>
              <a:spLocks noEditPoints="1"/>
            </p:cNvSpPr>
            <p:nvPr/>
          </p:nvSpPr>
          <p:spPr bwMode="auto">
            <a:xfrm>
              <a:off x="4240" y="2205"/>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899" name="Freeform 838">
              <a:extLst>
                <a:ext uri="{FF2B5EF4-FFF2-40B4-BE49-F238E27FC236}">
                  <a16:creationId xmlns:a16="http://schemas.microsoft.com/office/drawing/2014/main" id="{A5CDEC44-7950-E44B-A8F0-1D7AA7644D4C}"/>
                </a:ext>
              </a:extLst>
            </p:cNvPr>
            <p:cNvSpPr>
              <a:spLocks noEditPoints="1"/>
            </p:cNvSpPr>
            <p:nvPr/>
          </p:nvSpPr>
          <p:spPr bwMode="auto">
            <a:xfrm>
              <a:off x="4245" y="2208"/>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0" name="Freeform 839">
              <a:extLst>
                <a:ext uri="{FF2B5EF4-FFF2-40B4-BE49-F238E27FC236}">
                  <a16:creationId xmlns:a16="http://schemas.microsoft.com/office/drawing/2014/main" id="{2FAF5242-2C8B-0A4C-9F74-63E02CABF28C}"/>
                </a:ext>
              </a:extLst>
            </p:cNvPr>
            <p:cNvSpPr>
              <a:spLocks noEditPoints="1"/>
            </p:cNvSpPr>
            <p:nvPr/>
          </p:nvSpPr>
          <p:spPr bwMode="auto">
            <a:xfrm>
              <a:off x="4249" y="2211"/>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1" name="Freeform 840">
              <a:extLst>
                <a:ext uri="{FF2B5EF4-FFF2-40B4-BE49-F238E27FC236}">
                  <a16:creationId xmlns:a16="http://schemas.microsoft.com/office/drawing/2014/main" id="{513F0118-5C2B-3244-BCB6-D0A31799BE7D}"/>
                </a:ext>
              </a:extLst>
            </p:cNvPr>
            <p:cNvSpPr>
              <a:spLocks noEditPoints="1"/>
            </p:cNvSpPr>
            <p:nvPr/>
          </p:nvSpPr>
          <p:spPr bwMode="auto">
            <a:xfrm>
              <a:off x="4253" y="2215"/>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2" name="Freeform 841">
              <a:extLst>
                <a:ext uri="{FF2B5EF4-FFF2-40B4-BE49-F238E27FC236}">
                  <a16:creationId xmlns:a16="http://schemas.microsoft.com/office/drawing/2014/main" id="{5D4A0218-7FB3-FE43-9603-3BE86CF9851D}"/>
                </a:ext>
              </a:extLst>
            </p:cNvPr>
            <p:cNvSpPr>
              <a:spLocks noEditPoints="1"/>
            </p:cNvSpPr>
            <p:nvPr/>
          </p:nvSpPr>
          <p:spPr bwMode="auto">
            <a:xfrm>
              <a:off x="4257" y="2218"/>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3" name="Freeform 842">
              <a:extLst>
                <a:ext uri="{FF2B5EF4-FFF2-40B4-BE49-F238E27FC236}">
                  <a16:creationId xmlns:a16="http://schemas.microsoft.com/office/drawing/2014/main" id="{068F6EAC-7643-9C4A-BD78-0A913B214A02}"/>
                </a:ext>
              </a:extLst>
            </p:cNvPr>
            <p:cNvSpPr>
              <a:spLocks noEditPoints="1"/>
            </p:cNvSpPr>
            <p:nvPr/>
          </p:nvSpPr>
          <p:spPr bwMode="auto">
            <a:xfrm>
              <a:off x="4261" y="2221"/>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4" name="Freeform 843">
              <a:extLst>
                <a:ext uri="{FF2B5EF4-FFF2-40B4-BE49-F238E27FC236}">
                  <a16:creationId xmlns:a16="http://schemas.microsoft.com/office/drawing/2014/main" id="{F59E294D-BF26-DE49-9050-CFA9DE08CE40}"/>
                </a:ext>
              </a:extLst>
            </p:cNvPr>
            <p:cNvSpPr>
              <a:spLocks noEditPoints="1"/>
            </p:cNvSpPr>
            <p:nvPr/>
          </p:nvSpPr>
          <p:spPr bwMode="auto">
            <a:xfrm>
              <a:off x="4265" y="2224"/>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5" name="Freeform 844">
              <a:extLst>
                <a:ext uri="{FF2B5EF4-FFF2-40B4-BE49-F238E27FC236}">
                  <a16:creationId xmlns:a16="http://schemas.microsoft.com/office/drawing/2014/main" id="{E48E8E79-C634-3E46-9247-12076AC133BF}"/>
                </a:ext>
              </a:extLst>
            </p:cNvPr>
            <p:cNvSpPr>
              <a:spLocks noEditPoints="1"/>
            </p:cNvSpPr>
            <p:nvPr/>
          </p:nvSpPr>
          <p:spPr bwMode="auto">
            <a:xfrm>
              <a:off x="4270" y="2227"/>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6" name="Freeform 845">
              <a:extLst>
                <a:ext uri="{FF2B5EF4-FFF2-40B4-BE49-F238E27FC236}">
                  <a16:creationId xmlns:a16="http://schemas.microsoft.com/office/drawing/2014/main" id="{2FC55708-B51F-854B-885B-79D49467B1B4}"/>
                </a:ext>
              </a:extLst>
            </p:cNvPr>
            <p:cNvSpPr>
              <a:spLocks noEditPoints="1"/>
            </p:cNvSpPr>
            <p:nvPr/>
          </p:nvSpPr>
          <p:spPr bwMode="auto">
            <a:xfrm>
              <a:off x="4274" y="2230"/>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7" name="Freeform 846">
              <a:extLst>
                <a:ext uri="{FF2B5EF4-FFF2-40B4-BE49-F238E27FC236}">
                  <a16:creationId xmlns:a16="http://schemas.microsoft.com/office/drawing/2014/main" id="{876750D1-F59B-BD47-8615-70B9DB48DE7E}"/>
                </a:ext>
              </a:extLst>
            </p:cNvPr>
            <p:cNvSpPr>
              <a:spLocks noEditPoints="1"/>
            </p:cNvSpPr>
            <p:nvPr/>
          </p:nvSpPr>
          <p:spPr bwMode="auto">
            <a:xfrm>
              <a:off x="4278" y="2234"/>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8" name="Freeform 847">
              <a:extLst>
                <a:ext uri="{FF2B5EF4-FFF2-40B4-BE49-F238E27FC236}">
                  <a16:creationId xmlns:a16="http://schemas.microsoft.com/office/drawing/2014/main" id="{9941D5A0-F444-FB44-ABF7-391C69F434E9}"/>
                </a:ext>
              </a:extLst>
            </p:cNvPr>
            <p:cNvSpPr>
              <a:spLocks noEditPoints="1"/>
            </p:cNvSpPr>
            <p:nvPr/>
          </p:nvSpPr>
          <p:spPr bwMode="auto">
            <a:xfrm>
              <a:off x="4282" y="2237"/>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09" name="Freeform 848">
              <a:extLst>
                <a:ext uri="{FF2B5EF4-FFF2-40B4-BE49-F238E27FC236}">
                  <a16:creationId xmlns:a16="http://schemas.microsoft.com/office/drawing/2014/main" id="{1B06DDE5-3F06-8443-B4D9-A1A506333DC5}"/>
                </a:ext>
              </a:extLst>
            </p:cNvPr>
            <p:cNvSpPr>
              <a:spLocks noEditPoints="1"/>
            </p:cNvSpPr>
            <p:nvPr/>
          </p:nvSpPr>
          <p:spPr bwMode="auto">
            <a:xfrm>
              <a:off x="4286" y="2240"/>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0" name="Freeform 849">
              <a:extLst>
                <a:ext uri="{FF2B5EF4-FFF2-40B4-BE49-F238E27FC236}">
                  <a16:creationId xmlns:a16="http://schemas.microsoft.com/office/drawing/2014/main" id="{526FBE0D-4D33-174A-B32A-79EB55E2FFCB}"/>
                </a:ext>
              </a:extLst>
            </p:cNvPr>
            <p:cNvSpPr>
              <a:spLocks noEditPoints="1"/>
            </p:cNvSpPr>
            <p:nvPr/>
          </p:nvSpPr>
          <p:spPr bwMode="auto">
            <a:xfrm>
              <a:off x="4290" y="2243"/>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1" name="Freeform 850">
              <a:extLst>
                <a:ext uri="{FF2B5EF4-FFF2-40B4-BE49-F238E27FC236}">
                  <a16:creationId xmlns:a16="http://schemas.microsoft.com/office/drawing/2014/main" id="{485F5293-0DA7-6544-9A43-61B040DD8427}"/>
                </a:ext>
              </a:extLst>
            </p:cNvPr>
            <p:cNvSpPr>
              <a:spLocks noEditPoints="1"/>
            </p:cNvSpPr>
            <p:nvPr/>
          </p:nvSpPr>
          <p:spPr bwMode="auto">
            <a:xfrm>
              <a:off x="4295" y="2246"/>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2" name="Freeform 851">
              <a:extLst>
                <a:ext uri="{FF2B5EF4-FFF2-40B4-BE49-F238E27FC236}">
                  <a16:creationId xmlns:a16="http://schemas.microsoft.com/office/drawing/2014/main" id="{695FA286-2D72-BF49-B9BD-8C1319F63261}"/>
                </a:ext>
              </a:extLst>
            </p:cNvPr>
            <p:cNvSpPr>
              <a:spLocks noEditPoints="1"/>
            </p:cNvSpPr>
            <p:nvPr/>
          </p:nvSpPr>
          <p:spPr bwMode="auto">
            <a:xfrm>
              <a:off x="4299" y="2249"/>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3" name="Freeform 852">
              <a:extLst>
                <a:ext uri="{FF2B5EF4-FFF2-40B4-BE49-F238E27FC236}">
                  <a16:creationId xmlns:a16="http://schemas.microsoft.com/office/drawing/2014/main" id="{3FC435CB-5418-B241-8E86-A255F68DB279}"/>
                </a:ext>
              </a:extLst>
            </p:cNvPr>
            <p:cNvSpPr>
              <a:spLocks noEditPoints="1"/>
            </p:cNvSpPr>
            <p:nvPr/>
          </p:nvSpPr>
          <p:spPr bwMode="auto">
            <a:xfrm>
              <a:off x="4303" y="2253"/>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4" name="Freeform 853">
              <a:extLst>
                <a:ext uri="{FF2B5EF4-FFF2-40B4-BE49-F238E27FC236}">
                  <a16:creationId xmlns:a16="http://schemas.microsoft.com/office/drawing/2014/main" id="{6915D194-190C-5545-8DEA-12DC563C1730}"/>
                </a:ext>
              </a:extLst>
            </p:cNvPr>
            <p:cNvSpPr>
              <a:spLocks noEditPoints="1"/>
            </p:cNvSpPr>
            <p:nvPr/>
          </p:nvSpPr>
          <p:spPr bwMode="auto">
            <a:xfrm>
              <a:off x="4307" y="2256"/>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5" name="Freeform 854">
              <a:extLst>
                <a:ext uri="{FF2B5EF4-FFF2-40B4-BE49-F238E27FC236}">
                  <a16:creationId xmlns:a16="http://schemas.microsoft.com/office/drawing/2014/main" id="{83B67F71-9A7B-044B-9C80-2A65FC0BE9DD}"/>
                </a:ext>
              </a:extLst>
            </p:cNvPr>
            <p:cNvSpPr>
              <a:spLocks noEditPoints="1"/>
            </p:cNvSpPr>
            <p:nvPr/>
          </p:nvSpPr>
          <p:spPr bwMode="auto">
            <a:xfrm>
              <a:off x="4311" y="2259"/>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6" name="Freeform 855">
              <a:extLst>
                <a:ext uri="{FF2B5EF4-FFF2-40B4-BE49-F238E27FC236}">
                  <a16:creationId xmlns:a16="http://schemas.microsoft.com/office/drawing/2014/main" id="{CC5894E4-1CAC-3146-8CB5-4409CAA1DAEA}"/>
                </a:ext>
              </a:extLst>
            </p:cNvPr>
            <p:cNvSpPr>
              <a:spLocks noEditPoints="1"/>
            </p:cNvSpPr>
            <p:nvPr/>
          </p:nvSpPr>
          <p:spPr bwMode="auto">
            <a:xfrm>
              <a:off x="4316" y="2262"/>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7" name="Freeform 856">
              <a:extLst>
                <a:ext uri="{FF2B5EF4-FFF2-40B4-BE49-F238E27FC236}">
                  <a16:creationId xmlns:a16="http://schemas.microsoft.com/office/drawing/2014/main" id="{63984E50-F8C6-604B-B406-9401FC209B05}"/>
                </a:ext>
              </a:extLst>
            </p:cNvPr>
            <p:cNvSpPr>
              <a:spLocks noEditPoints="1"/>
            </p:cNvSpPr>
            <p:nvPr/>
          </p:nvSpPr>
          <p:spPr bwMode="auto">
            <a:xfrm>
              <a:off x="4320" y="2265"/>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8" name="Freeform 857">
              <a:extLst>
                <a:ext uri="{FF2B5EF4-FFF2-40B4-BE49-F238E27FC236}">
                  <a16:creationId xmlns:a16="http://schemas.microsoft.com/office/drawing/2014/main" id="{29D1A523-7830-5E43-8887-B251F2F6C6F7}"/>
                </a:ext>
              </a:extLst>
            </p:cNvPr>
            <p:cNvSpPr>
              <a:spLocks noEditPoints="1"/>
            </p:cNvSpPr>
            <p:nvPr/>
          </p:nvSpPr>
          <p:spPr bwMode="auto">
            <a:xfrm>
              <a:off x="4324" y="2268"/>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19" name="Freeform 858">
              <a:extLst>
                <a:ext uri="{FF2B5EF4-FFF2-40B4-BE49-F238E27FC236}">
                  <a16:creationId xmlns:a16="http://schemas.microsoft.com/office/drawing/2014/main" id="{8EABE061-26F3-7246-AD48-FF818577622B}"/>
                </a:ext>
              </a:extLst>
            </p:cNvPr>
            <p:cNvSpPr>
              <a:spLocks noEditPoints="1"/>
            </p:cNvSpPr>
            <p:nvPr/>
          </p:nvSpPr>
          <p:spPr bwMode="auto">
            <a:xfrm>
              <a:off x="4328" y="2272"/>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0" name="Freeform 859">
              <a:extLst>
                <a:ext uri="{FF2B5EF4-FFF2-40B4-BE49-F238E27FC236}">
                  <a16:creationId xmlns:a16="http://schemas.microsoft.com/office/drawing/2014/main" id="{6D9F0CA1-E3A7-D147-994B-6CBAACA30BE4}"/>
                </a:ext>
              </a:extLst>
            </p:cNvPr>
            <p:cNvSpPr>
              <a:spLocks noEditPoints="1"/>
            </p:cNvSpPr>
            <p:nvPr/>
          </p:nvSpPr>
          <p:spPr bwMode="auto">
            <a:xfrm>
              <a:off x="4332" y="2275"/>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1" name="Freeform 860">
              <a:extLst>
                <a:ext uri="{FF2B5EF4-FFF2-40B4-BE49-F238E27FC236}">
                  <a16:creationId xmlns:a16="http://schemas.microsoft.com/office/drawing/2014/main" id="{E1C28606-FE8E-EE4A-A883-DDBA54CB7772}"/>
                </a:ext>
              </a:extLst>
            </p:cNvPr>
            <p:cNvSpPr>
              <a:spLocks noEditPoints="1"/>
            </p:cNvSpPr>
            <p:nvPr/>
          </p:nvSpPr>
          <p:spPr bwMode="auto">
            <a:xfrm>
              <a:off x="4336" y="2278"/>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2" name="Freeform 861">
              <a:extLst>
                <a:ext uri="{FF2B5EF4-FFF2-40B4-BE49-F238E27FC236}">
                  <a16:creationId xmlns:a16="http://schemas.microsoft.com/office/drawing/2014/main" id="{CC2464B2-B9F7-8145-9AF0-D9065DF5C3B0}"/>
                </a:ext>
              </a:extLst>
            </p:cNvPr>
            <p:cNvSpPr>
              <a:spLocks noEditPoints="1"/>
            </p:cNvSpPr>
            <p:nvPr/>
          </p:nvSpPr>
          <p:spPr bwMode="auto">
            <a:xfrm>
              <a:off x="4341" y="2281"/>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3" name="Freeform 862">
              <a:extLst>
                <a:ext uri="{FF2B5EF4-FFF2-40B4-BE49-F238E27FC236}">
                  <a16:creationId xmlns:a16="http://schemas.microsoft.com/office/drawing/2014/main" id="{DAE78CC1-39AF-BB49-8DF3-ED68C4624CDB}"/>
                </a:ext>
              </a:extLst>
            </p:cNvPr>
            <p:cNvSpPr>
              <a:spLocks noEditPoints="1"/>
            </p:cNvSpPr>
            <p:nvPr/>
          </p:nvSpPr>
          <p:spPr bwMode="auto">
            <a:xfrm>
              <a:off x="4345" y="2284"/>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4" name="Freeform 863">
              <a:extLst>
                <a:ext uri="{FF2B5EF4-FFF2-40B4-BE49-F238E27FC236}">
                  <a16:creationId xmlns:a16="http://schemas.microsoft.com/office/drawing/2014/main" id="{6C7CD72A-27FE-D348-80F3-C3596CBA5F71}"/>
                </a:ext>
              </a:extLst>
            </p:cNvPr>
            <p:cNvSpPr>
              <a:spLocks noEditPoints="1"/>
            </p:cNvSpPr>
            <p:nvPr/>
          </p:nvSpPr>
          <p:spPr bwMode="auto">
            <a:xfrm>
              <a:off x="4349" y="2287"/>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5" name="Freeform 864">
              <a:extLst>
                <a:ext uri="{FF2B5EF4-FFF2-40B4-BE49-F238E27FC236}">
                  <a16:creationId xmlns:a16="http://schemas.microsoft.com/office/drawing/2014/main" id="{1308B8C3-8E9E-814B-865A-AD43D3E5E9CF}"/>
                </a:ext>
              </a:extLst>
            </p:cNvPr>
            <p:cNvSpPr>
              <a:spLocks noEditPoints="1"/>
            </p:cNvSpPr>
            <p:nvPr/>
          </p:nvSpPr>
          <p:spPr bwMode="auto">
            <a:xfrm>
              <a:off x="4353" y="2291"/>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6" name="Freeform 865">
              <a:extLst>
                <a:ext uri="{FF2B5EF4-FFF2-40B4-BE49-F238E27FC236}">
                  <a16:creationId xmlns:a16="http://schemas.microsoft.com/office/drawing/2014/main" id="{08954A9D-FF41-2F44-933B-AF6357EAB746}"/>
                </a:ext>
              </a:extLst>
            </p:cNvPr>
            <p:cNvSpPr>
              <a:spLocks noEditPoints="1"/>
            </p:cNvSpPr>
            <p:nvPr/>
          </p:nvSpPr>
          <p:spPr bwMode="auto">
            <a:xfrm>
              <a:off x="4357" y="2294"/>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7" name="Freeform 866">
              <a:extLst>
                <a:ext uri="{FF2B5EF4-FFF2-40B4-BE49-F238E27FC236}">
                  <a16:creationId xmlns:a16="http://schemas.microsoft.com/office/drawing/2014/main" id="{90033C02-1ADA-B548-B5A4-990666D2B81E}"/>
                </a:ext>
              </a:extLst>
            </p:cNvPr>
            <p:cNvSpPr>
              <a:spLocks noEditPoints="1"/>
            </p:cNvSpPr>
            <p:nvPr/>
          </p:nvSpPr>
          <p:spPr bwMode="auto">
            <a:xfrm>
              <a:off x="4361" y="2297"/>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8" name="Freeform 867">
              <a:extLst>
                <a:ext uri="{FF2B5EF4-FFF2-40B4-BE49-F238E27FC236}">
                  <a16:creationId xmlns:a16="http://schemas.microsoft.com/office/drawing/2014/main" id="{B0B97378-8AF5-4943-A033-74324309C057}"/>
                </a:ext>
              </a:extLst>
            </p:cNvPr>
            <p:cNvSpPr>
              <a:spLocks noEditPoints="1"/>
            </p:cNvSpPr>
            <p:nvPr/>
          </p:nvSpPr>
          <p:spPr bwMode="auto">
            <a:xfrm>
              <a:off x="4366" y="2300"/>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29" name="Freeform 868">
              <a:extLst>
                <a:ext uri="{FF2B5EF4-FFF2-40B4-BE49-F238E27FC236}">
                  <a16:creationId xmlns:a16="http://schemas.microsoft.com/office/drawing/2014/main" id="{ACD42DA9-83A3-8B4A-94AD-3DB7CD6D41EE}"/>
                </a:ext>
              </a:extLst>
            </p:cNvPr>
            <p:cNvSpPr>
              <a:spLocks/>
            </p:cNvSpPr>
            <p:nvPr/>
          </p:nvSpPr>
          <p:spPr bwMode="auto">
            <a:xfrm>
              <a:off x="2880" y="2219"/>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0" name="Freeform 869">
              <a:extLst>
                <a:ext uri="{FF2B5EF4-FFF2-40B4-BE49-F238E27FC236}">
                  <a16:creationId xmlns:a16="http://schemas.microsoft.com/office/drawing/2014/main" id="{623D6AF1-85B8-364D-A0C6-B037EBDDF74C}"/>
                </a:ext>
              </a:extLst>
            </p:cNvPr>
            <p:cNvSpPr>
              <a:spLocks/>
            </p:cNvSpPr>
            <p:nvPr/>
          </p:nvSpPr>
          <p:spPr bwMode="auto">
            <a:xfrm>
              <a:off x="3927" y="2204"/>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1" name="Rectangle 870">
              <a:extLst>
                <a:ext uri="{FF2B5EF4-FFF2-40B4-BE49-F238E27FC236}">
                  <a16:creationId xmlns:a16="http://schemas.microsoft.com/office/drawing/2014/main" id="{6FA3DF80-4CCA-3E4B-A56E-71E7CA6E15DB}"/>
                </a:ext>
              </a:extLst>
            </p:cNvPr>
            <p:cNvSpPr>
              <a:spLocks noChangeArrowheads="1"/>
            </p:cNvSpPr>
            <p:nvPr/>
          </p:nvSpPr>
          <p:spPr bwMode="auto">
            <a:xfrm>
              <a:off x="2013" y="912"/>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0932" name="Freeform 871">
              <a:extLst>
                <a:ext uri="{FF2B5EF4-FFF2-40B4-BE49-F238E27FC236}">
                  <a16:creationId xmlns:a16="http://schemas.microsoft.com/office/drawing/2014/main" id="{942A791A-B820-B143-8331-8F8C12F3B44C}"/>
                </a:ext>
              </a:extLst>
            </p:cNvPr>
            <p:cNvSpPr>
              <a:spLocks noEditPoints="1"/>
            </p:cNvSpPr>
            <p:nvPr/>
          </p:nvSpPr>
          <p:spPr bwMode="auto">
            <a:xfrm>
              <a:off x="3767" y="2571"/>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3" name="Freeform 872">
              <a:extLst>
                <a:ext uri="{FF2B5EF4-FFF2-40B4-BE49-F238E27FC236}">
                  <a16:creationId xmlns:a16="http://schemas.microsoft.com/office/drawing/2014/main" id="{7ABBFC5B-E8BA-AF46-A73D-F6D22644B4E8}"/>
                </a:ext>
              </a:extLst>
            </p:cNvPr>
            <p:cNvSpPr>
              <a:spLocks noEditPoints="1"/>
            </p:cNvSpPr>
            <p:nvPr/>
          </p:nvSpPr>
          <p:spPr bwMode="auto">
            <a:xfrm>
              <a:off x="3767" y="2571"/>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4" name="Freeform 873">
              <a:extLst>
                <a:ext uri="{FF2B5EF4-FFF2-40B4-BE49-F238E27FC236}">
                  <a16:creationId xmlns:a16="http://schemas.microsoft.com/office/drawing/2014/main" id="{98987C69-8576-C34C-BCDF-7E10D81755BC}"/>
                </a:ext>
              </a:extLst>
            </p:cNvPr>
            <p:cNvSpPr>
              <a:spLocks noEditPoints="1"/>
            </p:cNvSpPr>
            <p:nvPr/>
          </p:nvSpPr>
          <p:spPr bwMode="auto">
            <a:xfrm>
              <a:off x="3767" y="2571"/>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5" name="Freeform 874">
              <a:extLst>
                <a:ext uri="{FF2B5EF4-FFF2-40B4-BE49-F238E27FC236}">
                  <a16:creationId xmlns:a16="http://schemas.microsoft.com/office/drawing/2014/main" id="{4C6BD392-8A5E-A945-9C48-7E829EC09605}"/>
                </a:ext>
              </a:extLst>
            </p:cNvPr>
            <p:cNvSpPr>
              <a:spLocks noEditPoints="1"/>
            </p:cNvSpPr>
            <p:nvPr/>
          </p:nvSpPr>
          <p:spPr bwMode="auto">
            <a:xfrm>
              <a:off x="3767" y="2571"/>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6" name="Freeform 875">
              <a:extLst>
                <a:ext uri="{FF2B5EF4-FFF2-40B4-BE49-F238E27FC236}">
                  <a16:creationId xmlns:a16="http://schemas.microsoft.com/office/drawing/2014/main" id="{370F2B0C-FD4E-8243-B884-FACF51C3A9EB}"/>
                </a:ext>
              </a:extLst>
            </p:cNvPr>
            <p:cNvSpPr>
              <a:spLocks noEditPoints="1"/>
            </p:cNvSpPr>
            <p:nvPr/>
          </p:nvSpPr>
          <p:spPr bwMode="auto">
            <a:xfrm>
              <a:off x="3767" y="2571"/>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7" name="Freeform 876">
              <a:extLst>
                <a:ext uri="{FF2B5EF4-FFF2-40B4-BE49-F238E27FC236}">
                  <a16:creationId xmlns:a16="http://schemas.microsoft.com/office/drawing/2014/main" id="{DE486E2A-CF0B-6742-913D-AA50A267D291}"/>
                </a:ext>
              </a:extLst>
            </p:cNvPr>
            <p:cNvSpPr>
              <a:spLocks noEditPoints="1"/>
            </p:cNvSpPr>
            <p:nvPr/>
          </p:nvSpPr>
          <p:spPr bwMode="auto">
            <a:xfrm>
              <a:off x="3767" y="2571"/>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8" name="Freeform 877">
              <a:extLst>
                <a:ext uri="{FF2B5EF4-FFF2-40B4-BE49-F238E27FC236}">
                  <a16:creationId xmlns:a16="http://schemas.microsoft.com/office/drawing/2014/main" id="{9B4EC3C2-E067-CF47-8447-3FEDD43406B5}"/>
                </a:ext>
              </a:extLst>
            </p:cNvPr>
            <p:cNvSpPr>
              <a:spLocks noEditPoints="1"/>
            </p:cNvSpPr>
            <p:nvPr/>
          </p:nvSpPr>
          <p:spPr bwMode="auto">
            <a:xfrm>
              <a:off x="3767" y="2571"/>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39" name="Freeform 878">
              <a:extLst>
                <a:ext uri="{FF2B5EF4-FFF2-40B4-BE49-F238E27FC236}">
                  <a16:creationId xmlns:a16="http://schemas.microsoft.com/office/drawing/2014/main" id="{842473A3-482D-5A43-AFCB-ACD13FFEF8AB}"/>
                </a:ext>
              </a:extLst>
            </p:cNvPr>
            <p:cNvSpPr>
              <a:spLocks noEditPoints="1"/>
            </p:cNvSpPr>
            <p:nvPr/>
          </p:nvSpPr>
          <p:spPr bwMode="auto">
            <a:xfrm>
              <a:off x="3767" y="2571"/>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0" name="Freeform 879">
              <a:extLst>
                <a:ext uri="{FF2B5EF4-FFF2-40B4-BE49-F238E27FC236}">
                  <a16:creationId xmlns:a16="http://schemas.microsoft.com/office/drawing/2014/main" id="{BCB5B2D7-F57F-1744-8148-DCB0FB14AC97}"/>
                </a:ext>
              </a:extLst>
            </p:cNvPr>
            <p:cNvSpPr>
              <a:spLocks noEditPoints="1"/>
            </p:cNvSpPr>
            <p:nvPr/>
          </p:nvSpPr>
          <p:spPr bwMode="auto">
            <a:xfrm>
              <a:off x="3767" y="2571"/>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1" name="Freeform 880">
              <a:extLst>
                <a:ext uri="{FF2B5EF4-FFF2-40B4-BE49-F238E27FC236}">
                  <a16:creationId xmlns:a16="http://schemas.microsoft.com/office/drawing/2014/main" id="{62C32F30-A09F-1345-9F12-DE7F9DE2F641}"/>
                </a:ext>
              </a:extLst>
            </p:cNvPr>
            <p:cNvSpPr>
              <a:spLocks noEditPoints="1"/>
            </p:cNvSpPr>
            <p:nvPr/>
          </p:nvSpPr>
          <p:spPr bwMode="auto">
            <a:xfrm>
              <a:off x="3767" y="2571"/>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2" name="Freeform 881">
              <a:extLst>
                <a:ext uri="{FF2B5EF4-FFF2-40B4-BE49-F238E27FC236}">
                  <a16:creationId xmlns:a16="http://schemas.microsoft.com/office/drawing/2014/main" id="{10154F5D-BFAF-294B-A64C-074C3A55B635}"/>
                </a:ext>
              </a:extLst>
            </p:cNvPr>
            <p:cNvSpPr>
              <a:spLocks noEditPoints="1"/>
            </p:cNvSpPr>
            <p:nvPr/>
          </p:nvSpPr>
          <p:spPr bwMode="auto">
            <a:xfrm>
              <a:off x="3767" y="2571"/>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3" name="Freeform 882">
              <a:extLst>
                <a:ext uri="{FF2B5EF4-FFF2-40B4-BE49-F238E27FC236}">
                  <a16:creationId xmlns:a16="http://schemas.microsoft.com/office/drawing/2014/main" id="{2FF33279-CC98-124E-A380-F6326D7B8368}"/>
                </a:ext>
              </a:extLst>
            </p:cNvPr>
            <p:cNvSpPr>
              <a:spLocks noEditPoints="1"/>
            </p:cNvSpPr>
            <p:nvPr/>
          </p:nvSpPr>
          <p:spPr bwMode="auto">
            <a:xfrm>
              <a:off x="3767" y="2571"/>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4" name="Freeform 883">
              <a:extLst>
                <a:ext uri="{FF2B5EF4-FFF2-40B4-BE49-F238E27FC236}">
                  <a16:creationId xmlns:a16="http://schemas.microsoft.com/office/drawing/2014/main" id="{3701135B-892B-7E43-9D70-F837198D76CF}"/>
                </a:ext>
              </a:extLst>
            </p:cNvPr>
            <p:cNvSpPr>
              <a:spLocks noEditPoints="1"/>
            </p:cNvSpPr>
            <p:nvPr/>
          </p:nvSpPr>
          <p:spPr bwMode="auto">
            <a:xfrm>
              <a:off x="3767" y="2571"/>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5" name="Freeform 884">
              <a:extLst>
                <a:ext uri="{FF2B5EF4-FFF2-40B4-BE49-F238E27FC236}">
                  <a16:creationId xmlns:a16="http://schemas.microsoft.com/office/drawing/2014/main" id="{553D1562-0F16-0247-AE47-C18B5B35FF17}"/>
                </a:ext>
              </a:extLst>
            </p:cNvPr>
            <p:cNvSpPr>
              <a:spLocks noEditPoints="1"/>
            </p:cNvSpPr>
            <p:nvPr/>
          </p:nvSpPr>
          <p:spPr bwMode="auto">
            <a:xfrm>
              <a:off x="3767" y="2571"/>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6" name="Freeform 885">
              <a:extLst>
                <a:ext uri="{FF2B5EF4-FFF2-40B4-BE49-F238E27FC236}">
                  <a16:creationId xmlns:a16="http://schemas.microsoft.com/office/drawing/2014/main" id="{5EFE05C6-F8B2-C24F-8F78-9B2C54BA9169}"/>
                </a:ext>
              </a:extLst>
            </p:cNvPr>
            <p:cNvSpPr>
              <a:spLocks noEditPoints="1"/>
            </p:cNvSpPr>
            <p:nvPr/>
          </p:nvSpPr>
          <p:spPr bwMode="auto">
            <a:xfrm>
              <a:off x="3767" y="2571"/>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7" name="Freeform 886">
              <a:extLst>
                <a:ext uri="{FF2B5EF4-FFF2-40B4-BE49-F238E27FC236}">
                  <a16:creationId xmlns:a16="http://schemas.microsoft.com/office/drawing/2014/main" id="{2C51A52E-68A3-374B-97B5-3CE34CAE9BC7}"/>
                </a:ext>
              </a:extLst>
            </p:cNvPr>
            <p:cNvSpPr>
              <a:spLocks noEditPoints="1"/>
            </p:cNvSpPr>
            <p:nvPr/>
          </p:nvSpPr>
          <p:spPr bwMode="auto">
            <a:xfrm>
              <a:off x="3767" y="2571"/>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8" name="Freeform 887">
              <a:extLst>
                <a:ext uri="{FF2B5EF4-FFF2-40B4-BE49-F238E27FC236}">
                  <a16:creationId xmlns:a16="http://schemas.microsoft.com/office/drawing/2014/main" id="{F4A9E4F8-94B5-D842-B114-A0009E5A8D33}"/>
                </a:ext>
              </a:extLst>
            </p:cNvPr>
            <p:cNvSpPr>
              <a:spLocks noEditPoints="1"/>
            </p:cNvSpPr>
            <p:nvPr/>
          </p:nvSpPr>
          <p:spPr bwMode="auto">
            <a:xfrm>
              <a:off x="3767" y="2571"/>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49" name="Freeform 888">
              <a:extLst>
                <a:ext uri="{FF2B5EF4-FFF2-40B4-BE49-F238E27FC236}">
                  <a16:creationId xmlns:a16="http://schemas.microsoft.com/office/drawing/2014/main" id="{E7A1F157-2CDC-2F48-9F24-941B31312844}"/>
                </a:ext>
              </a:extLst>
            </p:cNvPr>
            <p:cNvSpPr>
              <a:spLocks noEditPoints="1"/>
            </p:cNvSpPr>
            <p:nvPr/>
          </p:nvSpPr>
          <p:spPr bwMode="auto">
            <a:xfrm>
              <a:off x="3767" y="2571"/>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0" name="Freeform 889">
              <a:extLst>
                <a:ext uri="{FF2B5EF4-FFF2-40B4-BE49-F238E27FC236}">
                  <a16:creationId xmlns:a16="http://schemas.microsoft.com/office/drawing/2014/main" id="{9D8E3151-A756-7A4A-8E54-427B16D6E0AE}"/>
                </a:ext>
              </a:extLst>
            </p:cNvPr>
            <p:cNvSpPr>
              <a:spLocks noEditPoints="1"/>
            </p:cNvSpPr>
            <p:nvPr/>
          </p:nvSpPr>
          <p:spPr bwMode="auto">
            <a:xfrm>
              <a:off x="3767" y="2571"/>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1" name="Freeform 890">
              <a:extLst>
                <a:ext uri="{FF2B5EF4-FFF2-40B4-BE49-F238E27FC236}">
                  <a16:creationId xmlns:a16="http://schemas.microsoft.com/office/drawing/2014/main" id="{C4E1103B-24E7-7E4F-B69B-6F40247DC5D6}"/>
                </a:ext>
              </a:extLst>
            </p:cNvPr>
            <p:cNvSpPr>
              <a:spLocks noEditPoints="1"/>
            </p:cNvSpPr>
            <p:nvPr/>
          </p:nvSpPr>
          <p:spPr bwMode="auto">
            <a:xfrm>
              <a:off x="3767" y="2571"/>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2" name="Freeform 891">
              <a:extLst>
                <a:ext uri="{FF2B5EF4-FFF2-40B4-BE49-F238E27FC236}">
                  <a16:creationId xmlns:a16="http://schemas.microsoft.com/office/drawing/2014/main" id="{B21C170A-E4AE-734A-980C-3BDB426F1709}"/>
                </a:ext>
              </a:extLst>
            </p:cNvPr>
            <p:cNvSpPr>
              <a:spLocks noEditPoints="1"/>
            </p:cNvSpPr>
            <p:nvPr/>
          </p:nvSpPr>
          <p:spPr bwMode="auto">
            <a:xfrm>
              <a:off x="3767" y="2571"/>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3" name="Freeform 892">
              <a:extLst>
                <a:ext uri="{FF2B5EF4-FFF2-40B4-BE49-F238E27FC236}">
                  <a16:creationId xmlns:a16="http://schemas.microsoft.com/office/drawing/2014/main" id="{A9EEDE8B-4BBC-7048-B8EF-47AA63A200A0}"/>
                </a:ext>
              </a:extLst>
            </p:cNvPr>
            <p:cNvSpPr>
              <a:spLocks noEditPoints="1"/>
            </p:cNvSpPr>
            <p:nvPr/>
          </p:nvSpPr>
          <p:spPr bwMode="auto">
            <a:xfrm>
              <a:off x="3767" y="2571"/>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4" name="Freeform 893">
              <a:extLst>
                <a:ext uri="{FF2B5EF4-FFF2-40B4-BE49-F238E27FC236}">
                  <a16:creationId xmlns:a16="http://schemas.microsoft.com/office/drawing/2014/main" id="{5B36F494-6551-2349-9858-0DB2C28B05CB}"/>
                </a:ext>
              </a:extLst>
            </p:cNvPr>
            <p:cNvSpPr>
              <a:spLocks noEditPoints="1"/>
            </p:cNvSpPr>
            <p:nvPr/>
          </p:nvSpPr>
          <p:spPr bwMode="auto">
            <a:xfrm>
              <a:off x="3767" y="2571"/>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5" name="Freeform 894">
              <a:extLst>
                <a:ext uri="{FF2B5EF4-FFF2-40B4-BE49-F238E27FC236}">
                  <a16:creationId xmlns:a16="http://schemas.microsoft.com/office/drawing/2014/main" id="{4B6086E7-45B0-4146-A443-5D9C7E8DF521}"/>
                </a:ext>
              </a:extLst>
            </p:cNvPr>
            <p:cNvSpPr>
              <a:spLocks noEditPoints="1"/>
            </p:cNvSpPr>
            <p:nvPr/>
          </p:nvSpPr>
          <p:spPr bwMode="auto">
            <a:xfrm>
              <a:off x="3767" y="2571"/>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6" name="Freeform 895">
              <a:extLst>
                <a:ext uri="{FF2B5EF4-FFF2-40B4-BE49-F238E27FC236}">
                  <a16:creationId xmlns:a16="http://schemas.microsoft.com/office/drawing/2014/main" id="{A4E91EF5-A561-CC44-BC5B-150370E13731}"/>
                </a:ext>
              </a:extLst>
            </p:cNvPr>
            <p:cNvSpPr>
              <a:spLocks noEditPoints="1"/>
            </p:cNvSpPr>
            <p:nvPr/>
          </p:nvSpPr>
          <p:spPr bwMode="auto">
            <a:xfrm>
              <a:off x="3767" y="2571"/>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7" name="Freeform 896">
              <a:extLst>
                <a:ext uri="{FF2B5EF4-FFF2-40B4-BE49-F238E27FC236}">
                  <a16:creationId xmlns:a16="http://schemas.microsoft.com/office/drawing/2014/main" id="{EF80AA9E-3B33-4742-8F45-87E7E6662927}"/>
                </a:ext>
              </a:extLst>
            </p:cNvPr>
            <p:cNvSpPr>
              <a:spLocks/>
            </p:cNvSpPr>
            <p:nvPr/>
          </p:nvSpPr>
          <p:spPr bwMode="auto">
            <a:xfrm>
              <a:off x="4533" y="2571"/>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8" name="Freeform 897">
              <a:extLst>
                <a:ext uri="{FF2B5EF4-FFF2-40B4-BE49-F238E27FC236}">
                  <a16:creationId xmlns:a16="http://schemas.microsoft.com/office/drawing/2014/main" id="{7F59F60B-6672-2C4A-A57A-8F524F12C66F}"/>
                </a:ext>
              </a:extLst>
            </p:cNvPr>
            <p:cNvSpPr>
              <a:spLocks/>
            </p:cNvSpPr>
            <p:nvPr/>
          </p:nvSpPr>
          <p:spPr bwMode="auto">
            <a:xfrm>
              <a:off x="4562" y="2590"/>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59" name="Freeform 898">
              <a:extLst>
                <a:ext uri="{FF2B5EF4-FFF2-40B4-BE49-F238E27FC236}">
                  <a16:creationId xmlns:a16="http://schemas.microsoft.com/office/drawing/2014/main" id="{F3262E2A-05E9-124F-860D-1A3B522E8EB6}"/>
                </a:ext>
              </a:extLst>
            </p:cNvPr>
            <p:cNvSpPr>
              <a:spLocks/>
            </p:cNvSpPr>
            <p:nvPr/>
          </p:nvSpPr>
          <p:spPr bwMode="auto">
            <a:xfrm>
              <a:off x="4520" y="2590"/>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0" name="Freeform 899">
              <a:extLst>
                <a:ext uri="{FF2B5EF4-FFF2-40B4-BE49-F238E27FC236}">
                  <a16:creationId xmlns:a16="http://schemas.microsoft.com/office/drawing/2014/main" id="{1D8B486B-ABA8-734C-A28D-514DCF160260}"/>
                </a:ext>
              </a:extLst>
            </p:cNvPr>
            <p:cNvSpPr>
              <a:spLocks/>
            </p:cNvSpPr>
            <p:nvPr/>
          </p:nvSpPr>
          <p:spPr bwMode="auto">
            <a:xfrm>
              <a:off x="4475" y="2590"/>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1" name="Rectangle 900">
              <a:extLst>
                <a:ext uri="{FF2B5EF4-FFF2-40B4-BE49-F238E27FC236}">
                  <a16:creationId xmlns:a16="http://schemas.microsoft.com/office/drawing/2014/main" id="{9C6D6644-3B50-5F46-9759-79CD7B549D23}"/>
                </a:ext>
              </a:extLst>
            </p:cNvPr>
            <p:cNvSpPr>
              <a:spLocks noChangeArrowheads="1"/>
            </p:cNvSpPr>
            <p:nvPr/>
          </p:nvSpPr>
          <p:spPr bwMode="auto">
            <a:xfrm>
              <a:off x="3767" y="2716"/>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0962" name="Freeform 901">
              <a:extLst>
                <a:ext uri="{FF2B5EF4-FFF2-40B4-BE49-F238E27FC236}">
                  <a16:creationId xmlns:a16="http://schemas.microsoft.com/office/drawing/2014/main" id="{B66BE103-06AF-C84D-B0D4-41474E44F996}"/>
                </a:ext>
              </a:extLst>
            </p:cNvPr>
            <p:cNvSpPr>
              <a:spLocks/>
            </p:cNvSpPr>
            <p:nvPr/>
          </p:nvSpPr>
          <p:spPr bwMode="auto">
            <a:xfrm>
              <a:off x="3767" y="2571"/>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3" name="Freeform 902">
              <a:extLst>
                <a:ext uri="{FF2B5EF4-FFF2-40B4-BE49-F238E27FC236}">
                  <a16:creationId xmlns:a16="http://schemas.microsoft.com/office/drawing/2014/main" id="{97B0E422-6F48-FC4F-A80B-4DB7C9474D77}"/>
                </a:ext>
              </a:extLst>
            </p:cNvPr>
            <p:cNvSpPr>
              <a:spLocks noEditPoints="1"/>
            </p:cNvSpPr>
            <p:nvPr/>
          </p:nvSpPr>
          <p:spPr bwMode="auto">
            <a:xfrm>
              <a:off x="3812" y="2584"/>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4" name="Freeform 903">
              <a:extLst>
                <a:ext uri="{FF2B5EF4-FFF2-40B4-BE49-F238E27FC236}">
                  <a16:creationId xmlns:a16="http://schemas.microsoft.com/office/drawing/2014/main" id="{DD023FC5-574E-4248-AF4C-FC1D9B428DE9}"/>
                </a:ext>
              </a:extLst>
            </p:cNvPr>
            <p:cNvSpPr>
              <a:spLocks noEditPoints="1"/>
            </p:cNvSpPr>
            <p:nvPr/>
          </p:nvSpPr>
          <p:spPr bwMode="auto">
            <a:xfrm>
              <a:off x="3812" y="2586"/>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5" name="Freeform 904">
              <a:extLst>
                <a:ext uri="{FF2B5EF4-FFF2-40B4-BE49-F238E27FC236}">
                  <a16:creationId xmlns:a16="http://schemas.microsoft.com/office/drawing/2014/main" id="{EB19D047-1918-9043-A1E3-4737CFD13D28}"/>
                </a:ext>
              </a:extLst>
            </p:cNvPr>
            <p:cNvSpPr>
              <a:spLocks noEditPoints="1"/>
            </p:cNvSpPr>
            <p:nvPr/>
          </p:nvSpPr>
          <p:spPr bwMode="auto">
            <a:xfrm>
              <a:off x="3812" y="2589"/>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6" name="Freeform 905">
              <a:extLst>
                <a:ext uri="{FF2B5EF4-FFF2-40B4-BE49-F238E27FC236}">
                  <a16:creationId xmlns:a16="http://schemas.microsoft.com/office/drawing/2014/main" id="{F942620F-AD4F-B440-9BD3-B0B9A4F2C7AC}"/>
                </a:ext>
              </a:extLst>
            </p:cNvPr>
            <p:cNvSpPr>
              <a:spLocks noEditPoints="1"/>
            </p:cNvSpPr>
            <p:nvPr/>
          </p:nvSpPr>
          <p:spPr bwMode="auto">
            <a:xfrm>
              <a:off x="3812" y="2591"/>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7" name="Freeform 906">
              <a:extLst>
                <a:ext uri="{FF2B5EF4-FFF2-40B4-BE49-F238E27FC236}">
                  <a16:creationId xmlns:a16="http://schemas.microsoft.com/office/drawing/2014/main" id="{D06990E9-FB38-AF4B-A4F3-48515FBCED9F}"/>
                </a:ext>
              </a:extLst>
            </p:cNvPr>
            <p:cNvSpPr>
              <a:spLocks noEditPoints="1"/>
            </p:cNvSpPr>
            <p:nvPr/>
          </p:nvSpPr>
          <p:spPr bwMode="auto">
            <a:xfrm>
              <a:off x="3812" y="2593"/>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8" name="Freeform 907">
              <a:extLst>
                <a:ext uri="{FF2B5EF4-FFF2-40B4-BE49-F238E27FC236}">
                  <a16:creationId xmlns:a16="http://schemas.microsoft.com/office/drawing/2014/main" id="{1B7A4170-794C-A440-ABB0-ED6879D56389}"/>
                </a:ext>
              </a:extLst>
            </p:cNvPr>
            <p:cNvSpPr>
              <a:spLocks noEditPoints="1"/>
            </p:cNvSpPr>
            <p:nvPr/>
          </p:nvSpPr>
          <p:spPr bwMode="auto">
            <a:xfrm>
              <a:off x="3812" y="2595"/>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69" name="Freeform 908">
              <a:extLst>
                <a:ext uri="{FF2B5EF4-FFF2-40B4-BE49-F238E27FC236}">
                  <a16:creationId xmlns:a16="http://schemas.microsoft.com/office/drawing/2014/main" id="{1B59F4A3-128E-164A-A914-9C47FBBA7CC2}"/>
                </a:ext>
              </a:extLst>
            </p:cNvPr>
            <p:cNvSpPr>
              <a:spLocks noEditPoints="1"/>
            </p:cNvSpPr>
            <p:nvPr/>
          </p:nvSpPr>
          <p:spPr bwMode="auto">
            <a:xfrm>
              <a:off x="3812" y="2597"/>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0" name="Freeform 909">
              <a:extLst>
                <a:ext uri="{FF2B5EF4-FFF2-40B4-BE49-F238E27FC236}">
                  <a16:creationId xmlns:a16="http://schemas.microsoft.com/office/drawing/2014/main" id="{F35D631B-562B-5B4E-BEB3-7A59A6162CD3}"/>
                </a:ext>
              </a:extLst>
            </p:cNvPr>
            <p:cNvSpPr>
              <a:spLocks noEditPoints="1"/>
            </p:cNvSpPr>
            <p:nvPr/>
          </p:nvSpPr>
          <p:spPr bwMode="auto">
            <a:xfrm>
              <a:off x="3812" y="2599"/>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1" name="Freeform 910">
              <a:extLst>
                <a:ext uri="{FF2B5EF4-FFF2-40B4-BE49-F238E27FC236}">
                  <a16:creationId xmlns:a16="http://schemas.microsoft.com/office/drawing/2014/main" id="{7A4FA1B3-4996-7242-847F-989F2F3F212B}"/>
                </a:ext>
              </a:extLst>
            </p:cNvPr>
            <p:cNvSpPr>
              <a:spLocks noEditPoints="1"/>
            </p:cNvSpPr>
            <p:nvPr/>
          </p:nvSpPr>
          <p:spPr bwMode="auto">
            <a:xfrm>
              <a:off x="3812" y="2601"/>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2" name="Freeform 911">
              <a:extLst>
                <a:ext uri="{FF2B5EF4-FFF2-40B4-BE49-F238E27FC236}">
                  <a16:creationId xmlns:a16="http://schemas.microsoft.com/office/drawing/2014/main" id="{68CCCF8D-BD9C-7A47-8DAD-5707B99B3516}"/>
                </a:ext>
              </a:extLst>
            </p:cNvPr>
            <p:cNvSpPr>
              <a:spLocks noEditPoints="1"/>
            </p:cNvSpPr>
            <p:nvPr/>
          </p:nvSpPr>
          <p:spPr bwMode="auto">
            <a:xfrm>
              <a:off x="3812" y="2603"/>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3" name="Freeform 912">
              <a:extLst>
                <a:ext uri="{FF2B5EF4-FFF2-40B4-BE49-F238E27FC236}">
                  <a16:creationId xmlns:a16="http://schemas.microsoft.com/office/drawing/2014/main" id="{D63E4C8D-B3E6-3D4F-9B0D-A02E63D9051C}"/>
                </a:ext>
              </a:extLst>
            </p:cNvPr>
            <p:cNvSpPr>
              <a:spLocks noEditPoints="1"/>
            </p:cNvSpPr>
            <p:nvPr/>
          </p:nvSpPr>
          <p:spPr bwMode="auto">
            <a:xfrm>
              <a:off x="3812" y="2606"/>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4" name="Freeform 913">
              <a:extLst>
                <a:ext uri="{FF2B5EF4-FFF2-40B4-BE49-F238E27FC236}">
                  <a16:creationId xmlns:a16="http://schemas.microsoft.com/office/drawing/2014/main" id="{C52C714B-32B2-F84D-BF54-B1F417DFA129}"/>
                </a:ext>
              </a:extLst>
            </p:cNvPr>
            <p:cNvSpPr>
              <a:spLocks noEditPoints="1"/>
            </p:cNvSpPr>
            <p:nvPr/>
          </p:nvSpPr>
          <p:spPr bwMode="auto">
            <a:xfrm>
              <a:off x="3812" y="2608"/>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5" name="Freeform 914">
              <a:extLst>
                <a:ext uri="{FF2B5EF4-FFF2-40B4-BE49-F238E27FC236}">
                  <a16:creationId xmlns:a16="http://schemas.microsoft.com/office/drawing/2014/main" id="{8D38ABEF-57EC-7C4F-994E-58369CCE7FFB}"/>
                </a:ext>
              </a:extLst>
            </p:cNvPr>
            <p:cNvSpPr>
              <a:spLocks noEditPoints="1"/>
            </p:cNvSpPr>
            <p:nvPr/>
          </p:nvSpPr>
          <p:spPr bwMode="auto">
            <a:xfrm>
              <a:off x="3812" y="2610"/>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6" name="Freeform 915">
              <a:extLst>
                <a:ext uri="{FF2B5EF4-FFF2-40B4-BE49-F238E27FC236}">
                  <a16:creationId xmlns:a16="http://schemas.microsoft.com/office/drawing/2014/main" id="{DAEE07A4-69E0-0842-AB91-87E0C5E4E091}"/>
                </a:ext>
              </a:extLst>
            </p:cNvPr>
            <p:cNvSpPr>
              <a:spLocks noEditPoints="1"/>
            </p:cNvSpPr>
            <p:nvPr/>
          </p:nvSpPr>
          <p:spPr bwMode="auto">
            <a:xfrm>
              <a:off x="3812" y="2612"/>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7" name="Freeform 916">
              <a:extLst>
                <a:ext uri="{FF2B5EF4-FFF2-40B4-BE49-F238E27FC236}">
                  <a16:creationId xmlns:a16="http://schemas.microsoft.com/office/drawing/2014/main" id="{FE616A7E-D9C3-B64B-BA4E-902A8BE40870}"/>
                </a:ext>
              </a:extLst>
            </p:cNvPr>
            <p:cNvSpPr>
              <a:spLocks noEditPoints="1"/>
            </p:cNvSpPr>
            <p:nvPr/>
          </p:nvSpPr>
          <p:spPr bwMode="auto">
            <a:xfrm>
              <a:off x="3812" y="2614"/>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8" name="Freeform 917">
              <a:extLst>
                <a:ext uri="{FF2B5EF4-FFF2-40B4-BE49-F238E27FC236}">
                  <a16:creationId xmlns:a16="http://schemas.microsoft.com/office/drawing/2014/main" id="{FFA973B8-DFF8-CD4E-AD66-6B8BA288F54D}"/>
                </a:ext>
              </a:extLst>
            </p:cNvPr>
            <p:cNvSpPr>
              <a:spLocks noEditPoints="1"/>
            </p:cNvSpPr>
            <p:nvPr/>
          </p:nvSpPr>
          <p:spPr bwMode="auto">
            <a:xfrm>
              <a:off x="3812" y="2616"/>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79" name="Freeform 918">
              <a:extLst>
                <a:ext uri="{FF2B5EF4-FFF2-40B4-BE49-F238E27FC236}">
                  <a16:creationId xmlns:a16="http://schemas.microsoft.com/office/drawing/2014/main" id="{C583BB9D-9610-5B4D-93CA-17CEA68D956B}"/>
                </a:ext>
              </a:extLst>
            </p:cNvPr>
            <p:cNvSpPr>
              <a:spLocks noEditPoints="1"/>
            </p:cNvSpPr>
            <p:nvPr/>
          </p:nvSpPr>
          <p:spPr bwMode="auto">
            <a:xfrm>
              <a:off x="3812" y="2618"/>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0" name="Freeform 919">
              <a:extLst>
                <a:ext uri="{FF2B5EF4-FFF2-40B4-BE49-F238E27FC236}">
                  <a16:creationId xmlns:a16="http://schemas.microsoft.com/office/drawing/2014/main" id="{72B72DCD-86D8-D544-BA75-38EF87FAD2DC}"/>
                </a:ext>
              </a:extLst>
            </p:cNvPr>
            <p:cNvSpPr>
              <a:spLocks noEditPoints="1"/>
            </p:cNvSpPr>
            <p:nvPr/>
          </p:nvSpPr>
          <p:spPr bwMode="auto">
            <a:xfrm>
              <a:off x="3812" y="2620"/>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1" name="Freeform 920">
              <a:extLst>
                <a:ext uri="{FF2B5EF4-FFF2-40B4-BE49-F238E27FC236}">
                  <a16:creationId xmlns:a16="http://schemas.microsoft.com/office/drawing/2014/main" id="{7000D983-E373-234E-828C-BF382C043A87}"/>
                </a:ext>
              </a:extLst>
            </p:cNvPr>
            <p:cNvSpPr>
              <a:spLocks noEditPoints="1"/>
            </p:cNvSpPr>
            <p:nvPr/>
          </p:nvSpPr>
          <p:spPr bwMode="auto">
            <a:xfrm>
              <a:off x="3812" y="2622"/>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2" name="Freeform 921">
              <a:extLst>
                <a:ext uri="{FF2B5EF4-FFF2-40B4-BE49-F238E27FC236}">
                  <a16:creationId xmlns:a16="http://schemas.microsoft.com/office/drawing/2014/main" id="{6E142B50-993E-8044-8D01-502865CB78B9}"/>
                </a:ext>
              </a:extLst>
            </p:cNvPr>
            <p:cNvSpPr>
              <a:spLocks noEditPoints="1"/>
            </p:cNvSpPr>
            <p:nvPr/>
          </p:nvSpPr>
          <p:spPr bwMode="auto">
            <a:xfrm>
              <a:off x="3812" y="2625"/>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3" name="Freeform 922">
              <a:extLst>
                <a:ext uri="{FF2B5EF4-FFF2-40B4-BE49-F238E27FC236}">
                  <a16:creationId xmlns:a16="http://schemas.microsoft.com/office/drawing/2014/main" id="{C09C8A35-3310-E24A-923B-CF4589F7BA9B}"/>
                </a:ext>
              </a:extLst>
            </p:cNvPr>
            <p:cNvSpPr>
              <a:spLocks noEditPoints="1"/>
            </p:cNvSpPr>
            <p:nvPr/>
          </p:nvSpPr>
          <p:spPr bwMode="auto">
            <a:xfrm>
              <a:off x="3812" y="2627"/>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4" name="Freeform 923">
              <a:extLst>
                <a:ext uri="{FF2B5EF4-FFF2-40B4-BE49-F238E27FC236}">
                  <a16:creationId xmlns:a16="http://schemas.microsoft.com/office/drawing/2014/main" id="{4D7CCC3D-B3B4-E249-826F-4B8A92746EE7}"/>
                </a:ext>
              </a:extLst>
            </p:cNvPr>
            <p:cNvSpPr>
              <a:spLocks noEditPoints="1"/>
            </p:cNvSpPr>
            <p:nvPr/>
          </p:nvSpPr>
          <p:spPr bwMode="auto">
            <a:xfrm>
              <a:off x="3812" y="2629"/>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5" name="Freeform 924">
              <a:extLst>
                <a:ext uri="{FF2B5EF4-FFF2-40B4-BE49-F238E27FC236}">
                  <a16:creationId xmlns:a16="http://schemas.microsoft.com/office/drawing/2014/main" id="{B3EA3EE7-1D90-E14E-895F-872214112205}"/>
                </a:ext>
              </a:extLst>
            </p:cNvPr>
            <p:cNvSpPr>
              <a:spLocks noEditPoints="1"/>
            </p:cNvSpPr>
            <p:nvPr/>
          </p:nvSpPr>
          <p:spPr bwMode="auto">
            <a:xfrm>
              <a:off x="3812" y="2631"/>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6" name="Freeform 925">
              <a:extLst>
                <a:ext uri="{FF2B5EF4-FFF2-40B4-BE49-F238E27FC236}">
                  <a16:creationId xmlns:a16="http://schemas.microsoft.com/office/drawing/2014/main" id="{0925CA1A-7E3A-1546-9447-FC442820A99E}"/>
                </a:ext>
              </a:extLst>
            </p:cNvPr>
            <p:cNvSpPr>
              <a:spLocks noEditPoints="1"/>
            </p:cNvSpPr>
            <p:nvPr/>
          </p:nvSpPr>
          <p:spPr bwMode="auto">
            <a:xfrm>
              <a:off x="3812" y="2633"/>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7" name="Freeform 926">
              <a:extLst>
                <a:ext uri="{FF2B5EF4-FFF2-40B4-BE49-F238E27FC236}">
                  <a16:creationId xmlns:a16="http://schemas.microsoft.com/office/drawing/2014/main" id="{F2E3AFCD-76ED-784B-8964-6E1B9E2B6954}"/>
                </a:ext>
              </a:extLst>
            </p:cNvPr>
            <p:cNvSpPr>
              <a:spLocks noEditPoints="1"/>
            </p:cNvSpPr>
            <p:nvPr/>
          </p:nvSpPr>
          <p:spPr bwMode="auto">
            <a:xfrm>
              <a:off x="3812" y="2635"/>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8" name="Freeform 927">
              <a:extLst>
                <a:ext uri="{FF2B5EF4-FFF2-40B4-BE49-F238E27FC236}">
                  <a16:creationId xmlns:a16="http://schemas.microsoft.com/office/drawing/2014/main" id="{2289C422-6816-814A-9D10-62E76188AB6D}"/>
                </a:ext>
              </a:extLst>
            </p:cNvPr>
            <p:cNvSpPr>
              <a:spLocks noEditPoints="1"/>
            </p:cNvSpPr>
            <p:nvPr/>
          </p:nvSpPr>
          <p:spPr bwMode="auto">
            <a:xfrm>
              <a:off x="3812" y="2637"/>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89" name="Freeform 928">
              <a:extLst>
                <a:ext uri="{FF2B5EF4-FFF2-40B4-BE49-F238E27FC236}">
                  <a16:creationId xmlns:a16="http://schemas.microsoft.com/office/drawing/2014/main" id="{1437AF86-31CC-5E49-9B2A-425279C1BBCB}"/>
                </a:ext>
              </a:extLst>
            </p:cNvPr>
            <p:cNvSpPr>
              <a:spLocks noEditPoints="1"/>
            </p:cNvSpPr>
            <p:nvPr/>
          </p:nvSpPr>
          <p:spPr bwMode="auto">
            <a:xfrm>
              <a:off x="3812" y="2639"/>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0" name="Freeform 929">
              <a:extLst>
                <a:ext uri="{FF2B5EF4-FFF2-40B4-BE49-F238E27FC236}">
                  <a16:creationId xmlns:a16="http://schemas.microsoft.com/office/drawing/2014/main" id="{626024A2-816D-0E45-BE72-422BC5F19138}"/>
                </a:ext>
              </a:extLst>
            </p:cNvPr>
            <p:cNvSpPr>
              <a:spLocks noEditPoints="1"/>
            </p:cNvSpPr>
            <p:nvPr/>
          </p:nvSpPr>
          <p:spPr bwMode="auto">
            <a:xfrm>
              <a:off x="3812" y="2641"/>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1" name="Freeform 930">
              <a:extLst>
                <a:ext uri="{FF2B5EF4-FFF2-40B4-BE49-F238E27FC236}">
                  <a16:creationId xmlns:a16="http://schemas.microsoft.com/office/drawing/2014/main" id="{7F086F42-7BBF-1A4B-A0E4-4B220A5D05CC}"/>
                </a:ext>
              </a:extLst>
            </p:cNvPr>
            <p:cNvSpPr>
              <a:spLocks noEditPoints="1"/>
            </p:cNvSpPr>
            <p:nvPr/>
          </p:nvSpPr>
          <p:spPr bwMode="auto">
            <a:xfrm>
              <a:off x="3812" y="2644"/>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2" name="Freeform 931">
              <a:extLst>
                <a:ext uri="{FF2B5EF4-FFF2-40B4-BE49-F238E27FC236}">
                  <a16:creationId xmlns:a16="http://schemas.microsoft.com/office/drawing/2014/main" id="{BFC9D477-74E4-4D47-A1B3-9826F4DE73DE}"/>
                </a:ext>
              </a:extLst>
            </p:cNvPr>
            <p:cNvSpPr>
              <a:spLocks noEditPoints="1"/>
            </p:cNvSpPr>
            <p:nvPr/>
          </p:nvSpPr>
          <p:spPr bwMode="auto">
            <a:xfrm>
              <a:off x="3812" y="2646"/>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3" name="Freeform 932">
              <a:extLst>
                <a:ext uri="{FF2B5EF4-FFF2-40B4-BE49-F238E27FC236}">
                  <a16:creationId xmlns:a16="http://schemas.microsoft.com/office/drawing/2014/main" id="{37C8BF3F-521C-A04A-B7C1-D820962F7F68}"/>
                </a:ext>
              </a:extLst>
            </p:cNvPr>
            <p:cNvSpPr>
              <a:spLocks noEditPoints="1"/>
            </p:cNvSpPr>
            <p:nvPr/>
          </p:nvSpPr>
          <p:spPr bwMode="auto">
            <a:xfrm>
              <a:off x="3812" y="2648"/>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4" name="Freeform 933">
              <a:extLst>
                <a:ext uri="{FF2B5EF4-FFF2-40B4-BE49-F238E27FC236}">
                  <a16:creationId xmlns:a16="http://schemas.microsoft.com/office/drawing/2014/main" id="{BB0F1425-363D-4441-AD2C-D4B6AF835B92}"/>
                </a:ext>
              </a:extLst>
            </p:cNvPr>
            <p:cNvSpPr>
              <a:spLocks noEditPoints="1"/>
            </p:cNvSpPr>
            <p:nvPr/>
          </p:nvSpPr>
          <p:spPr bwMode="auto">
            <a:xfrm>
              <a:off x="3812" y="2650"/>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5" name="Freeform 934">
              <a:extLst>
                <a:ext uri="{FF2B5EF4-FFF2-40B4-BE49-F238E27FC236}">
                  <a16:creationId xmlns:a16="http://schemas.microsoft.com/office/drawing/2014/main" id="{8BC0408E-CD43-F34F-A83C-F76252F8729E}"/>
                </a:ext>
              </a:extLst>
            </p:cNvPr>
            <p:cNvSpPr>
              <a:spLocks noEditPoints="1"/>
            </p:cNvSpPr>
            <p:nvPr/>
          </p:nvSpPr>
          <p:spPr bwMode="auto">
            <a:xfrm>
              <a:off x="3812" y="2652"/>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6" name="Freeform 935">
              <a:extLst>
                <a:ext uri="{FF2B5EF4-FFF2-40B4-BE49-F238E27FC236}">
                  <a16:creationId xmlns:a16="http://schemas.microsoft.com/office/drawing/2014/main" id="{9CFE7083-8671-1840-BDBB-BAFB05ADE596}"/>
                </a:ext>
              </a:extLst>
            </p:cNvPr>
            <p:cNvSpPr>
              <a:spLocks noEditPoints="1"/>
            </p:cNvSpPr>
            <p:nvPr/>
          </p:nvSpPr>
          <p:spPr bwMode="auto">
            <a:xfrm>
              <a:off x="3812" y="2654"/>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7" name="Freeform 936">
              <a:extLst>
                <a:ext uri="{FF2B5EF4-FFF2-40B4-BE49-F238E27FC236}">
                  <a16:creationId xmlns:a16="http://schemas.microsoft.com/office/drawing/2014/main" id="{E0FD2923-DA3B-FC4A-831A-E53DE66321B0}"/>
                </a:ext>
              </a:extLst>
            </p:cNvPr>
            <p:cNvSpPr>
              <a:spLocks noEditPoints="1"/>
            </p:cNvSpPr>
            <p:nvPr/>
          </p:nvSpPr>
          <p:spPr bwMode="auto">
            <a:xfrm>
              <a:off x="3812" y="2656"/>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8" name="Freeform 937">
              <a:extLst>
                <a:ext uri="{FF2B5EF4-FFF2-40B4-BE49-F238E27FC236}">
                  <a16:creationId xmlns:a16="http://schemas.microsoft.com/office/drawing/2014/main" id="{FCF836D0-203E-364A-A36A-E2000429F8B0}"/>
                </a:ext>
              </a:extLst>
            </p:cNvPr>
            <p:cNvSpPr>
              <a:spLocks noEditPoints="1"/>
            </p:cNvSpPr>
            <p:nvPr/>
          </p:nvSpPr>
          <p:spPr bwMode="auto">
            <a:xfrm>
              <a:off x="3812" y="2658"/>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0999" name="Freeform 938">
              <a:extLst>
                <a:ext uri="{FF2B5EF4-FFF2-40B4-BE49-F238E27FC236}">
                  <a16:creationId xmlns:a16="http://schemas.microsoft.com/office/drawing/2014/main" id="{141B3646-E1EA-7748-BE5B-29E20C58727E}"/>
                </a:ext>
              </a:extLst>
            </p:cNvPr>
            <p:cNvSpPr>
              <a:spLocks noEditPoints="1"/>
            </p:cNvSpPr>
            <p:nvPr/>
          </p:nvSpPr>
          <p:spPr bwMode="auto">
            <a:xfrm>
              <a:off x="3812" y="2660"/>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0" name="Freeform 939">
              <a:extLst>
                <a:ext uri="{FF2B5EF4-FFF2-40B4-BE49-F238E27FC236}">
                  <a16:creationId xmlns:a16="http://schemas.microsoft.com/office/drawing/2014/main" id="{3CCF22F3-670E-7640-9FB2-A5E7B7BA836C}"/>
                </a:ext>
              </a:extLst>
            </p:cNvPr>
            <p:cNvSpPr>
              <a:spLocks noEditPoints="1"/>
            </p:cNvSpPr>
            <p:nvPr/>
          </p:nvSpPr>
          <p:spPr bwMode="auto">
            <a:xfrm>
              <a:off x="3812" y="2663"/>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1" name="Freeform 940">
              <a:extLst>
                <a:ext uri="{FF2B5EF4-FFF2-40B4-BE49-F238E27FC236}">
                  <a16:creationId xmlns:a16="http://schemas.microsoft.com/office/drawing/2014/main" id="{1C12D906-51DF-8842-9CC1-9866C32638DF}"/>
                </a:ext>
              </a:extLst>
            </p:cNvPr>
            <p:cNvSpPr>
              <a:spLocks noEditPoints="1"/>
            </p:cNvSpPr>
            <p:nvPr/>
          </p:nvSpPr>
          <p:spPr bwMode="auto">
            <a:xfrm>
              <a:off x="3812" y="2665"/>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2" name="Freeform 941">
              <a:extLst>
                <a:ext uri="{FF2B5EF4-FFF2-40B4-BE49-F238E27FC236}">
                  <a16:creationId xmlns:a16="http://schemas.microsoft.com/office/drawing/2014/main" id="{9D819D80-6504-4B45-82B1-B6BEA54E088B}"/>
                </a:ext>
              </a:extLst>
            </p:cNvPr>
            <p:cNvSpPr>
              <a:spLocks noEditPoints="1"/>
            </p:cNvSpPr>
            <p:nvPr/>
          </p:nvSpPr>
          <p:spPr bwMode="auto">
            <a:xfrm>
              <a:off x="3812" y="2667"/>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3" name="Freeform 942">
              <a:extLst>
                <a:ext uri="{FF2B5EF4-FFF2-40B4-BE49-F238E27FC236}">
                  <a16:creationId xmlns:a16="http://schemas.microsoft.com/office/drawing/2014/main" id="{0E50D290-6F9D-FB4F-9554-B98B3B0BB157}"/>
                </a:ext>
              </a:extLst>
            </p:cNvPr>
            <p:cNvSpPr>
              <a:spLocks noEditPoints="1"/>
            </p:cNvSpPr>
            <p:nvPr/>
          </p:nvSpPr>
          <p:spPr bwMode="auto">
            <a:xfrm>
              <a:off x="3812" y="2669"/>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4" name="Freeform 943">
              <a:extLst>
                <a:ext uri="{FF2B5EF4-FFF2-40B4-BE49-F238E27FC236}">
                  <a16:creationId xmlns:a16="http://schemas.microsoft.com/office/drawing/2014/main" id="{8D9D77BA-FD27-E74B-85F5-379D4BCAA045}"/>
                </a:ext>
              </a:extLst>
            </p:cNvPr>
            <p:cNvSpPr>
              <a:spLocks noEditPoints="1"/>
            </p:cNvSpPr>
            <p:nvPr/>
          </p:nvSpPr>
          <p:spPr bwMode="auto">
            <a:xfrm>
              <a:off x="3812" y="2671"/>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5" name="Freeform 944">
              <a:extLst>
                <a:ext uri="{FF2B5EF4-FFF2-40B4-BE49-F238E27FC236}">
                  <a16:creationId xmlns:a16="http://schemas.microsoft.com/office/drawing/2014/main" id="{98330B60-FD5B-EB4F-971C-503C8BD90189}"/>
                </a:ext>
              </a:extLst>
            </p:cNvPr>
            <p:cNvSpPr>
              <a:spLocks noEditPoints="1"/>
            </p:cNvSpPr>
            <p:nvPr/>
          </p:nvSpPr>
          <p:spPr bwMode="auto">
            <a:xfrm>
              <a:off x="3812" y="2673"/>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6" name="Freeform 945">
              <a:extLst>
                <a:ext uri="{FF2B5EF4-FFF2-40B4-BE49-F238E27FC236}">
                  <a16:creationId xmlns:a16="http://schemas.microsoft.com/office/drawing/2014/main" id="{709099A7-34BA-9741-B9DE-72F4F434F8B9}"/>
                </a:ext>
              </a:extLst>
            </p:cNvPr>
            <p:cNvSpPr>
              <a:spLocks noEditPoints="1"/>
            </p:cNvSpPr>
            <p:nvPr/>
          </p:nvSpPr>
          <p:spPr bwMode="auto">
            <a:xfrm>
              <a:off x="3812" y="2675"/>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7" name="Freeform 946">
              <a:extLst>
                <a:ext uri="{FF2B5EF4-FFF2-40B4-BE49-F238E27FC236}">
                  <a16:creationId xmlns:a16="http://schemas.microsoft.com/office/drawing/2014/main" id="{E224F091-8DD6-984B-AFC0-B2A664FEC2C1}"/>
                </a:ext>
              </a:extLst>
            </p:cNvPr>
            <p:cNvSpPr>
              <a:spLocks noEditPoints="1"/>
            </p:cNvSpPr>
            <p:nvPr/>
          </p:nvSpPr>
          <p:spPr bwMode="auto">
            <a:xfrm>
              <a:off x="3812" y="2677"/>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8" name="Freeform 947">
              <a:extLst>
                <a:ext uri="{FF2B5EF4-FFF2-40B4-BE49-F238E27FC236}">
                  <a16:creationId xmlns:a16="http://schemas.microsoft.com/office/drawing/2014/main" id="{7155118B-CBDF-3D4C-A236-C32DF6A21D6E}"/>
                </a:ext>
              </a:extLst>
            </p:cNvPr>
            <p:cNvSpPr>
              <a:spLocks noEditPoints="1"/>
            </p:cNvSpPr>
            <p:nvPr/>
          </p:nvSpPr>
          <p:spPr bwMode="auto">
            <a:xfrm>
              <a:off x="3812" y="2679"/>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09" name="Freeform 948">
              <a:extLst>
                <a:ext uri="{FF2B5EF4-FFF2-40B4-BE49-F238E27FC236}">
                  <a16:creationId xmlns:a16="http://schemas.microsoft.com/office/drawing/2014/main" id="{4BFD7A94-171E-CC45-8A75-3B10714B09DC}"/>
                </a:ext>
              </a:extLst>
            </p:cNvPr>
            <p:cNvSpPr>
              <a:spLocks noEditPoints="1"/>
            </p:cNvSpPr>
            <p:nvPr/>
          </p:nvSpPr>
          <p:spPr bwMode="auto">
            <a:xfrm>
              <a:off x="3812" y="2682"/>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0" name="Freeform 949">
              <a:extLst>
                <a:ext uri="{FF2B5EF4-FFF2-40B4-BE49-F238E27FC236}">
                  <a16:creationId xmlns:a16="http://schemas.microsoft.com/office/drawing/2014/main" id="{7A481017-C52E-804D-A9A3-0CCE88675075}"/>
                </a:ext>
              </a:extLst>
            </p:cNvPr>
            <p:cNvSpPr>
              <a:spLocks noEditPoints="1"/>
            </p:cNvSpPr>
            <p:nvPr/>
          </p:nvSpPr>
          <p:spPr bwMode="auto">
            <a:xfrm>
              <a:off x="3812" y="2684"/>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1" name="Freeform 950">
              <a:extLst>
                <a:ext uri="{FF2B5EF4-FFF2-40B4-BE49-F238E27FC236}">
                  <a16:creationId xmlns:a16="http://schemas.microsoft.com/office/drawing/2014/main" id="{233D9B69-BE8D-4049-A7D2-3F99D1C5D09E}"/>
                </a:ext>
              </a:extLst>
            </p:cNvPr>
            <p:cNvSpPr>
              <a:spLocks noEditPoints="1"/>
            </p:cNvSpPr>
            <p:nvPr/>
          </p:nvSpPr>
          <p:spPr bwMode="auto">
            <a:xfrm>
              <a:off x="3812" y="2686"/>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2" name="Freeform 951">
              <a:extLst>
                <a:ext uri="{FF2B5EF4-FFF2-40B4-BE49-F238E27FC236}">
                  <a16:creationId xmlns:a16="http://schemas.microsoft.com/office/drawing/2014/main" id="{2574861E-E51B-754A-8868-7157FCEA24E5}"/>
                </a:ext>
              </a:extLst>
            </p:cNvPr>
            <p:cNvSpPr>
              <a:spLocks noEditPoints="1"/>
            </p:cNvSpPr>
            <p:nvPr/>
          </p:nvSpPr>
          <p:spPr bwMode="auto">
            <a:xfrm>
              <a:off x="3812" y="2688"/>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3" name="Freeform 952">
              <a:extLst>
                <a:ext uri="{FF2B5EF4-FFF2-40B4-BE49-F238E27FC236}">
                  <a16:creationId xmlns:a16="http://schemas.microsoft.com/office/drawing/2014/main" id="{A03198C8-84C6-5C41-9563-0FD56D72FC3D}"/>
                </a:ext>
              </a:extLst>
            </p:cNvPr>
            <p:cNvSpPr>
              <a:spLocks noEditPoints="1"/>
            </p:cNvSpPr>
            <p:nvPr/>
          </p:nvSpPr>
          <p:spPr bwMode="auto">
            <a:xfrm>
              <a:off x="3812" y="2690"/>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4" name="Freeform 953">
              <a:extLst>
                <a:ext uri="{FF2B5EF4-FFF2-40B4-BE49-F238E27FC236}">
                  <a16:creationId xmlns:a16="http://schemas.microsoft.com/office/drawing/2014/main" id="{B72B0B46-E47E-7446-A05B-05493ADB7B52}"/>
                </a:ext>
              </a:extLst>
            </p:cNvPr>
            <p:cNvSpPr>
              <a:spLocks noEditPoints="1"/>
            </p:cNvSpPr>
            <p:nvPr/>
          </p:nvSpPr>
          <p:spPr bwMode="auto">
            <a:xfrm>
              <a:off x="3812" y="2692"/>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5" name="Freeform 954">
              <a:extLst>
                <a:ext uri="{FF2B5EF4-FFF2-40B4-BE49-F238E27FC236}">
                  <a16:creationId xmlns:a16="http://schemas.microsoft.com/office/drawing/2014/main" id="{F684EB01-ADC4-CC4D-8419-943631C676B9}"/>
                </a:ext>
              </a:extLst>
            </p:cNvPr>
            <p:cNvSpPr>
              <a:spLocks noEditPoints="1"/>
            </p:cNvSpPr>
            <p:nvPr/>
          </p:nvSpPr>
          <p:spPr bwMode="auto">
            <a:xfrm>
              <a:off x="3812" y="2694"/>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6" name="Freeform 955">
              <a:extLst>
                <a:ext uri="{FF2B5EF4-FFF2-40B4-BE49-F238E27FC236}">
                  <a16:creationId xmlns:a16="http://schemas.microsoft.com/office/drawing/2014/main" id="{7E27C352-1339-B24B-805E-0262D473C6F1}"/>
                </a:ext>
              </a:extLst>
            </p:cNvPr>
            <p:cNvSpPr>
              <a:spLocks noEditPoints="1"/>
            </p:cNvSpPr>
            <p:nvPr/>
          </p:nvSpPr>
          <p:spPr bwMode="auto">
            <a:xfrm>
              <a:off x="3812" y="2696"/>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7" name="Freeform 956">
              <a:extLst>
                <a:ext uri="{FF2B5EF4-FFF2-40B4-BE49-F238E27FC236}">
                  <a16:creationId xmlns:a16="http://schemas.microsoft.com/office/drawing/2014/main" id="{6439C495-8B2E-E944-89FB-C34EDB424810}"/>
                </a:ext>
              </a:extLst>
            </p:cNvPr>
            <p:cNvSpPr>
              <a:spLocks noEditPoints="1"/>
            </p:cNvSpPr>
            <p:nvPr/>
          </p:nvSpPr>
          <p:spPr bwMode="auto">
            <a:xfrm>
              <a:off x="3812" y="2698"/>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8" name="Freeform 957">
              <a:extLst>
                <a:ext uri="{FF2B5EF4-FFF2-40B4-BE49-F238E27FC236}">
                  <a16:creationId xmlns:a16="http://schemas.microsoft.com/office/drawing/2014/main" id="{FA4450E2-E95C-EF4D-8DF5-E92A0C133950}"/>
                </a:ext>
              </a:extLst>
            </p:cNvPr>
            <p:cNvSpPr>
              <a:spLocks noEditPoints="1"/>
            </p:cNvSpPr>
            <p:nvPr/>
          </p:nvSpPr>
          <p:spPr bwMode="auto">
            <a:xfrm>
              <a:off x="3812" y="2701"/>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19" name="Freeform 958">
              <a:extLst>
                <a:ext uri="{FF2B5EF4-FFF2-40B4-BE49-F238E27FC236}">
                  <a16:creationId xmlns:a16="http://schemas.microsoft.com/office/drawing/2014/main" id="{43A82E48-4730-BE4E-9F9A-357026941972}"/>
                </a:ext>
              </a:extLst>
            </p:cNvPr>
            <p:cNvSpPr>
              <a:spLocks/>
            </p:cNvSpPr>
            <p:nvPr/>
          </p:nvSpPr>
          <p:spPr bwMode="auto">
            <a:xfrm>
              <a:off x="3902" y="2584"/>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0" name="Freeform 959">
              <a:extLst>
                <a:ext uri="{FF2B5EF4-FFF2-40B4-BE49-F238E27FC236}">
                  <a16:creationId xmlns:a16="http://schemas.microsoft.com/office/drawing/2014/main" id="{CC18188B-7CB7-8342-99AF-6E3414DC3FE0}"/>
                </a:ext>
              </a:extLst>
            </p:cNvPr>
            <p:cNvSpPr>
              <a:spLocks/>
            </p:cNvSpPr>
            <p:nvPr/>
          </p:nvSpPr>
          <p:spPr bwMode="auto">
            <a:xfrm>
              <a:off x="4021" y="2584"/>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1" name="Freeform 960">
              <a:extLst>
                <a:ext uri="{FF2B5EF4-FFF2-40B4-BE49-F238E27FC236}">
                  <a16:creationId xmlns:a16="http://schemas.microsoft.com/office/drawing/2014/main" id="{CB698799-F3E7-324C-8BFE-DF4C1D58F966}"/>
                </a:ext>
              </a:extLst>
            </p:cNvPr>
            <p:cNvSpPr>
              <a:spLocks/>
            </p:cNvSpPr>
            <p:nvPr/>
          </p:nvSpPr>
          <p:spPr bwMode="auto">
            <a:xfrm>
              <a:off x="4142" y="2584"/>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2" name="Freeform 961">
              <a:extLst>
                <a:ext uri="{FF2B5EF4-FFF2-40B4-BE49-F238E27FC236}">
                  <a16:creationId xmlns:a16="http://schemas.microsoft.com/office/drawing/2014/main" id="{02F63392-E6B3-8847-9549-9F5084F7C95A}"/>
                </a:ext>
              </a:extLst>
            </p:cNvPr>
            <p:cNvSpPr>
              <a:spLocks/>
            </p:cNvSpPr>
            <p:nvPr/>
          </p:nvSpPr>
          <p:spPr bwMode="auto">
            <a:xfrm>
              <a:off x="4262" y="2584"/>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3" name="Freeform 962">
              <a:extLst>
                <a:ext uri="{FF2B5EF4-FFF2-40B4-BE49-F238E27FC236}">
                  <a16:creationId xmlns:a16="http://schemas.microsoft.com/office/drawing/2014/main" id="{3A04D6B3-A38F-FE49-B862-679E0A2B6BF1}"/>
                </a:ext>
              </a:extLst>
            </p:cNvPr>
            <p:cNvSpPr>
              <a:spLocks/>
            </p:cNvSpPr>
            <p:nvPr/>
          </p:nvSpPr>
          <p:spPr bwMode="auto">
            <a:xfrm>
              <a:off x="4356" y="2612"/>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4" name="Freeform 963">
              <a:extLst>
                <a:ext uri="{FF2B5EF4-FFF2-40B4-BE49-F238E27FC236}">
                  <a16:creationId xmlns:a16="http://schemas.microsoft.com/office/drawing/2014/main" id="{26D4F4BE-DE3F-8A4E-BFAF-5267C15CE0E0}"/>
                </a:ext>
              </a:extLst>
            </p:cNvPr>
            <p:cNvSpPr>
              <a:spLocks/>
            </p:cNvSpPr>
            <p:nvPr/>
          </p:nvSpPr>
          <p:spPr bwMode="auto">
            <a:xfrm>
              <a:off x="4404" y="2612"/>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5" name="Freeform 964">
              <a:extLst>
                <a:ext uri="{FF2B5EF4-FFF2-40B4-BE49-F238E27FC236}">
                  <a16:creationId xmlns:a16="http://schemas.microsoft.com/office/drawing/2014/main" id="{1A8AA4D2-A4AA-6A4A-AD4D-4B9F4715DA9C}"/>
                </a:ext>
              </a:extLst>
            </p:cNvPr>
            <p:cNvSpPr>
              <a:spLocks/>
            </p:cNvSpPr>
            <p:nvPr/>
          </p:nvSpPr>
          <p:spPr bwMode="auto">
            <a:xfrm>
              <a:off x="4305" y="2667"/>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6" name="Freeform 965">
              <a:extLst>
                <a:ext uri="{FF2B5EF4-FFF2-40B4-BE49-F238E27FC236}">
                  <a16:creationId xmlns:a16="http://schemas.microsoft.com/office/drawing/2014/main" id="{1B362B63-C4C5-D24D-BFDC-307C623A2AE8}"/>
                </a:ext>
              </a:extLst>
            </p:cNvPr>
            <p:cNvSpPr>
              <a:spLocks/>
            </p:cNvSpPr>
            <p:nvPr/>
          </p:nvSpPr>
          <p:spPr bwMode="auto">
            <a:xfrm>
              <a:off x="3812" y="2612"/>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7" name="Rectangle 966">
              <a:extLst>
                <a:ext uri="{FF2B5EF4-FFF2-40B4-BE49-F238E27FC236}">
                  <a16:creationId xmlns:a16="http://schemas.microsoft.com/office/drawing/2014/main" id="{B8467A35-7BC5-3F42-9AB2-3388FB6E0051}"/>
                </a:ext>
              </a:extLst>
            </p:cNvPr>
            <p:cNvSpPr>
              <a:spLocks noChangeArrowheads="1"/>
            </p:cNvSpPr>
            <p:nvPr/>
          </p:nvSpPr>
          <p:spPr bwMode="auto">
            <a:xfrm>
              <a:off x="3979" y="2782"/>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1028" name="Freeform 967">
              <a:extLst>
                <a:ext uri="{FF2B5EF4-FFF2-40B4-BE49-F238E27FC236}">
                  <a16:creationId xmlns:a16="http://schemas.microsoft.com/office/drawing/2014/main" id="{6C1633C2-B66A-EB48-BE63-2297BCA6BFB2}"/>
                </a:ext>
              </a:extLst>
            </p:cNvPr>
            <p:cNvSpPr>
              <a:spLocks/>
            </p:cNvSpPr>
            <p:nvPr/>
          </p:nvSpPr>
          <p:spPr bwMode="auto">
            <a:xfrm>
              <a:off x="2943" y="2580"/>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29" name="Freeform 968">
              <a:extLst>
                <a:ext uri="{FF2B5EF4-FFF2-40B4-BE49-F238E27FC236}">
                  <a16:creationId xmlns:a16="http://schemas.microsoft.com/office/drawing/2014/main" id="{C8BF3AD7-27DB-224A-809E-32F2D483DF38}"/>
                </a:ext>
              </a:extLst>
            </p:cNvPr>
            <p:cNvSpPr>
              <a:spLocks/>
            </p:cNvSpPr>
            <p:nvPr/>
          </p:nvSpPr>
          <p:spPr bwMode="auto">
            <a:xfrm>
              <a:off x="2880" y="2570"/>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1030" name="Rectangle 969">
              <a:extLst>
                <a:ext uri="{FF2B5EF4-FFF2-40B4-BE49-F238E27FC236}">
                  <a16:creationId xmlns:a16="http://schemas.microsoft.com/office/drawing/2014/main" id="{DE0B10AF-6FC6-764D-B10C-1C1EB8431962}"/>
                </a:ext>
              </a:extLst>
            </p:cNvPr>
            <p:cNvSpPr>
              <a:spLocks noChangeArrowheads="1"/>
            </p:cNvSpPr>
            <p:nvPr/>
          </p:nvSpPr>
          <p:spPr bwMode="auto">
            <a:xfrm>
              <a:off x="4039" y="2366"/>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1031" name="Rectangle 970">
              <a:extLst>
                <a:ext uri="{FF2B5EF4-FFF2-40B4-BE49-F238E27FC236}">
                  <a16:creationId xmlns:a16="http://schemas.microsoft.com/office/drawing/2014/main" id="{67A98273-B84E-1742-8439-A5B6CDC778D6}"/>
                </a:ext>
              </a:extLst>
            </p:cNvPr>
            <p:cNvSpPr>
              <a:spLocks noChangeArrowheads="1"/>
            </p:cNvSpPr>
            <p:nvPr/>
          </p:nvSpPr>
          <p:spPr bwMode="auto">
            <a:xfrm>
              <a:off x="4087" y="2375"/>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2051773C-0569-B647-94F5-6777C6EBB5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75952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A70AF7C-86CA-AE41-8B7D-0A08145E6F90}"/>
              </a:ext>
            </a:extLst>
          </p:cNvPr>
          <p:cNvSpPr>
            <a:spLocks noGrp="1" noChangeArrowheads="1"/>
          </p:cNvSpPr>
          <p:nvPr>
            <p:ph type="title" idx="4294967295"/>
          </p:nvPr>
        </p:nvSpPr>
        <p:spPr>
          <a:xfrm>
            <a:off x="311700" y="93318"/>
            <a:ext cx="8520600" cy="572700"/>
          </a:xfrm>
        </p:spPr>
        <p:txBody>
          <a:bodyPr/>
          <a:lstStyle/>
          <a:p>
            <a:pPr algn="ctr"/>
            <a:r>
              <a:rPr lang="en-US" altLang="zh-TW" dirty="0">
                <a:ea typeface="新細明體" panose="02020500000000000000" pitchFamily="18" charset="-120"/>
              </a:rPr>
              <a:t>Memory: </a:t>
            </a:r>
            <a:r>
              <a:rPr lang="en-US" altLang="zh-TW" sz="1500" dirty="0">
                <a:ea typeface="新細明體" panose="02020500000000000000" pitchFamily="18" charset="-120"/>
              </a:rPr>
              <a:t>physical implementation</a:t>
            </a:r>
            <a:endParaRPr lang="en-US" altLang="zh-TW" sz="1050" dirty="0">
              <a:ea typeface="新細明體" panose="02020500000000000000" pitchFamily="18" charset="-120"/>
            </a:endParaRPr>
          </a:p>
        </p:txBody>
      </p:sp>
      <p:sp>
        <p:nvSpPr>
          <p:cNvPr id="371716" name="Rectangle 4">
            <a:extLst>
              <a:ext uri="{FF2B5EF4-FFF2-40B4-BE49-F238E27FC236}">
                <a16:creationId xmlns:a16="http://schemas.microsoft.com/office/drawing/2014/main" id="{C1D88AD9-6FB1-7348-B77A-A1C4973CB264}"/>
              </a:ext>
            </a:extLst>
          </p:cNvPr>
          <p:cNvSpPr>
            <a:spLocks noGrp="1" noChangeArrowheads="1"/>
          </p:cNvSpPr>
          <p:nvPr>
            <p:ph type="body" idx="4294967295"/>
          </p:nvPr>
        </p:nvSpPr>
        <p:spPr>
          <a:xfrm>
            <a:off x="1314450" y="3543301"/>
            <a:ext cx="6629400" cy="1307306"/>
          </a:xfrm>
          <a:noFill/>
        </p:spPr>
        <p:txBody>
          <a:bodyPr/>
          <a:lstStyle/>
          <a:p>
            <a:pPr>
              <a:spcBef>
                <a:spcPct val="40000"/>
              </a:spcBef>
              <a:buFont typeface="Wingdings" pitchFamily="2" charset="2"/>
              <a:buNone/>
            </a:pPr>
            <a:r>
              <a:rPr lang="en-US" altLang="zh-TW" sz="1200" u="sng">
                <a:ea typeface="新細明體" panose="02020500000000000000" pitchFamily="18" charset="-120"/>
              </a:rPr>
              <a:t>Access logic:</a:t>
            </a:r>
          </a:p>
          <a:p>
            <a:pPr>
              <a:spcBef>
                <a:spcPct val="40000"/>
              </a:spcBef>
              <a:buSzPct val="80000"/>
              <a:buFont typeface="Wingdings" pitchFamily="2" charset="2"/>
              <a:buChar char="q"/>
            </a:pPr>
            <a:r>
              <a:rPr lang="en-US" altLang="zh-TW" sz="1200">
                <a:ea typeface="新細明體" panose="02020500000000000000" pitchFamily="18" charset="-120"/>
              </a:rPr>
              <a:t>Access to any address from 0 to 16,383 results in accessing the </a:t>
            </a:r>
            <a:r>
              <a:rPr lang="en-US" altLang="zh-TW" sz="1050">
                <a:latin typeface="Consolas" panose="020B0609020204030204" pitchFamily="49" charset="0"/>
                <a:ea typeface="新細明體" panose="02020500000000000000" pitchFamily="18" charset="-120"/>
                <a:cs typeface="Consolas" panose="020B0609020204030204" pitchFamily="49" charset="0"/>
              </a:rPr>
              <a:t>RAM16K</a:t>
            </a:r>
            <a:r>
              <a:rPr lang="en-US" altLang="zh-TW" sz="1200" b="1">
                <a:latin typeface="Courier New" panose="02070309020205020404" pitchFamily="49" charset="0"/>
                <a:ea typeface="新細明體" panose="02020500000000000000" pitchFamily="18" charset="-120"/>
                <a:cs typeface="Courier New" panose="02070309020205020404" pitchFamily="49" charset="0"/>
              </a:rPr>
              <a:t> </a:t>
            </a:r>
            <a:r>
              <a:rPr lang="en-US" altLang="zh-TW" sz="1200">
                <a:ea typeface="新細明體" panose="02020500000000000000" pitchFamily="18" charset="-120"/>
                <a:cs typeface="Courier New" panose="02070309020205020404" pitchFamily="49" charset="0"/>
              </a:rPr>
              <a:t>chip-part</a:t>
            </a:r>
            <a:endParaRPr lang="en-US" altLang="zh-TW" sz="1200">
              <a:ea typeface="新細明體" panose="02020500000000000000" pitchFamily="18" charset="-120"/>
            </a:endParaRPr>
          </a:p>
          <a:p>
            <a:pPr>
              <a:spcBef>
                <a:spcPct val="40000"/>
              </a:spcBef>
              <a:buSzPct val="80000"/>
              <a:buFont typeface="Wingdings" pitchFamily="2" charset="2"/>
              <a:buChar char="q"/>
            </a:pPr>
            <a:r>
              <a:rPr lang="en-US" altLang="zh-TW" sz="1200">
                <a:ea typeface="新細明體" panose="02020500000000000000" pitchFamily="18" charset="-120"/>
              </a:rPr>
              <a:t>Access to any address from 16,384 to 24,575 results in accessing the </a:t>
            </a:r>
            <a:r>
              <a:rPr lang="en-US" altLang="zh-TW" sz="1050">
                <a:latin typeface="Consolas" panose="020B0609020204030204" pitchFamily="49" charset="0"/>
                <a:ea typeface="新細明體" panose="02020500000000000000" pitchFamily="18" charset="-120"/>
              </a:rPr>
              <a:t>Screen</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address 24,576 results in accessing the </a:t>
            </a:r>
            <a:r>
              <a:rPr lang="en-US" altLang="zh-TW" sz="1050">
                <a:latin typeface="Consolas" panose="020B0609020204030204" pitchFamily="49" charset="0"/>
                <a:ea typeface="新細明體" panose="02020500000000000000" pitchFamily="18" charset="-120"/>
              </a:rPr>
              <a:t>keyboard</a:t>
            </a:r>
            <a:r>
              <a:rPr lang="en-US" altLang="zh-TW" sz="1200">
                <a:ea typeface="新細明體" panose="02020500000000000000" pitchFamily="18" charset="-120"/>
              </a:rPr>
              <a:t> chip-part</a:t>
            </a:r>
          </a:p>
          <a:p>
            <a:pPr>
              <a:spcBef>
                <a:spcPct val="40000"/>
              </a:spcBef>
              <a:buSzPct val="80000"/>
              <a:buFont typeface="Wingdings" pitchFamily="2" charset="2"/>
              <a:buChar char="q"/>
            </a:pPr>
            <a:r>
              <a:rPr lang="en-US" altLang="zh-TW" sz="1200">
                <a:ea typeface="新細明體" panose="02020500000000000000" pitchFamily="18" charset="-120"/>
              </a:rPr>
              <a:t>Access to any other address is invalid.</a:t>
            </a:r>
          </a:p>
        </p:txBody>
      </p:sp>
      <p:grpSp>
        <p:nvGrpSpPr>
          <p:cNvPr id="32772" name="Group 353">
            <a:extLst>
              <a:ext uri="{FF2B5EF4-FFF2-40B4-BE49-F238E27FC236}">
                <a16:creationId xmlns:a16="http://schemas.microsoft.com/office/drawing/2014/main" id="{371F99D0-5F8E-3647-8E82-A567FE9E6F0E}"/>
              </a:ext>
            </a:extLst>
          </p:cNvPr>
          <p:cNvGrpSpPr>
            <a:grpSpLocks/>
          </p:cNvGrpSpPr>
          <p:nvPr/>
        </p:nvGrpSpPr>
        <p:grpSpPr bwMode="auto">
          <a:xfrm>
            <a:off x="1792607" y="731375"/>
            <a:ext cx="4339829" cy="3039666"/>
            <a:chOff x="1008" y="288"/>
            <a:chExt cx="3645" cy="2553"/>
          </a:xfrm>
        </p:grpSpPr>
        <p:sp>
          <p:nvSpPr>
            <p:cNvPr id="32774" name="AutoShape 4">
              <a:extLst>
                <a:ext uri="{FF2B5EF4-FFF2-40B4-BE49-F238E27FC236}">
                  <a16:creationId xmlns:a16="http://schemas.microsoft.com/office/drawing/2014/main" id="{C456A846-9117-8E4B-9814-DAF811B2FF48}"/>
                </a:ext>
              </a:extLst>
            </p:cNvPr>
            <p:cNvSpPr>
              <a:spLocks noChangeAspect="1" noChangeArrowheads="1" noTextEdit="1"/>
            </p:cNvSpPr>
            <p:nvPr/>
          </p:nvSpPr>
          <p:spPr bwMode="auto">
            <a:xfrm>
              <a:off x="1008" y="288"/>
              <a:ext cx="3645" cy="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75" name="Rectangle 5">
              <a:extLst>
                <a:ext uri="{FF2B5EF4-FFF2-40B4-BE49-F238E27FC236}">
                  <a16:creationId xmlns:a16="http://schemas.microsoft.com/office/drawing/2014/main" id="{7B49F1CB-0E4E-014E-ABFD-96D0507D0958}"/>
                </a:ext>
              </a:extLst>
            </p:cNvPr>
            <p:cNvSpPr>
              <a:spLocks noChangeArrowheads="1"/>
            </p:cNvSpPr>
            <p:nvPr/>
          </p:nvSpPr>
          <p:spPr bwMode="auto">
            <a:xfrm>
              <a:off x="2157" y="464"/>
              <a:ext cx="346" cy="1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6" name="Rectangle 6">
              <a:extLst>
                <a:ext uri="{FF2B5EF4-FFF2-40B4-BE49-F238E27FC236}">
                  <a16:creationId xmlns:a16="http://schemas.microsoft.com/office/drawing/2014/main" id="{E1A59D3A-0DD0-814C-830D-93B9F8C77FCB}"/>
                </a:ext>
              </a:extLst>
            </p:cNvPr>
            <p:cNvSpPr>
              <a:spLocks noChangeArrowheads="1"/>
            </p:cNvSpPr>
            <p:nvPr/>
          </p:nvSpPr>
          <p:spPr bwMode="auto">
            <a:xfrm>
              <a:off x="2261" y="477"/>
              <a:ext cx="19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load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77" name="Rectangle 7">
              <a:extLst>
                <a:ext uri="{FF2B5EF4-FFF2-40B4-BE49-F238E27FC236}">
                  <a16:creationId xmlns:a16="http://schemas.microsoft.com/office/drawing/2014/main" id="{5A271B22-87E7-9441-870F-596C73DE18F1}"/>
                </a:ext>
              </a:extLst>
            </p:cNvPr>
            <p:cNvSpPr>
              <a:spLocks noChangeArrowheads="1"/>
            </p:cNvSpPr>
            <p:nvPr/>
          </p:nvSpPr>
          <p:spPr bwMode="auto">
            <a:xfrm>
              <a:off x="1632" y="816"/>
              <a:ext cx="1406" cy="1968"/>
            </a:xfrm>
            <a:prstGeom prst="rect">
              <a:avLst/>
            </a:prstGeom>
            <a:solidFill>
              <a:srgbClr val="E6E6E6"/>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8" name="Rectangle 8">
              <a:extLst>
                <a:ext uri="{FF2B5EF4-FFF2-40B4-BE49-F238E27FC236}">
                  <a16:creationId xmlns:a16="http://schemas.microsoft.com/office/drawing/2014/main" id="{A8EB193A-2718-CB48-895E-8CBD769E369D}"/>
                </a:ext>
              </a:extLst>
            </p:cNvPr>
            <p:cNvSpPr>
              <a:spLocks noChangeArrowheads="1"/>
            </p:cNvSpPr>
            <p:nvPr/>
          </p:nvSpPr>
          <p:spPr bwMode="auto">
            <a:xfrm>
              <a:off x="3170" y="1512"/>
              <a:ext cx="221"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79" name="Rectangle 9">
              <a:extLst>
                <a:ext uri="{FF2B5EF4-FFF2-40B4-BE49-F238E27FC236}">
                  <a16:creationId xmlns:a16="http://schemas.microsoft.com/office/drawing/2014/main" id="{9FC44FCB-60B3-9945-B867-9B3B2FF59EEC}"/>
                </a:ext>
              </a:extLst>
            </p:cNvPr>
            <p:cNvSpPr>
              <a:spLocks noChangeArrowheads="1"/>
            </p:cNvSpPr>
            <p:nvPr/>
          </p:nvSpPr>
          <p:spPr bwMode="auto">
            <a:xfrm>
              <a:off x="3237" y="1510"/>
              <a:ext cx="145"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out</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0" name="Rectangle 10">
              <a:extLst>
                <a:ext uri="{FF2B5EF4-FFF2-40B4-BE49-F238E27FC236}">
                  <a16:creationId xmlns:a16="http://schemas.microsoft.com/office/drawing/2014/main" id="{ED106C17-75FC-3A44-A0F4-72B4D38854D4}"/>
                </a:ext>
              </a:extLst>
            </p:cNvPr>
            <p:cNvSpPr>
              <a:spLocks noChangeArrowheads="1"/>
            </p:cNvSpPr>
            <p:nvPr/>
          </p:nvSpPr>
          <p:spPr bwMode="auto">
            <a:xfrm>
              <a:off x="1208" y="1087"/>
              <a:ext cx="18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1" name="Rectangle 11">
              <a:extLst>
                <a:ext uri="{FF2B5EF4-FFF2-40B4-BE49-F238E27FC236}">
                  <a16:creationId xmlns:a16="http://schemas.microsoft.com/office/drawing/2014/main" id="{F6D9F138-0F30-B840-9091-6FF88C80DEA9}"/>
                </a:ext>
              </a:extLst>
            </p:cNvPr>
            <p:cNvSpPr>
              <a:spLocks noChangeArrowheads="1"/>
            </p:cNvSpPr>
            <p:nvPr/>
          </p:nvSpPr>
          <p:spPr bwMode="auto">
            <a:xfrm>
              <a:off x="1270" y="1085"/>
              <a:ext cx="8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in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2" name="Line 12">
              <a:extLst>
                <a:ext uri="{FF2B5EF4-FFF2-40B4-BE49-F238E27FC236}">
                  <a16:creationId xmlns:a16="http://schemas.microsoft.com/office/drawing/2014/main" id="{0C706B12-A978-FF41-B72F-F7D227118093}"/>
                </a:ext>
              </a:extLst>
            </p:cNvPr>
            <p:cNvSpPr>
              <a:spLocks noChangeShapeType="1"/>
            </p:cNvSpPr>
            <p:nvPr/>
          </p:nvSpPr>
          <p:spPr bwMode="auto">
            <a:xfrm>
              <a:off x="2331" y="619"/>
              <a:ext cx="0" cy="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3" name="Freeform 13">
              <a:extLst>
                <a:ext uri="{FF2B5EF4-FFF2-40B4-BE49-F238E27FC236}">
                  <a16:creationId xmlns:a16="http://schemas.microsoft.com/office/drawing/2014/main" id="{DECB2604-4183-544E-8BA3-4688F76CE592}"/>
                </a:ext>
              </a:extLst>
            </p:cNvPr>
            <p:cNvSpPr>
              <a:spLocks/>
            </p:cNvSpPr>
            <p:nvPr/>
          </p:nvSpPr>
          <p:spPr bwMode="auto">
            <a:xfrm>
              <a:off x="2290" y="734"/>
              <a:ext cx="81" cy="82"/>
            </a:xfrm>
            <a:custGeom>
              <a:avLst/>
              <a:gdLst>
                <a:gd name="T0" fmla="*/ 81 w 81"/>
                <a:gd name="T1" fmla="*/ 0 h 82"/>
                <a:gd name="T2" fmla="*/ 41 w 81"/>
                <a:gd name="T3" fmla="*/ 82 h 82"/>
                <a:gd name="T4" fmla="*/ 0 w 81"/>
                <a:gd name="T5" fmla="*/ 0 h 82"/>
                <a:gd name="T6" fmla="*/ 81 w 81"/>
                <a:gd name="T7" fmla="*/ 0 h 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82">
                  <a:moveTo>
                    <a:pt x="81" y="0"/>
                  </a:moveTo>
                  <a:lnTo>
                    <a:pt x="41" y="82"/>
                  </a:lnTo>
                  <a:lnTo>
                    <a:pt x="0" y="0"/>
                  </a:lnTo>
                  <a:lnTo>
                    <a:pt x="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4" name="Freeform 14">
              <a:extLst>
                <a:ext uri="{FF2B5EF4-FFF2-40B4-BE49-F238E27FC236}">
                  <a16:creationId xmlns:a16="http://schemas.microsoft.com/office/drawing/2014/main" id="{7A894291-CC2F-1D40-B090-936FBD71695B}"/>
                </a:ext>
              </a:extLst>
            </p:cNvPr>
            <p:cNvSpPr>
              <a:spLocks/>
            </p:cNvSpPr>
            <p:nvPr/>
          </p:nvSpPr>
          <p:spPr bwMode="auto">
            <a:xfrm>
              <a:off x="2304" y="2722"/>
              <a:ext cx="62" cy="62"/>
            </a:xfrm>
            <a:custGeom>
              <a:avLst/>
              <a:gdLst>
                <a:gd name="T0" fmla="*/ 62 w 62"/>
                <a:gd name="T1" fmla="*/ 62 h 62"/>
                <a:gd name="T2" fmla="*/ 0 w 62"/>
                <a:gd name="T3" fmla="*/ 62 h 62"/>
                <a:gd name="T4" fmla="*/ 32 w 62"/>
                <a:gd name="T5" fmla="*/ 0 h 62"/>
                <a:gd name="T6" fmla="*/ 62 w 62"/>
                <a:gd name="T7" fmla="*/ 62 h 6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 h="62">
                  <a:moveTo>
                    <a:pt x="62" y="62"/>
                  </a:moveTo>
                  <a:lnTo>
                    <a:pt x="0" y="62"/>
                  </a:lnTo>
                  <a:lnTo>
                    <a:pt x="32" y="0"/>
                  </a:lnTo>
                  <a:lnTo>
                    <a:pt x="62" y="62"/>
                  </a:lnTo>
                  <a:close/>
                </a:path>
              </a:pathLst>
            </a:custGeom>
            <a:solidFill>
              <a:srgbClr val="FFFFFF"/>
            </a:solidFill>
            <a:ln w="3175">
              <a:solidFill>
                <a:srgbClr val="000000"/>
              </a:solidFill>
              <a:prstDash val="solid"/>
              <a:round/>
              <a:headEnd/>
              <a:tailEnd/>
            </a:ln>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5" name="Rectangle 15">
              <a:extLst>
                <a:ext uri="{FF2B5EF4-FFF2-40B4-BE49-F238E27FC236}">
                  <a16:creationId xmlns:a16="http://schemas.microsoft.com/office/drawing/2014/main" id="{D99F7AE8-9E96-3F4B-88E0-CED724BE28C4}"/>
                </a:ext>
              </a:extLst>
            </p:cNvPr>
            <p:cNvSpPr>
              <a:spLocks noChangeArrowheads="1"/>
            </p:cNvSpPr>
            <p:nvPr/>
          </p:nvSpPr>
          <p:spPr bwMode="auto">
            <a:xfrm>
              <a:off x="1202" y="1387"/>
              <a:ext cx="192"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6" name="Rectangle 16">
              <a:extLst>
                <a:ext uri="{FF2B5EF4-FFF2-40B4-BE49-F238E27FC236}">
                  <a16:creationId xmlns:a16="http://schemas.microsoft.com/office/drawing/2014/main" id="{87BB8C93-ED1E-1948-93BE-B5BB600C2871}"/>
                </a:ext>
              </a:extLst>
            </p:cNvPr>
            <p:cNvSpPr>
              <a:spLocks noChangeArrowheads="1"/>
            </p:cNvSpPr>
            <p:nvPr/>
          </p:nvSpPr>
          <p:spPr bwMode="auto">
            <a:xfrm>
              <a:off x="1267" y="13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87" name="Line 17">
              <a:extLst>
                <a:ext uri="{FF2B5EF4-FFF2-40B4-BE49-F238E27FC236}">
                  <a16:creationId xmlns:a16="http://schemas.microsoft.com/office/drawing/2014/main" id="{094E8B7F-8D75-B749-A7FD-FC12D4A91721}"/>
                </a:ext>
              </a:extLst>
            </p:cNvPr>
            <p:cNvSpPr>
              <a:spLocks noChangeShapeType="1"/>
            </p:cNvSpPr>
            <p:nvPr/>
          </p:nvSpPr>
          <p:spPr bwMode="auto">
            <a:xfrm flipV="1">
              <a:off x="1205" y="1262"/>
              <a:ext cx="123"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88" name="Rectangle 18">
              <a:extLst>
                <a:ext uri="{FF2B5EF4-FFF2-40B4-BE49-F238E27FC236}">
                  <a16:creationId xmlns:a16="http://schemas.microsoft.com/office/drawing/2014/main" id="{B60993EC-17DE-8F4B-AFBD-A34E717C281C}"/>
                </a:ext>
              </a:extLst>
            </p:cNvPr>
            <p:cNvSpPr>
              <a:spLocks noChangeArrowheads="1"/>
            </p:cNvSpPr>
            <p:nvPr/>
          </p:nvSpPr>
          <p:spPr bwMode="auto">
            <a:xfrm>
              <a:off x="1084" y="2205"/>
              <a:ext cx="463" cy="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89" name="Rectangle 19">
              <a:extLst>
                <a:ext uri="{FF2B5EF4-FFF2-40B4-BE49-F238E27FC236}">
                  <a16:creationId xmlns:a16="http://schemas.microsoft.com/office/drawing/2014/main" id="{95AEB6FF-07B9-3C42-9343-D3335FE869B1}"/>
                </a:ext>
              </a:extLst>
            </p:cNvPr>
            <p:cNvSpPr>
              <a:spLocks noChangeArrowheads="1"/>
            </p:cNvSpPr>
            <p:nvPr/>
          </p:nvSpPr>
          <p:spPr bwMode="auto">
            <a:xfrm>
              <a:off x="1286" y="2228"/>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0" name="Line 20">
              <a:extLst>
                <a:ext uri="{FF2B5EF4-FFF2-40B4-BE49-F238E27FC236}">
                  <a16:creationId xmlns:a16="http://schemas.microsoft.com/office/drawing/2014/main" id="{921D6B0F-3C42-104C-BB94-959EDCFF7F22}"/>
                </a:ext>
              </a:extLst>
            </p:cNvPr>
            <p:cNvSpPr>
              <a:spLocks noChangeShapeType="1"/>
            </p:cNvSpPr>
            <p:nvPr/>
          </p:nvSpPr>
          <p:spPr bwMode="auto">
            <a:xfrm flipV="1">
              <a:off x="1217" y="2102"/>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1" name="Line 21">
              <a:extLst>
                <a:ext uri="{FF2B5EF4-FFF2-40B4-BE49-F238E27FC236}">
                  <a16:creationId xmlns:a16="http://schemas.microsoft.com/office/drawing/2014/main" id="{3DC3CA22-3735-0842-B89F-F75B8D9E4B2A}"/>
                </a:ext>
              </a:extLst>
            </p:cNvPr>
            <p:cNvSpPr>
              <a:spLocks noChangeShapeType="1"/>
            </p:cNvSpPr>
            <p:nvPr/>
          </p:nvSpPr>
          <p:spPr bwMode="auto">
            <a:xfrm>
              <a:off x="1084" y="2166"/>
              <a:ext cx="450"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2" name="Freeform 22">
              <a:extLst>
                <a:ext uri="{FF2B5EF4-FFF2-40B4-BE49-F238E27FC236}">
                  <a16:creationId xmlns:a16="http://schemas.microsoft.com/office/drawing/2014/main" id="{755CAC19-CBCA-DC4B-9A51-FADD26DB2B99}"/>
                </a:ext>
              </a:extLst>
            </p:cNvPr>
            <p:cNvSpPr>
              <a:spLocks/>
            </p:cNvSpPr>
            <p:nvPr/>
          </p:nvSpPr>
          <p:spPr bwMode="auto">
            <a:xfrm>
              <a:off x="1520" y="211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3" name="Rectangle 23">
              <a:extLst>
                <a:ext uri="{FF2B5EF4-FFF2-40B4-BE49-F238E27FC236}">
                  <a16:creationId xmlns:a16="http://schemas.microsoft.com/office/drawing/2014/main" id="{EC5B7CE8-EAF7-8C49-B09F-5C933FBB4B71}"/>
                </a:ext>
              </a:extLst>
            </p:cNvPr>
            <p:cNvSpPr>
              <a:spLocks noChangeArrowheads="1"/>
            </p:cNvSpPr>
            <p:nvPr/>
          </p:nvSpPr>
          <p:spPr bwMode="auto">
            <a:xfrm>
              <a:off x="3222" y="1787"/>
              <a:ext cx="167" cy="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4" name="Rectangle 24">
              <a:extLst>
                <a:ext uri="{FF2B5EF4-FFF2-40B4-BE49-F238E27FC236}">
                  <a16:creationId xmlns:a16="http://schemas.microsoft.com/office/drawing/2014/main" id="{907F627C-25B8-ED49-86B9-83E9E23E3BC8}"/>
                </a:ext>
              </a:extLst>
            </p:cNvPr>
            <p:cNvSpPr>
              <a:spLocks noChangeArrowheads="1"/>
            </p:cNvSpPr>
            <p:nvPr/>
          </p:nvSpPr>
          <p:spPr bwMode="auto">
            <a:xfrm>
              <a:off x="3276" y="1797"/>
              <a:ext cx="10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16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5" name="Line 25">
              <a:extLst>
                <a:ext uri="{FF2B5EF4-FFF2-40B4-BE49-F238E27FC236}">
                  <a16:creationId xmlns:a16="http://schemas.microsoft.com/office/drawing/2014/main" id="{BA38C87A-E9E5-A647-933D-989D549E7256}"/>
                </a:ext>
              </a:extLst>
            </p:cNvPr>
            <p:cNvSpPr>
              <a:spLocks noChangeShapeType="1"/>
            </p:cNvSpPr>
            <p:nvPr/>
          </p:nvSpPr>
          <p:spPr bwMode="auto">
            <a:xfrm flipV="1">
              <a:off x="3206" y="1671"/>
              <a:ext cx="124" cy="12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796" name="Rectangle 26">
              <a:extLst>
                <a:ext uri="{FF2B5EF4-FFF2-40B4-BE49-F238E27FC236}">
                  <a16:creationId xmlns:a16="http://schemas.microsoft.com/office/drawing/2014/main" id="{4DFF9770-74A1-0744-8117-D82D3FB206D3}"/>
                </a:ext>
              </a:extLst>
            </p:cNvPr>
            <p:cNvSpPr>
              <a:spLocks noChangeArrowheads="1"/>
            </p:cNvSpPr>
            <p:nvPr/>
          </p:nvSpPr>
          <p:spPr bwMode="auto">
            <a:xfrm>
              <a:off x="2047" y="982"/>
              <a:ext cx="814" cy="955"/>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797" name="Rectangle 27">
              <a:extLst>
                <a:ext uri="{FF2B5EF4-FFF2-40B4-BE49-F238E27FC236}">
                  <a16:creationId xmlns:a16="http://schemas.microsoft.com/office/drawing/2014/main" id="{150EF142-EA05-D944-B58A-063B76DD7522}"/>
                </a:ext>
              </a:extLst>
            </p:cNvPr>
            <p:cNvSpPr>
              <a:spLocks noChangeArrowheads="1"/>
            </p:cNvSpPr>
            <p:nvPr/>
          </p:nvSpPr>
          <p:spPr bwMode="auto">
            <a:xfrm>
              <a:off x="2277" y="1332"/>
              <a:ext cx="419"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RAM16K</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798" name="Rectangle 28">
              <a:extLst>
                <a:ext uri="{FF2B5EF4-FFF2-40B4-BE49-F238E27FC236}">
                  <a16:creationId xmlns:a16="http://schemas.microsoft.com/office/drawing/2014/main" id="{CC349024-FEA6-2946-8DBE-B1CF28D636B4}"/>
                </a:ext>
              </a:extLst>
            </p:cNvPr>
            <p:cNvSpPr>
              <a:spLocks noChangeArrowheads="1"/>
            </p:cNvSpPr>
            <p:nvPr/>
          </p:nvSpPr>
          <p:spPr bwMode="auto">
            <a:xfrm>
              <a:off x="2117" y="1536"/>
              <a:ext cx="71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(16K mem. chip)</a:t>
              </a:r>
            </a:p>
          </p:txBody>
        </p:sp>
        <p:sp>
          <p:nvSpPr>
            <p:cNvPr id="32799" name="Line 29">
              <a:extLst>
                <a:ext uri="{FF2B5EF4-FFF2-40B4-BE49-F238E27FC236}">
                  <a16:creationId xmlns:a16="http://schemas.microsoft.com/office/drawing/2014/main" id="{70E037B6-9603-9A42-A5BB-86E3EB6E2605}"/>
                </a:ext>
              </a:extLst>
            </p:cNvPr>
            <p:cNvSpPr>
              <a:spLocks noChangeShapeType="1"/>
            </p:cNvSpPr>
            <p:nvPr/>
          </p:nvSpPr>
          <p:spPr bwMode="auto">
            <a:xfrm>
              <a:off x="1056" y="1319"/>
              <a:ext cx="478"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0" name="Freeform 30">
              <a:extLst>
                <a:ext uri="{FF2B5EF4-FFF2-40B4-BE49-F238E27FC236}">
                  <a16:creationId xmlns:a16="http://schemas.microsoft.com/office/drawing/2014/main" id="{53A60B27-25AD-1942-BC0C-208C3636CEF3}"/>
                </a:ext>
              </a:extLst>
            </p:cNvPr>
            <p:cNvSpPr>
              <a:spLocks/>
            </p:cNvSpPr>
            <p:nvPr/>
          </p:nvSpPr>
          <p:spPr bwMode="auto">
            <a:xfrm>
              <a:off x="1520" y="1265"/>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1" name="Line 31">
              <a:extLst>
                <a:ext uri="{FF2B5EF4-FFF2-40B4-BE49-F238E27FC236}">
                  <a16:creationId xmlns:a16="http://schemas.microsoft.com/office/drawing/2014/main" id="{FC049CF1-FF74-4948-8BE1-C4712DBAC928}"/>
                </a:ext>
              </a:extLst>
            </p:cNvPr>
            <p:cNvSpPr>
              <a:spLocks noChangeShapeType="1"/>
            </p:cNvSpPr>
            <p:nvPr/>
          </p:nvSpPr>
          <p:spPr bwMode="auto">
            <a:xfrm>
              <a:off x="3033" y="1736"/>
              <a:ext cx="464" cy="0"/>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2" name="Freeform 32">
              <a:extLst>
                <a:ext uri="{FF2B5EF4-FFF2-40B4-BE49-F238E27FC236}">
                  <a16:creationId xmlns:a16="http://schemas.microsoft.com/office/drawing/2014/main" id="{382A00E6-428F-4841-AFD2-1CABAE68F76D}"/>
                </a:ext>
              </a:extLst>
            </p:cNvPr>
            <p:cNvSpPr>
              <a:spLocks/>
            </p:cNvSpPr>
            <p:nvPr/>
          </p:nvSpPr>
          <p:spPr bwMode="auto">
            <a:xfrm>
              <a:off x="3483" y="1682"/>
              <a:ext cx="107" cy="108"/>
            </a:xfrm>
            <a:custGeom>
              <a:avLst/>
              <a:gdLst>
                <a:gd name="T0" fmla="*/ 0 w 107"/>
                <a:gd name="T1" fmla="*/ 0 h 108"/>
                <a:gd name="T2" fmla="*/ 107 w 107"/>
                <a:gd name="T3" fmla="*/ 54 h 108"/>
                <a:gd name="T4" fmla="*/ 0 w 107"/>
                <a:gd name="T5" fmla="*/ 108 h 108"/>
                <a:gd name="T6" fmla="*/ 0 w 107"/>
                <a:gd name="T7" fmla="*/ 0 h 1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8">
                  <a:moveTo>
                    <a:pt x="0" y="0"/>
                  </a:moveTo>
                  <a:lnTo>
                    <a:pt x="107" y="54"/>
                  </a:lnTo>
                  <a:lnTo>
                    <a:pt x="0" y="10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03" name="Rectangle 33">
              <a:extLst>
                <a:ext uri="{FF2B5EF4-FFF2-40B4-BE49-F238E27FC236}">
                  <a16:creationId xmlns:a16="http://schemas.microsoft.com/office/drawing/2014/main" id="{A9AFF5B6-ED90-4A4A-8F2B-0894D97BDA81}"/>
                </a:ext>
              </a:extLst>
            </p:cNvPr>
            <p:cNvSpPr>
              <a:spLocks noChangeArrowheads="1"/>
            </p:cNvSpPr>
            <p:nvPr/>
          </p:nvSpPr>
          <p:spPr bwMode="auto">
            <a:xfrm>
              <a:off x="1123" y="1968"/>
              <a:ext cx="456"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4" name="Rectangle 34">
              <a:extLst>
                <a:ext uri="{FF2B5EF4-FFF2-40B4-BE49-F238E27FC236}">
                  <a16:creationId xmlns:a16="http://schemas.microsoft.com/office/drawing/2014/main" id="{7B88EBD1-AA31-4541-A681-A620F4811CB0}"/>
                </a:ext>
              </a:extLst>
            </p:cNvPr>
            <p:cNvSpPr>
              <a:spLocks noChangeArrowheads="1"/>
            </p:cNvSpPr>
            <p:nvPr/>
          </p:nvSpPr>
          <p:spPr bwMode="auto">
            <a:xfrm>
              <a:off x="1193" y="1966"/>
              <a:ext cx="372"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address</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5" name="Rectangle 35">
              <a:extLst>
                <a:ext uri="{FF2B5EF4-FFF2-40B4-BE49-F238E27FC236}">
                  <a16:creationId xmlns:a16="http://schemas.microsoft.com/office/drawing/2014/main" id="{C8449AF4-6192-034A-AB10-49D36D589C27}"/>
                </a:ext>
              </a:extLst>
            </p:cNvPr>
            <p:cNvSpPr>
              <a:spLocks noChangeArrowheads="1"/>
            </p:cNvSpPr>
            <p:nvPr/>
          </p:nvSpPr>
          <p:spPr bwMode="auto">
            <a:xfrm>
              <a:off x="1716" y="95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6" name="Rectangle 36">
              <a:extLst>
                <a:ext uri="{FF2B5EF4-FFF2-40B4-BE49-F238E27FC236}">
                  <a16:creationId xmlns:a16="http://schemas.microsoft.com/office/drawing/2014/main" id="{9AFC9989-CAF7-2C44-B194-84E946E44B9C}"/>
                </a:ext>
              </a:extLst>
            </p:cNvPr>
            <p:cNvSpPr>
              <a:spLocks noChangeArrowheads="1"/>
            </p:cNvSpPr>
            <p:nvPr/>
          </p:nvSpPr>
          <p:spPr bwMode="auto">
            <a:xfrm>
              <a:off x="1976" y="964"/>
              <a:ext cx="5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0</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7" name="Rectangle 37">
              <a:extLst>
                <a:ext uri="{FF2B5EF4-FFF2-40B4-BE49-F238E27FC236}">
                  <a16:creationId xmlns:a16="http://schemas.microsoft.com/office/drawing/2014/main" id="{9C331475-FFA1-4B4F-B64B-12D276AE3CB6}"/>
                </a:ext>
              </a:extLst>
            </p:cNvPr>
            <p:cNvSpPr>
              <a:spLocks noChangeArrowheads="1"/>
            </p:cNvSpPr>
            <p:nvPr/>
          </p:nvSpPr>
          <p:spPr bwMode="auto">
            <a:xfrm>
              <a:off x="1672" y="1816"/>
              <a:ext cx="350"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08" name="Rectangle 38">
              <a:extLst>
                <a:ext uri="{FF2B5EF4-FFF2-40B4-BE49-F238E27FC236}">
                  <a16:creationId xmlns:a16="http://schemas.microsoft.com/office/drawing/2014/main" id="{4B038065-F43A-6641-A880-8CB57A5B1959}"/>
                </a:ext>
              </a:extLst>
            </p:cNvPr>
            <p:cNvSpPr>
              <a:spLocks noChangeArrowheads="1"/>
            </p:cNvSpPr>
            <p:nvPr/>
          </p:nvSpPr>
          <p:spPr bwMode="auto">
            <a:xfrm>
              <a:off x="1769" y="1821"/>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16383</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09" name="Rectangle 39">
              <a:extLst>
                <a:ext uri="{FF2B5EF4-FFF2-40B4-BE49-F238E27FC236}">
                  <a16:creationId xmlns:a16="http://schemas.microsoft.com/office/drawing/2014/main" id="{4792FC81-A632-4741-B653-85D78442E6CB}"/>
                </a:ext>
              </a:extLst>
            </p:cNvPr>
            <p:cNvSpPr>
              <a:spLocks noChangeArrowheads="1"/>
            </p:cNvSpPr>
            <p:nvPr/>
          </p:nvSpPr>
          <p:spPr bwMode="auto">
            <a:xfrm>
              <a:off x="2047" y="1937"/>
              <a:ext cx="814" cy="424"/>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0" name="Rectangle 40">
              <a:extLst>
                <a:ext uri="{FF2B5EF4-FFF2-40B4-BE49-F238E27FC236}">
                  <a16:creationId xmlns:a16="http://schemas.microsoft.com/office/drawing/2014/main" id="{CC9DB1EB-ED1B-D64E-A3BD-76A92AF67F2B}"/>
                </a:ext>
              </a:extLst>
            </p:cNvPr>
            <p:cNvSpPr>
              <a:spLocks noChangeArrowheads="1"/>
            </p:cNvSpPr>
            <p:nvPr/>
          </p:nvSpPr>
          <p:spPr bwMode="auto">
            <a:xfrm>
              <a:off x="2322" y="1958"/>
              <a:ext cx="3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1" name="Rectangle 41">
              <a:extLst>
                <a:ext uri="{FF2B5EF4-FFF2-40B4-BE49-F238E27FC236}">
                  <a16:creationId xmlns:a16="http://schemas.microsoft.com/office/drawing/2014/main" id="{17F8FE64-4243-B747-89D6-4400E79340EC}"/>
                </a:ext>
              </a:extLst>
            </p:cNvPr>
            <p:cNvSpPr>
              <a:spLocks noChangeArrowheads="1"/>
            </p:cNvSpPr>
            <p:nvPr/>
          </p:nvSpPr>
          <p:spPr bwMode="auto">
            <a:xfrm>
              <a:off x="2112" y="2112"/>
              <a:ext cx="72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(8K mem. chip)</a:t>
              </a:r>
            </a:p>
          </p:txBody>
        </p:sp>
        <p:sp>
          <p:nvSpPr>
            <p:cNvPr id="32812" name="Rectangle 42">
              <a:extLst>
                <a:ext uri="{FF2B5EF4-FFF2-40B4-BE49-F238E27FC236}">
                  <a16:creationId xmlns:a16="http://schemas.microsoft.com/office/drawing/2014/main" id="{AB907986-411D-AF48-8861-4BF256E37502}"/>
                </a:ext>
              </a:extLst>
            </p:cNvPr>
            <p:cNvSpPr>
              <a:spLocks noChangeArrowheads="1"/>
            </p:cNvSpPr>
            <p:nvPr/>
          </p:nvSpPr>
          <p:spPr bwMode="auto">
            <a:xfrm>
              <a:off x="1716" y="1929"/>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3" name="Rectangle 43">
              <a:extLst>
                <a:ext uri="{FF2B5EF4-FFF2-40B4-BE49-F238E27FC236}">
                  <a16:creationId xmlns:a16="http://schemas.microsoft.com/office/drawing/2014/main" id="{06DF2C6C-75C9-CC46-93AB-D1AE4EE5B324}"/>
                </a:ext>
              </a:extLst>
            </p:cNvPr>
            <p:cNvSpPr>
              <a:spLocks noChangeArrowheads="1"/>
            </p:cNvSpPr>
            <p:nvPr/>
          </p:nvSpPr>
          <p:spPr bwMode="auto">
            <a:xfrm>
              <a:off x="1769" y="1933"/>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16384</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4" name="Rectangle 44">
              <a:extLst>
                <a:ext uri="{FF2B5EF4-FFF2-40B4-BE49-F238E27FC236}">
                  <a16:creationId xmlns:a16="http://schemas.microsoft.com/office/drawing/2014/main" id="{D60020A9-954D-2E4E-A420-056AA95E98E7}"/>
                </a:ext>
              </a:extLst>
            </p:cNvPr>
            <p:cNvSpPr>
              <a:spLocks noChangeArrowheads="1"/>
            </p:cNvSpPr>
            <p:nvPr/>
          </p:nvSpPr>
          <p:spPr bwMode="auto">
            <a:xfrm>
              <a:off x="1716" y="2263"/>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5" name="Rectangle 45">
              <a:extLst>
                <a:ext uri="{FF2B5EF4-FFF2-40B4-BE49-F238E27FC236}">
                  <a16:creationId xmlns:a16="http://schemas.microsoft.com/office/drawing/2014/main" id="{EBF2F983-C576-CE43-A82F-D98CC39316F1}"/>
                </a:ext>
              </a:extLst>
            </p:cNvPr>
            <p:cNvSpPr>
              <a:spLocks noChangeArrowheads="1"/>
            </p:cNvSpPr>
            <p:nvPr/>
          </p:nvSpPr>
          <p:spPr bwMode="auto">
            <a:xfrm>
              <a:off x="1769" y="2268"/>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24575</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6" name="Rectangle 46">
              <a:extLst>
                <a:ext uri="{FF2B5EF4-FFF2-40B4-BE49-F238E27FC236}">
                  <a16:creationId xmlns:a16="http://schemas.microsoft.com/office/drawing/2014/main" id="{78283A0A-20C0-5541-87C1-E8D505628DE1}"/>
                </a:ext>
              </a:extLst>
            </p:cNvPr>
            <p:cNvSpPr>
              <a:spLocks noChangeArrowheads="1"/>
            </p:cNvSpPr>
            <p:nvPr/>
          </p:nvSpPr>
          <p:spPr bwMode="auto">
            <a:xfrm>
              <a:off x="1716" y="2431"/>
              <a:ext cx="306" cy="12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7" name="Rectangle 47">
              <a:extLst>
                <a:ext uri="{FF2B5EF4-FFF2-40B4-BE49-F238E27FC236}">
                  <a16:creationId xmlns:a16="http://schemas.microsoft.com/office/drawing/2014/main" id="{A972D17B-04F8-FD4A-A147-3E76032E3908}"/>
                </a:ext>
              </a:extLst>
            </p:cNvPr>
            <p:cNvSpPr>
              <a:spLocks noChangeArrowheads="1"/>
            </p:cNvSpPr>
            <p:nvPr/>
          </p:nvSpPr>
          <p:spPr bwMode="auto">
            <a:xfrm>
              <a:off x="1769" y="2435"/>
              <a:ext cx="2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00">
                  <a:solidFill>
                    <a:srgbClr val="000000"/>
                  </a:solidFill>
                  <a:latin typeface="Arial" panose="020B0604020202020204" pitchFamily="34" charset="0"/>
                  <a:ea typeface="新細明體" panose="02020500000000000000" pitchFamily="18" charset="-120"/>
                  <a:cs typeface="Arial" panose="020B0604020202020204" pitchFamily="34" charset="0"/>
                </a:rPr>
                <a:t>24576</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18" name="Rectangle 48">
              <a:extLst>
                <a:ext uri="{FF2B5EF4-FFF2-40B4-BE49-F238E27FC236}">
                  <a16:creationId xmlns:a16="http://schemas.microsoft.com/office/drawing/2014/main" id="{A5DC119F-C314-184B-AE4E-410F942366C7}"/>
                </a:ext>
              </a:extLst>
            </p:cNvPr>
            <p:cNvSpPr>
              <a:spLocks noChangeArrowheads="1"/>
            </p:cNvSpPr>
            <p:nvPr/>
          </p:nvSpPr>
          <p:spPr bwMode="auto">
            <a:xfrm>
              <a:off x="2047" y="2361"/>
              <a:ext cx="814" cy="258"/>
            </a:xfrm>
            <a:prstGeom prst="rect">
              <a:avLst/>
            </a:prstGeom>
            <a:solidFill>
              <a:srgbClr val="FFFFFF"/>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19" name="Rectangle 49">
              <a:extLst>
                <a:ext uri="{FF2B5EF4-FFF2-40B4-BE49-F238E27FC236}">
                  <a16:creationId xmlns:a16="http://schemas.microsoft.com/office/drawing/2014/main" id="{77C8581B-F36A-FA4D-89F2-57F9CA6A0FAA}"/>
                </a:ext>
              </a:extLst>
            </p:cNvPr>
            <p:cNvSpPr>
              <a:spLocks noChangeArrowheads="1"/>
            </p:cNvSpPr>
            <p:nvPr/>
          </p:nvSpPr>
          <p:spPr bwMode="auto">
            <a:xfrm>
              <a:off x="2267" y="2363"/>
              <a:ext cx="447"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0" name="Rectangle 50">
              <a:extLst>
                <a:ext uri="{FF2B5EF4-FFF2-40B4-BE49-F238E27FC236}">
                  <a16:creationId xmlns:a16="http://schemas.microsoft.com/office/drawing/2014/main" id="{40AB406F-E362-164E-BC60-DCB39358A5FD}"/>
                </a:ext>
              </a:extLst>
            </p:cNvPr>
            <p:cNvSpPr>
              <a:spLocks noChangeArrowheads="1"/>
            </p:cNvSpPr>
            <p:nvPr/>
          </p:nvSpPr>
          <p:spPr bwMode="auto">
            <a:xfrm>
              <a:off x="2210" y="2490"/>
              <a:ext cx="53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(one register)</a:t>
              </a: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2821" name="Freeform 51">
              <a:extLst>
                <a:ext uri="{FF2B5EF4-FFF2-40B4-BE49-F238E27FC236}">
                  <a16:creationId xmlns:a16="http://schemas.microsoft.com/office/drawing/2014/main" id="{D4D1A1B2-58BF-9349-BD50-EED0903B27C4}"/>
                </a:ext>
              </a:extLst>
            </p:cNvPr>
            <p:cNvSpPr>
              <a:spLocks/>
            </p:cNvSpPr>
            <p:nvPr/>
          </p:nvSpPr>
          <p:spPr bwMode="auto">
            <a:xfrm>
              <a:off x="4387" y="1886"/>
              <a:ext cx="66" cy="389"/>
            </a:xfrm>
            <a:custGeom>
              <a:avLst/>
              <a:gdLst>
                <a:gd name="T0" fmla="*/ 0 w 66"/>
                <a:gd name="T1" fmla="*/ 389 h 389"/>
                <a:gd name="T2" fmla="*/ 49 w 66"/>
                <a:gd name="T3" fmla="*/ 339 h 389"/>
                <a:gd name="T4" fmla="*/ 49 w 66"/>
                <a:gd name="T5" fmla="*/ 248 h 389"/>
                <a:gd name="T6" fmla="*/ 66 w 66"/>
                <a:gd name="T7" fmla="*/ 199 h 389"/>
                <a:gd name="T8" fmla="*/ 66 w 66"/>
                <a:gd name="T9" fmla="*/ 0 h 389"/>
                <a:gd name="T10" fmla="*/ 0 w 66"/>
                <a:gd name="T11" fmla="*/ 67 h 389"/>
                <a:gd name="T12" fmla="*/ 0 w 66"/>
                <a:gd name="T13" fmla="*/ 389 h 3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389">
                  <a:moveTo>
                    <a:pt x="0" y="389"/>
                  </a:moveTo>
                  <a:lnTo>
                    <a:pt x="49" y="339"/>
                  </a:lnTo>
                  <a:lnTo>
                    <a:pt x="49" y="248"/>
                  </a:lnTo>
                  <a:lnTo>
                    <a:pt x="66" y="199"/>
                  </a:lnTo>
                  <a:lnTo>
                    <a:pt x="66" y="0"/>
                  </a:lnTo>
                  <a:lnTo>
                    <a:pt x="0" y="67"/>
                  </a:lnTo>
                  <a:lnTo>
                    <a:pt x="0" y="389"/>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2" name="Freeform 52">
              <a:extLst>
                <a:ext uri="{FF2B5EF4-FFF2-40B4-BE49-F238E27FC236}">
                  <a16:creationId xmlns:a16="http://schemas.microsoft.com/office/drawing/2014/main" id="{84409F79-38D9-3644-8391-4A6E8FCAD6C1}"/>
                </a:ext>
              </a:extLst>
            </p:cNvPr>
            <p:cNvSpPr>
              <a:spLocks/>
            </p:cNvSpPr>
            <p:nvPr/>
          </p:nvSpPr>
          <p:spPr bwMode="auto">
            <a:xfrm>
              <a:off x="3996" y="1886"/>
              <a:ext cx="457" cy="67"/>
            </a:xfrm>
            <a:custGeom>
              <a:avLst/>
              <a:gdLst>
                <a:gd name="T0" fmla="*/ 457 w 457"/>
                <a:gd name="T1" fmla="*/ 0 h 67"/>
                <a:gd name="T2" fmla="*/ 65 w 457"/>
                <a:gd name="T3" fmla="*/ 0 h 67"/>
                <a:gd name="T4" fmla="*/ 0 w 457"/>
                <a:gd name="T5" fmla="*/ 67 h 67"/>
                <a:gd name="T6" fmla="*/ 391 w 457"/>
                <a:gd name="T7" fmla="*/ 67 h 67"/>
                <a:gd name="T8" fmla="*/ 457 w 45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 h="67">
                  <a:moveTo>
                    <a:pt x="457" y="0"/>
                  </a:moveTo>
                  <a:lnTo>
                    <a:pt x="65" y="0"/>
                  </a:lnTo>
                  <a:lnTo>
                    <a:pt x="0" y="67"/>
                  </a:lnTo>
                  <a:lnTo>
                    <a:pt x="391" y="67"/>
                  </a:lnTo>
                  <a:lnTo>
                    <a:pt x="457"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3" name="Rectangle 53">
              <a:extLst>
                <a:ext uri="{FF2B5EF4-FFF2-40B4-BE49-F238E27FC236}">
                  <a16:creationId xmlns:a16="http://schemas.microsoft.com/office/drawing/2014/main" id="{9A50C2D4-9E31-CA4F-907B-C49A38DE4875}"/>
                </a:ext>
              </a:extLst>
            </p:cNvPr>
            <p:cNvSpPr>
              <a:spLocks noChangeArrowheads="1"/>
            </p:cNvSpPr>
            <p:nvPr/>
          </p:nvSpPr>
          <p:spPr bwMode="auto">
            <a:xfrm>
              <a:off x="3996" y="1953"/>
              <a:ext cx="391" cy="321"/>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2824" name="Freeform 54">
              <a:extLst>
                <a:ext uri="{FF2B5EF4-FFF2-40B4-BE49-F238E27FC236}">
                  <a16:creationId xmlns:a16="http://schemas.microsoft.com/office/drawing/2014/main" id="{00BE552D-9714-5F45-ABD8-D7CC33CAEFD2}"/>
                </a:ext>
              </a:extLst>
            </p:cNvPr>
            <p:cNvSpPr>
              <a:spLocks noEditPoints="1"/>
            </p:cNvSpPr>
            <p:nvPr/>
          </p:nvSpPr>
          <p:spPr bwMode="auto">
            <a:xfrm>
              <a:off x="4052" y="2002"/>
              <a:ext cx="279" cy="199"/>
            </a:xfrm>
            <a:custGeom>
              <a:avLst/>
              <a:gdLst>
                <a:gd name="T0" fmla="*/ 0 w 279"/>
                <a:gd name="T1" fmla="*/ 0 h 199"/>
                <a:gd name="T2" fmla="*/ 279 w 279"/>
                <a:gd name="T3" fmla="*/ 0 h 199"/>
                <a:gd name="T4" fmla="*/ 279 w 279"/>
                <a:gd name="T5" fmla="*/ 199 h 199"/>
                <a:gd name="T6" fmla="*/ 0 w 279"/>
                <a:gd name="T7" fmla="*/ 199 h 199"/>
                <a:gd name="T8" fmla="*/ 0 w 279"/>
                <a:gd name="T9" fmla="*/ 0 h 199"/>
                <a:gd name="T10" fmla="*/ 0 w 279"/>
                <a:gd name="T11" fmla="*/ 0 h 199"/>
                <a:gd name="T12" fmla="*/ 276 w 279"/>
                <a:gd name="T13" fmla="*/ 0 h 199"/>
                <a:gd name="T14" fmla="*/ 276 w 279"/>
                <a:gd name="T15" fmla="*/ 197 h 199"/>
                <a:gd name="T16" fmla="*/ 0 w 279"/>
                <a:gd name="T17" fmla="*/ 197 h 199"/>
                <a:gd name="T18" fmla="*/ 0 w 279"/>
                <a:gd name="T19" fmla="*/ 0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9" h="199">
                  <a:moveTo>
                    <a:pt x="0" y="0"/>
                  </a:moveTo>
                  <a:lnTo>
                    <a:pt x="279" y="0"/>
                  </a:lnTo>
                  <a:lnTo>
                    <a:pt x="279" y="199"/>
                  </a:lnTo>
                  <a:lnTo>
                    <a:pt x="0" y="199"/>
                  </a:lnTo>
                  <a:lnTo>
                    <a:pt x="0" y="0"/>
                  </a:lnTo>
                  <a:close/>
                  <a:moveTo>
                    <a:pt x="0" y="0"/>
                  </a:moveTo>
                  <a:lnTo>
                    <a:pt x="276" y="0"/>
                  </a:lnTo>
                  <a:lnTo>
                    <a:pt x="276" y="197"/>
                  </a:lnTo>
                  <a:lnTo>
                    <a:pt x="0" y="197"/>
                  </a:lnTo>
                  <a:lnTo>
                    <a:pt x="0" y="0"/>
                  </a:lnTo>
                  <a:close/>
                </a:path>
              </a:pathLst>
            </a:custGeom>
            <a:solidFill>
              <a:srgbClr val="8A8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5" name="Freeform 55">
              <a:extLst>
                <a:ext uri="{FF2B5EF4-FFF2-40B4-BE49-F238E27FC236}">
                  <a16:creationId xmlns:a16="http://schemas.microsoft.com/office/drawing/2014/main" id="{862972EF-0433-4244-8A2A-1E08EFD827EF}"/>
                </a:ext>
              </a:extLst>
            </p:cNvPr>
            <p:cNvSpPr>
              <a:spLocks noEditPoints="1"/>
            </p:cNvSpPr>
            <p:nvPr/>
          </p:nvSpPr>
          <p:spPr bwMode="auto">
            <a:xfrm>
              <a:off x="4052" y="2002"/>
              <a:ext cx="276" cy="197"/>
            </a:xfrm>
            <a:custGeom>
              <a:avLst/>
              <a:gdLst>
                <a:gd name="T0" fmla="*/ 0 w 276"/>
                <a:gd name="T1" fmla="*/ 0 h 197"/>
                <a:gd name="T2" fmla="*/ 276 w 276"/>
                <a:gd name="T3" fmla="*/ 0 h 197"/>
                <a:gd name="T4" fmla="*/ 276 w 276"/>
                <a:gd name="T5" fmla="*/ 197 h 197"/>
                <a:gd name="T6" fmla="*/ 0 w 276"/>
                <a:gd name="T7" fmla="*/ 197 h 197"/>
                <a:gd name="T8" fmla="*/ 0 w 276"/>
                <a:gd name="T9" fmla="*/ 0 h 197"/>
                <a:gd name="T10" fmla="*/ 0 w 276"/>
                <a:gd name="T11" fmla="*/ 0 h 197"/>
                <a:gd name="T12" fmla="*/ 274 w 276"/>
                <a:gd name="T13" fmla="*/ 0 h 197"/>
                <a:gd name="T14" fmla="*/ 274 w 276"/>
                <a:gd name="T15" fmla="*/ 195 h 197"/>
                <a:gd name="T16" fmla="*/ 0 w 276"/>
                <a:gd name="T17" fmla="*/ 195 h 197"/>
                <a:gd name="T18" fmla="*/ 0 w 276"/>
                <a:gd name="T19" fmla="*/ 0 h 1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6" h="197">
                  <a:moveTo>
                    <a:pt x="0" y="0"/>
                  </a:moveTo>
                  <a:lnTo>
                    <a:pt x="276" y="0"/>
                  </a:lnTo>
                  <a:lnTo>
                    <a:pt x="276" y="197"/>
                  </a:lnTo>
                  <a:lnTo>
                    <a:pt x="0" y="197"/>
                  </a:lnTo>
                  <a:lnTo>
                    <a:pt x="0" y="0"/>
                  </a:lnTo>
                  <a:close/>
                  <a:moveTo>
                    <a:pt x="0" y="0"/>
                  </a:moveTo>
                  <a:lnTo>
                    <a:pt x="274" y="0"/>
                  </a:lnTo>
                  <a:lnTo>
                    <a:pt x="274" y="195"/>
                  </a:lnTo>
                  <a:lnTo>
                    <a:pt x="0" y="195"/>
                  </a:lnTo>
                  <a:lnTo>
                    <a:pt x="0" y="0"/>
                  </a:lnTo>
                  <a:close/>
                </a:path>
              </a:pathLst>
            </a:custGeom>
            <a:solidFill>
              <a:srgbClr val="8B8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6" name="Freeform 56">
              <a:extLst>
                <a:ext uri="{FF2B5EF4-FFF2-40B4-BE49-F238E27FC236}">
                  <a16:creationId xmlns:a16="http://schemas.microsoft.com/office/drawing/2014/main" id="{814546C3-63D7-3948-8892-25C27C1C1FD1}"/>
                </a:ext>
              </a:extLst>
            </p:cNvPr>
            <p:cNvSpPr>
              <a:spLocks noEditPoints="1"/>
            </p:cNvSpPr>
            <p:nvPr/>
          </p:nvSpPr>
          <p:spPr bwMode="auto">
            <a:xfrm>
              <a:off x="4052" y="2002"/>
              <a:ext cx="274" cy="195"/>
            </a:xfrm>
            <a:custGeom>
              <a:avLst/>
              <a:gdLst>
                <a:gd name="T0" fmla="*/ 0 w 274"/>
                <a:gd name="T1" fmla="*/ 0 h 195"/>
                <a:gd name="T2" fmla="*/ 274 w 274"/>
                <a:gd name="T3" fmla="*/ 0 h 195"/>
                <a:gd name="T4" fmla="*/ 274 w 274"/>
                <a:gd name="T5" fmla="*/ 195 h 195"/>
                <a:gd name="T6" fmla="*/ 0 w 274"/>
                <a:gd name="T7" fmla="*/ 195 h 195"/>
                <a:gd name="T8" fmla="*/ 0 w 274"/>
                <a:gd name="T9" fmla="*/ 0 h 195"/>
                <a:gd name="T10" fmla="*/ 0 w 274"/>
                <a:gd name="T11" fmla="*/ 0 h 195"/>
                <a:gd name="T12" fmla="*/ 272 w 274"/>
                <a:gd name="T13" fmla="*/ 0 h 195"/>
                <a:gd name="T14" fmla="*/ 272 w 274"/>
                <a:gd name="T15" fmla="*/ 194 h 195"/>
                <a:gd name="T16" fmla="*/ 0 w 274"/>
                <a:gd name="T17" fmla="*/ 194 h 195"/>
                <a:gd name="T18" fmla="*/ 0 w 274"/>
                <a:gd name="T19" fmla="*/ 0 h 1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4" h="195">
                  <a:moveTo>
                    <a:pt x="0" y="0"/>
                  </a:moveTo>
                  <a:lnTo>
                    <a:pt x="274" y="0"/>
                  </a:lnTo>
                  <a:lnTo>
                    <a:pt x="274" y="195"/>
                  </a:lnTo>
                  <a:lnTo>
                    <a:pt x="0" y="195"/>
                  </a:lnTo>
                  <a:lnTo>
                    <a:pt x="0" y="0"/>
                  </a:lnTo>
                  <a:close/>
                  <a:moveTo>
                    <a:pt x="0" y="0"/>
                  </a:moveTo>
                  <a:lnTo>
                    <a:pt x="272" y="0"/>
                  </a:lnTo>
                  <a:lnTo>
                    <a:pt x="272" y="194"/>
                  </a:lnTo>
                  <a:lnTo>
                    <a:pt x="0" y="194"/>
                  </a:lnTo>
                  <a:lnTo>
                    <a:pt x="0" y="0"/>
                  </a:lnTo>
                  <a:close/>
                </a:path>
              </a:pathLst>
            </a:custGeom>
            <a:solidFill>
              <a:srgbClr val="8C8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7" name="Freeform 57">
              <a:extLst>
                <a:ext uri="{FF2B5EF4-FFF2-40B4-BE49-F238E27FC236}">
                  <a16:creationId xmlns:a16="http://schemas.microsoft.com/office/drawing/2014/main" id="{2A517D57-907B-0F47-963B-2F36EF524777}"/>
                </a:ext>
              </a:extLst>
            </p:cNvPr>
            <p:cNvSpPr>
              <a:spLocks noEditPoints="1"/>
            </p:cNvSpPr>
            <p:nvPr/>
          </p:nvSpPr>
          <p:spPr bwMode="auto">
            <a:xfrm>
              <a:off x="4052" y="2002"/>
              <a:ext cx="272" cy="194"/>
            </a:xfrm>
            <a:custGeom>
              <a:avLst/>
              <a:gdLst>
                <a:gd name="T0" fmla="*/ 0 w 272"/>
                <a:gd name="T1" fmla="*/ 0 h 194"/>
                <a:gd name="T2" fmla="*/ 272 w 272"/>
                <a:gd name="T3" fmla="*/ 0 h 194"/>
                <a:gd name="T4" fmla="*/ 272 w 272"/>
                <a:gd name="T5" fmla="*/ 194 h 194"/>
                <a:gd name="T6" fmla="*/ 0 w 272"/>
                <a:gd name="T7" fmla="*/ 194 h 194"/>
                <a:gd name="T8" fmla="*/ 0 w 272"/>
                <a:gd name="T9" fmla="*/ 0 h 194"/>
                <a:gd name="T10" fmla="*/ 0 w 272"/>
                <a:gd name="T11" fmla="*/ 0 h 194"/>
                <a:gd name="T12" fmla="*/ 270 w 272"/>
                <a:gd name="T13" fmla="*/ 0 h 194"/>
                <a:gd name="T14" fmla="*/ 270 w 272"/>
                <a:gd name="T15" fmla="*/ 192 h 194"/>
                <a:gd name="T16" fmla="*/ 0 w 272"/>
                <a:gd name="T17" fmla="*/ 192 h 194"/>
                <a:gd name="T18" fmla="*/ 0 w 272"/>
                <a:gd name="T19" fmla="*/ 0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2" h="194">
                  <a:moveTo>
                    <a:pt x="0" y="0"/>
                  </a:moveTo>
                  <a:lnTo>
                    <a:pt x="272" y="0"/>
                  </a:lnTo>
                  <a:lnTo>
                    <a:pt x="272" y="194"/>
                  </a:lnTo>
                  <a:lnTo>
                    <a:pt x="0" y="194"/>
                  </a:lnTo>
                  <a:lnTo>
                    <a:pt x="0" y="0"/>
                  </a:lnTo>
                  <a:close/>
                  <a:moveTo>
                    <a:pt x="0" y="0"/>
                  </a:moveTo>
                  <a:lnTo>
                    <a:pt x="270" y="0"/>
                  </a:lnTo>
                  <a:lnTo>
                    <a:pt x="270" y="192"/>
                  </a:lnTo>
                  <a:lnTo>
                    <a:pt x="0" y="192"/>
                  </a:lnTo>
                  <a:lnTo>
                    <a:pt x="0" y="0"/>
                  </a:lnTo>
                  <a:close/>
                </a:path>
              </a:pathLst>
            </a:custGeom>
            <a:solidFill>
              <a:srgbClr val="8D8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8" name="Freeform 58">
              <a:extLst>
                <a:ext uri="{FF2B5EF4-FFF2-40B4-BE49-F238E27FC236}">
                  <a16:creationId xmlns:a16="http://schemas.microsoft.com/office/drawing/2014/main" id="{C23B6713-856A-AE48-B8F3-F11B6F57FEAA}"/>
                </a:ext>
              </a:extLst>
            </p:cNvPr>
            <p:cNvSpPr>
              <a:spLocks noEditPoints="1"/>
            </p:cNvSpPr>
            <p:nvPr/>
          </p:nvSpPr>
          <p:spPr bwMode="auto">
            <a:xfrm>
              <a:off x="4052" y="2002"/>
              <a:ext cx="270" cy="192"/>
            </a:xfrm>
            <a:custGeom>
              <a:avLst/>
              <a:gdLst>
                <a:gd name="T0" fmla="*/ 0 w 270"/>
                <a:gd name="T1" fmla="*/ 0 h 192"/>
                <a:gd name="T2" fmla="*/ 270 w 270"/>
                <a:gd name="T3" fmla="*/ 0 h 192"/>
                <a:gd name="T4" fmla="*/ 270 w 270"/>
                <a:gd name="T5" fmla="*/ 192 h 192"/>
                <a:gd name="T6" fmla="*/ 0 w 270"/>
                <a:gd name="T7" fmla="*/ 192 h 192"/>
                <a:gd name="T8" fmla="*/ 0 w 270"/>
                <a:gd name="T9" fmla="*/ 0 h 192"/>
                <a:gd name="T10" fmla="*/ 0 w 270"/>
                <a:gd name="T11" fmla="*/ 0 h 192"/>
                <a:gd name="T12" fmla="*/ 266 w 270"/>
                <a:gd name="T13" fmla="*/ 0 h 192"/>
                <a:gd name="T14" fmla="*/ 266 w 270"/>
                <a:gd name="T15" fmla="*/ 191 h 192"/>
                <a:gd name="T16" fmla="*/ 0 w 270"/>
                <a:gd name="T17" fmla="*/ 191 h 192"/>
                <a:gd name="T18" fmla="*/ 0 w 270"/>
                <a:gd name="T19" fmla="*/ 0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0" h="192">
                  <a:moveTo>
                    <a:pt x="0" y="0"/>
                  </a:moveTo>
                  <a:lnTo>
                    <a:pt x="270" y="0"/>
                  </a:lnTo>
                  <a:lnTo>
                    <a:pt x="270" y="192"/>
                  </a:lnTo>
                  <a:lnTo>
                    <a:pt x="0" y="192"/>
                  </a:lnTo>
                  <a:lnTo>
                    <a:pt x="0" y="0"/>
                  </a:lnTo>
                  <a:close/>
                  <a:moveTo>
                    <a:pt x="0" y="0"/>
                  </a:moveTo>
                  <a:lnTo>
                    <a:pt x="266" y="0"/>
                  </a:lnTo>
                  <a:lnTo>
                    <a:pt x="266" y="191"/>
                  </a:lnTo>
                  <a:lnTo>
                    <a:pt x="0" y="191"/>
                  </a:lnTo>
                  <a:lnTo>
                    <a:pt x="0" y="0"/>
                  </a:lnTo>
                  <a:close/>
                </a:path>
              </a:pathLst>
            </a:custGeom>
            <a:solidFill>
              <a:srgbClr val="8E8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29" name="Freeform 59">
              <a:extLst>
                <a:ext uri="{FF2B5EF4-FFF2-40B4-BE49-F238E27FC236}">
                  <a16:creationId xmlns:a16="http://schemas.microsoft.com/office/drawing/2014/main" id="{A9F948CF-09A6-294B-A0B3-F846DEAC11CF}"/>
                </a:ext>
              </a:extLst>
            </p:cNvPr>
            <p:cNvSpPr>
              <a:spLocks noEditPoints="1"/>
            </p:cNvSpPr>
            <p:nvPr/>
          </p:nvSpPr>
          <p:spPr bwMode="auto">
            <a:xfrm>
              <a:off x="4052" y="2002"/>
              <a:ext cx="266" cy="191"/>
            </a:xfrm>
            <a:custGeom>
              <a:avLst/>
              <a:gdLst>
                <a:gd name="T0" fmla="*/ 0 w 266"/>
                <a:gd name="T1" fmla="*/ 0 h 191"/>
                <a:gd name="T2" fmla="*/ 266 w 266"/>
                <a:gd name="T3" fmla="*/ 0 h 191"/>
                <a:gd name="T4" fmla="*/ 266 w 266"/>
                <a:gd name="T5" fmla="*/ 191 h 191"/>
                <a:gd name="T6" fmla="*/ 0 w 266"/>
                <a:gd name="T7" fmla="*/ 191 h 191"/>
                <a:gd name="T8" fmla="*/ 0 w 266"/>
                <a:gd name="T9" fmla="*/ 0 h 191"/>
                <a:gd name="T10" fmla="*/ 0 w 266"/>
                <a:gd name="T11" fmla="*/ 0 h 191"/>
                <a:gd name="T12" fmla="*/ 264 w 266"/>
                <a:gd name="T13" fmla="*/ 0 h 191"/>
                <a:gd name="T14" fmla="*/ 264 w 266"/>
                <a:gd name="T15" fmla="*/ 188 h 191"/>
                <a:gd name="T16" fmla="*/ 0 w 266"/>
                <a:gd name="T17" fmla="*/ 188 h 191"/>
                <a:gd name="T18" fmla="*/ 0 w 266"/>
                <a:gd name="T19" fmla="*/ 0 h 1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91">
                  <a:moveTo>
                    <a:pt x="0" y="0"/>
                  </a:moveTo>
                  <a:lnTo>
                    <a:pt x="266" y="0"/>
                  </a:lnTo>
                  <a:lnTo>
                    <a:pt x="266" y="191"/>
                  </a:lnTo>
                  <a:lnTo>
                    <a:pt x="0" y="191"/>
                  </a:lnTo>
                  <a:lnTo>
                    <a:pt x="0" y="0"/>
                  </a:lnTo>
                  <a:close/>
                  <a:moveTo>
                    <a:pt x="0" y="0"/>
                  </a:moveTo>
                  <a:lnTo>
                    <a:pt x="264" y="0"/>
                  </a:lnTo>
                  <a:lnTo>
                    <a:pt x="264" y="188"/>
                  </a:lnTo>
                  <a:lnTo>
                    <a:pt x="0" y="188"/>
                  </a:lnTo>
                  <a:lnTo>
                    <a:pt x="0" y="0"/>
                  </a:lnTo>
                  <a:close/>
                </a:path>
              </a:pathLst>
            </a:custGeom>
            <a:solidFill>
              <a:srgbClr val="8F8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0" name="Freeform 60">
              <a:extLst>
                <a:ext uri="{FF2B5EF4-FFF2-40B4-BE49-F238E27FC236}">
                  <a16:creationId xmlns:a16="http://schemas.microsoft.com/office/drawing/2014/main" id="{2C96CA76-F1E6-E747-92D0-40A19F91551B}"/>
                </a:ext>
              </a:extLst>
            </p:cNvPr>
            <p:cNvSpPr>
              <a:spLocks noEditPoints="1"/>
            </p:cNvSpPr>
            <p:nvPr/>
          </p:nvSpPr>
          <p:spPr bwMode="auto">
            <a:xfrm>
              <a:off x="4052" y="2002"/>
              <a:ext cx="264" cy="188"/>
            </a:xfrm>
            <a:custGeom>
              <a:avLst/>
              <a:gdLst>
                <a:gd name="T0" fmla="*/ 0 w 264"/>
                <a:gd name="T1" fmla="*/ 0 h 188"/>
                <a:gd name="T2" fmla="*/ 264 w 264"/>
                <a:gd name="T3" fmla="*/ 0 h 188"/>
                <a:gd name="T4" fmla="*/ 264 w 264"/>
                <a:gd name="T5" fmla="*/ 188 h 188"/>
                <a:gd name="T6" fmla="*/ 0 w 264"/>
                <a:gd name="T7" fmla="*/ 188 h 188"/>
                <a:gd name="T8" fmla="*/ 0 w 264"/>
                <a:gd name="T9" fmla="*/ 0 h 188"/>
                <a:gd name="T10" fmla="*/ 0 w 264"/>
                <a:gd name="T11" fmla="*/ 0 h 188"/>
                <a:gd name="T12" fmla="*/ 262 w 264"/>
                <a:gd name="T13" fmla="*/ 0 h 188"/>
                <a:gd name="T14" fmla="*/ 262 w 264"/>
                <a:gd name="T15" fmla="*/ 186 h 188"/>
                <a:gd name="T16" fmla="*/ 0 w 264"/>
                <a:gd name="T17" fmla="*/ 186 h 188"/>
                <a:gd name="T18" fmla="*/ 0 w 264"/>
                <a:gd name="T19" fmla="*/ 0 h 1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88">
                  <a:moveTo>
                    <a:pt x="0" y="0"/>
                  </a:moveTo>
                  <a:lnTo>
                    <a:pt x="264" y="0"/>
                  </a:lnTo>
                  <a:lnTo>
                    <a:pt x="264" y="188"/>
                  </a:lnTo>
                  <a:lnTo>
                    <a:pt x="0" y="188"/>
                  </a:lnTo>
                  <a:lnTo>
                    <a:pt x="0" y="0"/>
                  </a:lnTo>
                  <a:close/>
                  <a:moveTo>
                    <a:pt x="0" y="0"/>
                  </a:moveTo>
                  <a:lnTo>
                    <a:pt x="262" y="0"/>
                  </a:lnTo>
                  <a:lnTo>
                    <a:pt x="262" y="186"/>
                  </a:lnTo>
                  <a:lnTo>
                    <a:pt x="0" y="186"/>
                  </a:lnTo>
                  <a:lnTo>
                    <a:pt x="0" y="0"/>
                  </a:lnTo>
                  <a:close/>
                </a:path>
              </a:pathLst>
            </a:custGeom>
            <a:solidFill>
              <a:srgbClr val="909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1" name="Freeform 61">
              <a:extLst>
                <a:ext uri="{FF2B5EF4-FFF2-40B4-BE49-F238E27FC236}">
                  <a16:creationId xmlns:a16="http://schemas.microsoft.com/office/drawing/2014/main" id="{D525F02A-54E5-3C4C-B4B1-AC9215A58B09}"/>
                </a:ext>
              </a:extLst>
            </p:cNvPr>
            <p:cNvSpPr>
              <a:spLocks noEditPoints="1"/>
            </p:cNvSpPr>
            <p:nvPr/>
          </p:nvSpPr>
          <p:spPr bwMode="auto">
            <a:xfrm>
              <a:off x="4052" y="2002"/>
              <a:ext cx="262" cy="186"/>
            </a:xfrm>
            <a:custGeom>
              <a:avLst/>
              <a:gdLst>
                <a:gd name="T0" fmla="*/ 0 w 262"/>
                <a:gd name="T1" fmla="*/ 0 h 186"/>
                <a:gd name="T2" fmla="*/ 262 w 262"/>
                <a:gd name="T3" fmla="*/ 0 h 186"/>
                <a:gd name="T4" fmla="*/ 262 w 262"/>
                <a:gd name="T5" fmla="*/ 186 h 186"/>
                <a:gd name="T6" fmla="*/ 0 w 262"/>
                <a:gd name="T7" fmla="*/ 186 h 186"/>
                <a:gd name="T8" fmla="*/ 0 w 262"/>
                <a:gd name="T9" fmla="*/ 0 h 186"/>
                <a:gd name="T10" fmla="*/ 0 w 262"/>
                <a:gd name="T11" fmla="*/ 0 h 186"/>
                <a:gd name="T12" fmla="*/ 259 w 262"/>
                <a:gd name="T13" fmla="*/ 0 h 186"/>
                <a:gd name="T14" fmla="*/ 259 w 262"/>
                <a:gd name="T15" fmla="*/ 185 h 186"/>
                <a:gd name="T16" fmla="*/ 0 w 262"/>
                <a:gd name="T17" fmla="*/ 185 h 186"/>
                <a:gd name="T18" fmla="*/ 0 w 262"/>
                <a:gd name="T19" fmla="*/ 0 h 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2" h="186">
                  <a:moveTo>
                    <a:pt x="0" y="0"/>
                  </a:moveTo>
                  <a:lnTo>
                    <a:pt x="262" y="0"/>
                  </a:lnTo>
                  <a:lnTo>
                    <a:pt x="262" y="186"/>
                  </a:lnTo>
                  <a:lnTo>
                    <a:pt x="0" y="186"/>
                  </a:lnTo>
                  <a:lnTo>
                    <a:pt x="0" y="0"/>
                  </a:lnTo>
                  <a:close/>
                  <a:moveTo>
                    <a:pt x="0" y="0"/>
                  </a:moveTo>
                  <a:lnTo>
                    <a:pt x="259" y="0"/>
                  </a:lnTo>
                  <a:lnTo>
                    <a:pt x="259" y="185"/>
                  </a:lnTo>
                  <a:lnTo>
                    <a:pt x="0" y="185"/>
                  </a:lnTo>
                  <a:lnTo>
                    <a:pt x="0" y="0"/>
                  </a:lnTo>
                  <a:close/>
                </a:path>
              </a:pathLst>
            </a:custGeom>
            <a:solidFill>
              <a:srgbClr val="919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2" name="Freeform 62">
              <a:extLst>
                <a:ext uri="{FF2B5EF4-FFF2-40B4-BE49-F238E27FC236}">
                  <a16:creationId xmlns:a16="http://schemas.microsoft.com/office/drawing/2014/main" id="{87EF944F-ACF5-3C48-913C-DE65B005928D}"/>
                </a:ext>
              </a:extLst>
            </p:cNvPr>
            <p:cNvSpPr>
              <a:spLocks noEditPoints="1"/>
            </p:cNvSpPr>
            <p:nvPr/>
          </p:nvSpPr>
          <p:spPr bwMode="auto">
            <a:xfrm>
              <a:off x="4052" y="2002"/>
              <a:ext cx="259" cy="185"/>
            </a:xfrm>
            <a:custGeom>
              <a:avLst/>
              <a:gdLst>
                <a:gd name="T0" fmla="*/ 0 w 259"/>
                <a:gd name="T1" fmla="*/ 0 h 185"/>
                <a:gd name="T2" fmla="*/ 259 w 259"/>
                <a:gd name="T3" fmla="*/ 0 h 185"/>
                <a:gd name="T4" fmla="*/ 259 w 259"/>
                <a:gd name="T5" fmla="*/ 185 h 185"/>
                <a:gd name="T6" fmla="*/ 0 w 259"/>
                <a:gd name="T7" fmla="*/ 185 h 185"/>
                <a:gd name="T8" fmla="*/ 0 w 259"/>
                <a:gd name="T9" fmla="*/ 0 h 185"/>
                <a:gd name="T10" fmla="*/ 0 w 259"/>
                <a:gd name="T11" fmla="*/ 0 h 185"/>
                <a:gd name="T12" fmla="*/ 257 w 259"/>
                <a:gd name="T13" fmla="*/ 0 h 185"/>
                <a:gd name="T14" fmla="*/ 257 w 259"/>
                <a:gd name="T15" fmla="*/ 183 h 185"/>
                <a:gd name="T16" fmla="*/ 0 w 259"/>
                <a:gd name="T17" fmla="*/ 183 h 185"/>
                <a:gd name="T18" fmla="*/ 0 w 259"/>
                <a:gd name="T19" fmla="*/ 0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9" h="185">
                  <a:moveTo>
                    <a:pt x="0" y="0"/>
                  </a:moveTo>
                  <a:lnTo>
                    <a:pt x="259" y="0"/>
                  </a:lnTo>
                  <a:lnTo>
                    <a:pt x="259" y="185"/>
                  </a:lnTo>
                  <a:lnTo>
                    <a:pt x="0" y="185"/>
                  </a:lnTo>
                  <a:lnTo>
                    <a:pt x="0" y="0"/>
                  </a:lnTo>
                  <a:close/>
                  <a:moveTo>
                    <a:pt x="0" y="0"/>
                  </a:moveTo>
                  <a:lnTo>
                    <a:pt x="257" y="0"/>
                  </a:lnTo>
                  <a:lnTo>
                    <a:pt x="257" y="183"/>
                  </a:lnTo>
                  <a:lnTo>
                    <a:pt x="0" y="183"/>
                  </a:lnTo>
                  <a:lnTo>
                    <a:pt x="0" y="0"/>
                  </a:lnTo>
                  <a:close/>
                </a:path>
              </a:pathLst>
            </a:custGeom>
            <a:solidFill>
              <a:srgbClr val="929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3" name="Freeform 63">
              <a:extLst>
                <a:ext uri="{FF2B5EF4-FFF2-40B4-BE49-F238E27FC236}">
                  <a16:creationId xmlns:a16="http://schemas.microsoft.com/office/drawing/2014/main" id="{8FA05535-721D-804D-84F3-27058CC3B7EB}"/>
                </a:ext>
              </a:extLst>
            </p:cNvPr>
            <p:cNvSpPr>
              <a:spLocks noEditPoints="1"/>
            </p:cNvSpPr>
            <p:nvPr/>
          </p:nvSpPr>
          <p:spPr bwMode="auto">
            <a:xfrm>
              <a:off x="4052" y="2002"/>
              <a:ext cx="257" cy="183"/>
            </a:xfrm>
            <a:custGeom>
              <a:avLst/>
              <a:gdLst>
                <a:gd name="T0" fmla="*/ 0 w 257"/>
                <a:gd name="T1" fmla="*/ 0 h 183"/>
                <a:gd name="T2" fmla="*/ 257 w 257"/>
                <a:gd name="T3" fmla="*/ 0 h 183"/>
                <a:gd name="T4" fmla="*/ 257 w 257"/>
                <a:gd name="T5" fmla="*/ 183 h 183"/>
                <a:gd name="T6" fmla="*/ 0 w 257"/>
                <a:gd name="T7" fmla="*/ 183 h 183"/>
                <a:gd name="T8" fmla="*/ 0 w 257"/>
                <a:gd name="T9" fmla="*/ 0 h 183"/>
                <a:gd name="T10" fmla="*/ 0 w 257"/>
                <a:gd name="T11" fmla="*/ 0 h 183"/>
                <a:gd name="T12" fmla="*/ 255 w 257"/>
                <a:gd name="T13" fmla="*/ 0 h 183"/>
                <a:gd name="T14" fmla="*/ 255 w 257"/>
                <a:gd name="T15" fmla="*/ 182 h 183"/>
                <a:gd name="T16" fmla="*/ 0 w 257"/>
                <a:gd name="T17" fmla="*/ 182 h 183"/>
                <a:gd name="T18" fmla="*/ 0 w 257"/>
                <a:gd name="T19" fmla="*/ 0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 h="183">
                  <a:moveTo>
                    <a:pt x="0" y="0"/>
                  </a:moveTo>
                  <a:lnTo>
                    <a:pt x="257" y="0"/>
                  </a:lnTo>
                  <a:lnTo>
                    <a:pt x="257" y="183"/>
                  </a:lnTo>
                  <a:lnTo>
                    <a:pt x="0" y="183"/>
                  </a:lnTo>
                  <a:lnTo>
                    <a:pt x="0" y="0"/>
                  </a:lnTo>
                  <a:close/>
                  <a:moveTo>
                    <a:pt x="0" y="0"/>
                  </a:moveTo>
                  <a:lnTo>
                    <a:pt x="255" y="0"/>
                  </a:lnTo>
                  <a:lnTo>
                    <a:pt x="255" y="182"/>
                  </a:lnTo>
                  <a:lnTo>
                    <a:pt x="0" y="182"/>
                  </a:lnTo>
                  <a:lnTo>
                    <a:pt x="0" y="0"/>
                  </a:lnTo>
                  <a:close/>
                </a:path>
              </a:pathLst>
            </a:custGeom>
            <a:solidFill>
              <a:srgbClr val="939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4" name="Freeform 64">
              <a:extLst>
                <a:ext uri="{FF2B5EF4-FFF2-40B4-BE49-F238E27FC236}">
                  <a16:creationId xmlns:a16="http://schemas.microsoft.com/office/drawing/2014/main" id="{586FED70-11AC-B34C-AAA4-F8CBDD29C35B}"/>
                </a:ext>
              </a:extLst>
            </p:cNvPr>
            <p:cNvSpPr>
              <a:spLocks noEditPoints="1"/>
            </p:cNvSpPr>
            <p:nvPr/>
          </p:nvSpPr>
          <p:spPr bwMode="auto">
            <a:xfrm>
              <a:off x="4052" y="2002"/>
              <a:ext cx="255" cy="182"/>
            </a:xfrm>
            <a:custGeom>
              <a:avLst/>
              <a:gdLst>
                <a:gd name="T0" fmla="*/ 0 w 255"/>
                <a:gd name="T1" fmla="*/ 0 h 182"/>
                <a:gd name="T2" fmla="*/ 255 w 255"/>
                <a:gd name="T3" fmla="*/ 0 h 182"/>
                <a:gd name="T4" fmla="*/ 255 w 255"/>
                <a:gd name="T5" fmla="*/ 182 h 182"/>
                <a:gd name="T6" fmla="*/ 0 w 255"/>
                <a:gd name="T7" fmla="*/ 182 h 182"/>
                <a:gd name="T8" fmla="*/ 0 w 255"/>
                <a:gd name="T9" fmla="*/ 0 h 182"/>
                <a:gd name="T10" fmla="*/ 0 w 255"/>
                <a:gd name="T11" fmla="*/ 0 h 182"/>
                <a:gd name="T12" fmla="*/ 253 w 255"/>
                <a:gd name="T13" fmla="*/ 0 h 182"/>
                <a:gd name="T14" fmla="*/ 253 w 255"/>
                <a:gd name="T15" fmla="*/ 180 h 182"/>
                <a:gd name="T16" fmla="*/ 0 w 255"/>
                <a:gd name="T17" fmla="*/ 180 h 182"/>
                <a:gd name="T18" fmla="*/ 0 w 255"/>
                <a:gd name="T19" fmla="*/ 0 h 1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5" h="182">
                  <a:moveTo>
                    <a:pt x="0" y="0"/>
                  </a:moveTo>
                  <a:lnTo>
                    <a:pt x="255" y="0"/>
                  </a:lnTo>
                  <a:lnTo>
                    <a:pt x="255" y="182"/>
                  </a:lnTo>
                  <a:lnTo>
                    <a:pt x="0" y="182"/>
                  </a:lnTo>
                  <a:lnTo>
                    <a:pt x="0" y="0"/>
                  </a:lnTo>
                  <a:close/>
                  <a:moveTo>
                    <a:pt x="0" y="0"/>
                  </a:moveTo>
                  <a:lnTo>
                    <a:pt x="253" y="0"/>
                  </a:lnTo>
                  <a:lnTo>
                    <a:pt x="253" y="180"/>
                  </a:lnTo>
                  <a:lnTo>
                    <a:pt x="0" y="180"/>
                  </a:lnTo>
                  <a:lnTo>
                    <a:pt x="0" y="0"/>
                  </a:lnTo>
                  <a:close/>
                </a:path>
              </a:pathLst>
            </a:custGeom>
            <a:solidFill>
              <a:srgbClr val="949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5" name="Freeform 65">
              <a:extLst>
                <a:ext uri="{FF2B5EF4-FFF2-40B4-BE49-F238E27FC236}">
                  <a16:creationId xmlns:a16="http://schemas.microsoft.com/office/drawing/2014/main" id="{FBABD721-8537-E04D-A8A1-0A1707A3B5AD}"/>
                </a:ext>
              </a:extLst>
            </p:cNvPr>
            <p:cNvSpPr>
              <a:spLocks noEditPoints="1"/>
            </p:cNvSpPr>
            <p:nvPr/>
          </p:nvSpPr>
          <p:spPr bwMode="auto">
            <a:xfrm>
              <a:off x="4052" y="2002"/>
              <a:ext cx="253" cy="180"/>
            </a:xfrm>
            <a:custGeom>
              <a:avLst/>
              <a:gdLst>
                <a:gd name="T0" fmla="*/ 0 w 253"/>
                <a:gd name="T1" fmla="*/ 0 h 180"/>
                <a:gd name="T2" fmla="*/ 253 w 253"/>
                <a:gd name="T3" fmla="*/ 0 h 180"/>
                <a:gd name="T4" fmla="*/ 253 w 253"/>
                <a:gd name="T5" fmla="*/ 180 h 180"/>
                <a:gd name="T6" fmla="*/ 0 w 253"/>
                <a:gd name="T7" fmla="*/ 180 h 180"/>
                <a:gd name="T8" fmla="*/ 0 w 253"/>
                <a:gd name="T9" fmla="*/ 0 h 180"/>
                <a:gd name="T10" fmla="*/ 0 w 253"/>
                <a:gd name="T11" fmla="*/ 0 h 180"/>
                <a:gd name="T12" fmla="*/ 250 w 253"/>
                <a:gd name="T13" fmla="*/ 0 h 180"/>
                <a:gd name="T14" fmla="*/ 250 w 253"/>
                <a:gd name="T15" fmla="*/ 178 h 180"/>
                <a:gd name="T16" fmla="*/ 0 w 253"/>
                <a:gd name="T17" fmla="*/ 178 h 180"/>
                <a:gd name="T18" fmla="*/ 0 w 253"/>
                <a:gd name="T19" fmla="*/ 0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180">
                  <a:moveTo>
                    <a:pt x="0" y="0"/>
                  </a:moveTo>
                  <a:lnTo>
                    <a:pt x="253" y="0"/>
                  </a:lnTo>
                  <a:lnTo>
                    <a:pt x="253" y="180"/>
                  </a:lnTo>
                  <a:lnTo>
                    <a:pt x="0" y="180"/>
                  </a:lnTo>
                  <a:lnTo>
                    <a:pt x="0" y="0"/>
                  </a:lnTo>
                  <a:close/>
                  <a:moveTo>
                    <a:pt x="0" y="0"/>
                  </a:moveTo>
                  <a:lnTo>
                    <a:pt x="250" y="0"/>
                  </a:lnTo>
                  <a:lnTo>
                    <a:pt x="250" y="178"/>
                  </a:lnTo>
                  <a:lnTo>
                    <a:pt x="0" y="178"/>
                  </a:lnTo>
                  <a:lnTo>
                    <a:pt x="0" y="0"/>
                  </a:lnTo>
                  <a:close/>
                </a:path>
              </a:pathLst>
            </a:custGeom>
            <a:solidFill>
              <a:srgbClr val="959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6" name="Freeform 66">
              <a:extLst>
                <a:ext uri="{FF2B5EF4-FFF2-40B4-BE49-F238E27FC236}">
                  <a16:creationId xmlns:a16="http://schemas.microsoft.com/office/drawing/2014/main" id="{3068AA2B-FA88-AE4F-AB57-F8EFEA3A3E3C}"/>
                </a:ext>
              </a:extLst>
            </p:cNvPr>
            <p:cNvSpPr>
              <a:spLocks noEditPoints="1"/>
            </p:cNvSpPr>
            <p:nvPr/>
          </p:nvSpPr>
          <p:spPr bwMode="auto">
            <a:xfrm>
              <a:off x="4052" y="2002"/>
              <a:ext cx="250" cy="178"/>
            </a:xfrm>
            <a:custGeom>
              <a:avLst/>
              <a:gdLst>
                <a:gd name="T0" fmla="*/ 0 w 250"/>
                <a:gd name="T1" fmla="*/ 0 h 178"/>
                <a:gd name="T2" fmla="*/ 250 w 250"/>
                <a:gd name="T3" fmla="*/ 0 h 178"/>
                <a:gd name="T4" fmla="*/ 250 w 250"/>
                <a:gd name="T5" fmla="*/ 178 h 178"/>
                <a:gd name="T6" fmla="*/ 0 w 250"/>
                <a:gd name="T7" fmla="*/ 178 h 178"/>
                <a:gd name="T8" fmla="*/ 0 w 250"/>
                <a:gd name="T9" fmla="*/ 0 h 178"/>
                <a:gd name="T10" fmla="*/ 0 w 250"/>
                <a:gd name="T11" fmla="*/ 0 h 178"/>
                <a:gd name="T12" fmla="*/ 248 w 250"/>
                <a:gd name="T13" fmla="*/ 0 h 178"/>
                <a:gd name="T14" fmla="*/ 248 w 250"/>
                <a:gd name="T15" fmla="*/ 177 h 178"/>
                <a:gd name="T16" fmla="*/ 0 w 250"/>
                <a:gd name="T17" fmla="*/ 177 h 178"/>
                <a:gd name="T18" fmla="*/ 0 w 250"/>
                <a:gd name="T19" fmla="*/ 0 h 1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0" h="178">
                  <a:moveTo>
                    <a:pt x="0" y="0"/>
                  </a:moveTo>
                  <a:lnTo>
                    <a:pt x="250" y="0"/>
                  </a:lnTo>
                  <a:lnTo>
                    <a:pt x="250" y="178"/>
                  </a:lnTo>
                  <a:lnTo>
                    <a:pt x="0" y="178"/>
                  </a:lnTo>
                  <a:lnTo>
                    <a:pt x="0" y="0"/>
                  </a:lnTo>
                  <a:close/>
                  <a:moveTo>
                    <a:pt x="0" y="0"/>
                  </a:moveTo>
                  <a:lnTo>
                    <a:pt x="248" y="0"/>
                  </a:lnTo>
                  <a:lnTo>
                    <a:pt x="248" y="177"/>
                  </a:lnTo>
                  <a:lnTo>
                    <a:pt x="0" y="177"/>
                  </a:lnTo>
                  <a:lnTo>
                    <a:pt x="0" y="0"/>
                  </a:lnTo>
                  <a:close/>
                </a:path>
              </a:pathLst>
            </a:custGeom>
            <a:solidFill>
              <a:srgbClr val="969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7" name="Freeform 67">
              <a:extLst>
                <a:ext uri="{FF2B5EF4-FFF2-40B4-BE49-F238E27FC236}">
                  <a16:creationId xmlns:a16="http://schemas.microsoft.com/office/drawing/2014/main" id="{BA2038AD-3FEA-604D-B7EE-9FB5CEE39BF2}"/>
                </a:ext>
              </a:extLst>
            </p:cNvPr>
            <p:cNvSpPr>
              <a:spLocks noEditPoints="1"/>
            </p:cNvSpPr>
            <p:nvPr/>
          </p:nvSpPr>
          <p:spPr bwMode="auto">
            <a:xfrm>
              <a:off x="4052" y="2002"/>
              <a:ext cx="248" cy="177"/>
            </a:xfrm>
            <a:custGeom>
              <a:avLst/>
              <a:gdLst>
                <a:gd name="T0" fmla="*/ 0 w 248"/>
                <a:gd name="T1" fmla="*/ 0 h 177"/>
                <a:gd name="T2" fmla="*/ 248 w 248"/>
                <a:gd name="T3" fmla="*/ 0 h 177"/>
                <a:gd name="T4" fmla="*/ 248 w 248"/>
                <a:gd name="T5" fmla="*/ 177 h 177"/>
                <a:gd name="T6" fmla="*/ 0 w 248"/>
                <a:gd name="T7" fmla="*/ 177 h 177"/>
                <a:gd name="T8" fmla="*/ 0 w 248"/>
                <a:gd name="T9" fmla="*/ 0 h 177"/>
                <a:gd name="T10" fmla="*/ 0 w 248"/>
                <a:gd name="T11" fmla="*/ 0 h 177"/>
                <a:gd name="T12" fmla="*/ 246 w 248"/>
                <a:gd name="T13" fmla="*/ 0 h 177"/>
                <a:gd name="T14" fmla="*/ 246 w 248"/>
                <a:gd name="T15" fmla="*/ 175 h 177"/>
                <a:gd name="T16" fmla="*/ 0 w 248"/>
                <a:gd name="T17" fmla="*/ 175 h 177"/>
                <a:gd name="T18" fmla="*/ 0 w 248"/>
                <a:gd name="T19" fmla="*/ 0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77">
                  <a:moveTo>
                    <a:pt x="0" y="0"/>
                  </a:moveTo>
                  <a:lnTo>
                    <a:pt x="248" y="0"/>
                  </a:lnTo>
                  <a:lnTo>
                    <a:pt x="248" y="177"/>
                  </a:lnTo>
                  <a:lnTo>
                    <a:pt x="0" y="177"/>
                  </a:lnTo>
                  <a:lnTo>
                    <a:pt x="0" y="0"/>
                  </a:lnTo>
                  <a:close/>
                  <a:moveTo>
                    <a:pt x="0" y="0"/>
                  </a:moveTo>
                  <a:lnTo>
                    <a:pt x="246" y="0"/>
                  </a:lnTo>
                  <a:lnTo>
                    <a:pt x="246" y="175"/>
                  </a:lnTo>
                  <a:lnTo>
                    <a:pt x="0" y="175"/>
                  </a:lnTo>
                  <a:lnTo>
                    <a:pt x="0" y="0"/>
                  </a:lnTo>
                  <a:close/>
                </a:path>
              </a:pathLst>
            </a:custGeom>
            <a:solidFill>
              <a:srgbClr val="979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8" name="Freeform 68">
              <a:extLst>
                <a:ext uri="{FF2B5EF4-FFF2-40B4-BE49-F238E27FC236}">
                  <a16:creationId xmlns:a16="http://schemas.microsoft.com/office/drawing/2014/main" id="{84E48150-8EAF-D242-8619-588268EA9120}"/>
                </a:ext>
              </a:extLst>
            </p:cNvPr>
            <p:cNvSpPr>
              <a:spLocks noEditPoints="1"/>
            </p:cNvSpPr>
            <p:nvPr/>
          </p:nvSpPr>
          <p:spPr bwMode="auto">
            <a:xfrm>
              <a:off x="4052" y="2002"/>
              <a:ext cx="246" cy="175"/>
            </a:xfrm>
            <a:custGeom>
              <a:avLst/>
              <a:gdLst>
                <a:gd name="T0" fmla="*/ 0 w 246"/>
                <a:gd name="T1" fmla="*/ 0 h 175"/>
                <a:gd name="T2" fmla="*/ 246 w 246"/>
                <a:gd name="T3" fmla="*/ 0 h 175"/>
                <a:gd name="T4" fmla="*/ 246 w 246"/>
                <a:gd name="T5" fmla="*/ 175 h 175"/>
                <a:gd name="T6" fmla="*/ 0 w 246"/>
                <a:gd name="T7" fmla="*/ 175 h 175"/>
                <a:gd name="T8" fmla="*/ 0 w 246"/>
                <a:gd name="T9" fmla="*/ 0 h 175"/>
                <a:gd name="T10" fmla="*/ 0 w 246"/>
                <a:gd name="T11" fmla="*/ 0 h 175"/>
                <a:gd name="T12" fmla="*/ 242 w 246"/>
                <a:gd name="T13" fmla="*/ 0 h 175"/>
                <a:gd name="T14" fmla="*/ 242 w 246"/>
                <a:gd name="T15" fmla="*/ 174 h 175"/>
                <a:gd name="T16" fmla="*/ 0 w 246"/>
                <a:gd name="T17" fmla="*/ 174 h 175"/>
                <a:gd name="T18" fmla="*/ 0 w 246"/>
                <a:gd name="T19" fmla="*/ 0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6" h="175">
                  <a:moveTo>
                    <a:pt x="0" y="0"/>
                  </a:moveTo>
                  <a:lnTo>
                    <a:pt x="246" y="0"/>
                  </a:lnTo>
                  <a:lnTo>
                    <a:pt x="246" y="175"/>
                  </a:lnTo>
                  <a:lnTo>
                    <a:pt x="0" y="175"/>
                  </a:lnTo>
                  <a:lnTo>
                    <a:pt x="0" y="0"/>
                  </a:lnTo>
                  <a:close/>
                  <a:moveTo>
                    <a:pt x="0" y="0"/>
                  </a:moveTo>
                  <a:lnTo>
                    <a:pt x="242" y="0"/>
                  </a:lnTo>
                  <a:lnTo>
                    <a:pt x="242" y="174"/>
                  </a:lnTo>
                  <a:lnTo>
                    <a:pt x="0" y="174"/>
                  </a:lnTo>
                  <a:lnTo>
                    <a:pt x="0"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39" name="Freeform 69">
              <a:extLst>
                <a:ext uri="{FF2B5EF4-FFF2-40B4-BE49-F238E27FC236}">
                  <a16:creationId xmlns:a16="http://schemas.microsoft.com/office/drawing/2014/main" id="{CDA20CDD-9AA0-784D-9028-2F4853617238}"/>
                </a:ext>
              </a:extLst>
            </p:cNvPr>
            <p:cNvSpPr>
              <a:spLocks noEditPoints="1"/>
            </p:cNvSpPr>
            <p:nvPr/>
          </p:nvSpPr>
          <p:spPr bwMode="auto">
            <a:xfrm>
              <a:off x="4052" y="2002"/>
              <a:ext cx="242" cy="174"/>
            </a:xfrm>
            <a:custGeom>
              <a:avLst/>
              <a:gdLst>
                <a:gd name="T0" fmla="*/ 0 w 242"/>
                <a:gd name="T1" fmla="*/ 0 h 174"/>
                <a:gd name="T2" fmla="*/ 242 w 242"/>
                <a:gd name="T3" fmla="*/ 0 h 174"/>
                <a:gd name="T4" fmla="*/ 242 w 242"/>
                <a:gd name="T5" fmla="*/ 174 h 174"/>
                <a:gd name="T6" fmla="*/ 0 w 242"/>
                <a:gd name="T7" fmla="*/ 174 h 174"/>
                <a:gd name="T8" fmla="*/ 0 w 242"/>
                <a:gd name="T9" fmla="*/ 0 h 174"/>
                <a:gd name="T10" fmla="*/ 0 w 242"/>
                <a:gd name="T11" fmla="*/ 0 h 174"/>
                <a:gd name="T12" fmla="*/ 240 w 242"/>
                <a:gd name="T13" fmla="*/ 0 h 174"/>
                <a:gd name="T14" fmla="*/ 240 w 242"/>
                <a:gd name="T15" fmla="*/ 172 h 174"/>
                <a:gd name="T16" fmla="*/ 0 w 242"/>
                <a:gd name="T17" fmla="*/ 172 h 174"/>
                <a:gd name="T18" fmla="*/ 0 w 242"/>
                <a:gd name="T19" fmla="*/ 0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2" h="174">
                  <a:moveTo>
                    <a:pt x="0" y="0"/>
                  </a:moveTo>
                  <a:lnTo>
                    <a:pt x="242" y="0"/>
                  </a:lnTo>
                  <a:lnTo>
                    <a:pt x="242" y="174"/>
                  </a:lnTo>
                  <a:lnTo>
                    <a:pt x="0" y="174"/>
                  </a:lnTo>
                  <a:lnTo>
                    <a:pt x="0" y="0"/>
                  </a:lnTo>
                  <a:close/>
                  <a:moveTo>
                    <a:pt x="0" y="0"/>
                  </a:moveTo>
                  <a:lnTo>
                    <a:pt x="240" y="0"/>
                  </a:lnTo>
                  <a:lnTo>
                    <a:pt x="240" y="172"/>
                  </a:lnTo>
                  <a:lnTo>
                    <a:pt x="0" y="172"/>
                  </a:lnTo>
                  <a:lnTo>
                    <a:pt x="0" y="0"/>
                  </a:lnTo>
                  <a:close/>
                </a:path>
              </a:pathLst>
            </a:custGeom>
            <a:solidFill>
              <a:srgbClr val="9A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0" name="Freeform 70">
              <a:extLst>
                <a:ext uri="{FF2B5EF4-FFF2-40B4-BE49-F238E27FC236}">
                  <a16:creationId xmlns:a16="http://schemas.microsoft.com/office/drawing/2014/main" id="{7CAD7E8A-86F5-1D45-9A6B-221167139481}"/>
                </a:ext>
              </a:extLst>
            </p:cNvPr>
            <p:cNvSpPr>
              <a:spLocks noEditPoints="1"/>
            </p:cNvSpPr>
            <p:nvPr/>
          </p:nvSpPr>
          <p:spPr bwMode="auto">
            <a:xfrm>
              <a:off x="4052" y="2002"/>
              <a:ext cx="240" cy="172"/>
            </a:xfrm>
            <a:custGeom>
              <a:avLst/>
              <a:gdLst>
                <a:gd name="T0" fmla="*/ 0 w 240"/>
                <a:gd name="T1" fmla="*/ 0 h 172"/>
                <a:gd name="T2" fmla="*/ 240 w 240"/>
                <a:gd name="T3" fmla="*/ 0 h 172"/>
                <a:gd name="T4" fmla="*/ 240 w 240"/>
                <a:gd name="T5" fmla="*/ 172 h 172"/>
                <a:gd name="T6" fmla="*/ 0 w 240"/>
                <a:gd name="T7" fmla="*/ 172 h 172"/>
                <a:gd name="T8" fmla="*/ 0 w 240"/>
                <a:gd name="T9" fmla="*/ 0 h 172"/>
                <a:gd name="T10" fmla="*/ 0 w 240"/>
                <a:gd name="T11" fmla="*/ 0 h 172"/>
                <a:gd name="T12" fmla="*/ 238 w 240"/>
                <a:gd name="T13" fmla="*/ 0 h 172"/>
                <a:gd name="T14" fmla="*/ 238 w 240"/>
                <a:gd name="T15" fmla="*/ 169 h 172"/>
                <a:gd name="T16" fmla="*/ 0 w 240"/>
                <a:gd name="T17" fmla="*/ 169 h 172"/>
                <a:gd name="T18" fmla="*/ 0 w 240"/>
                <a:gd name="T19" fmla="*/ 0 h 1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0" h="172">
                  <a:moveTo>
                    <a:pt x="0" y="0"/>
                  </a:moveTo>
                  <a:lnTo>
                    <a:pt x="240" y="0"/>
                  </a:lnTo>
                  <a:lnTo>
                    <a:pt x="240" y="172"/>
                  </a:lnTo>
                  <a:lnTo>
                    <a:pt x="0" y="172"/>
                  </a:lnTo>
                  <a:lnTo>
                    <a:pt x="0" y="0"/>
                  </a:lnTo>
                  <a:close/>
                  <a:moveTo>
                    <a:pt x="0" y="0"/>
                  </a:moveTo>
                  <a:lnTo>
                    <a:pt x="238" y="0"/>
                  </a:lnTo>
                  <a:lnTo>
                    <a:pt x="238" y="169"/>
                  </a:lnTo>
                  <a:lnTo>
                    <a:pt x="0" y="169"/>
                  </a:lnTo>
                  <a:lnTo>
                    <a:pt x="0" y="0"/>
                  </a:lnTo>
                  <a:close/>
                </a:path>
              </a:pathLst>
            </a:custGeom>
            <a:solidFill>
              <a:srgbClr val="9B9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1" name="Freeform 71">
              <a:extLst>
                <a:ext uri="{FF2B5EF4-FFF2-40B4-BE49-F238E27FC236}">
                  <a16:creationId xmlns:a16="http://schemas.microsoft.com/office/drawing/2014/main" id="{1A2F3461-9713-0A41-8EB8-27F3C9657C69}"/>
                </a:ext>
              </a:extLst>
            </p:cNvPr>
            <p:cNvSpPr>
              <a:spLocks noEditPoints="1"/>
            </p:cNvSpPr>
            <p:nvPr/>
          </p:nvSpPr>
          <p:spPr bwMode="auto">
            <a:xfrm>
              <a:off x="4052" y="2002"/>
              <a:ext cx="238" cy="169"/>
            </a:xfrm>
            <a:custGeom>
              <a:avLst/>
              <a:gdLst>
                <a:gd name="T0" fmla="*/ 0 w 238"/>
                <a:gd name="T1" fmla="*/ 0 h 169"/>
                <a:gd name="T2" fmla="*/ 238 w 238"/>
                <a:gd name="T3" fmla="*/ 0 h 169"/>
                <a:gd name="T4" fmla="*/ 238 w 238"/>
                <a:gd name="T5" fmla="*/ 169 h 169"/>
                <a:gd name="T6" fmla="*/ 0 w 238"/>
                <a:gd name="T7" fmla="*/ 169 h 169"/>
                <a:gd name="T8" fmla="*/ 0 w 238"/>
                <a:gd name="T9" fmla="*/ 0 h 169"/>
                <a:gd name="T10" fmla="*/ 0 w 238"/>
                <a:gd name="T11" fmla="*/ 0 h 169"/>
                <a:gd name="T12" fmla="*/ 236 w 238"/>
                <a:gd name="T13" fmla="*/ 0 h 169"/>
                <a:gd name="T14" fmla="*/ 236 w 238"/>
                <a:gd name="T15" fmla="*/ 168 h 169"/>
                <a:gd name="T16" fmla="*/ 0 w 238"/>
                <a:gd name="T17" fmla="*/ 168 h 169"/>
                <a:gd name="T18" fmla="*/ 0 w 238"/>
                <a:gd name="T19" fmla="*/ 0 h 1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8" h="169">
                  <a:moveTo>
                    <a:pt x="0" y="0"/>
                  </a:moveTo>
                  <a:lnTo>
                    <a:pt x="238" y="0"/>
                  </a:lnTo>
                  <a:lnTo>
                    <a:pt x="238" y="169"/>
                  </a:lnTo>
                  <a:lnTo>
                    <a:pt x="0" y="169"/>
                  </a:lnTo>
                  <a:lnTo>
                    <a:pt x="0" y="0"/>
                  </a:lnTo>
                  <a:close/>
                  <a:moveTo>
                    <a:pt x="0" y="0"/>
                  </a:moveTo>
                  <a:lnTo>
                    <a:pt x="236" y="0"/>
                  </a:lnTo>
                  <a:lnTo>
                    <a:pt x="236" y="168"/>
                  </a:lnTo>
                  <a:lnTo>
                    <a:pt x="0" y="168"/>
                  </a:lnTo>
                  <a:lnTo>
                    <a:pt x="0" y="0"/>
                  </a:lnTo>
                  <a:close/>
                </a:path>
              </a:pathLst>
            </a:custGeom>
            <a:solidFill>
              <a:srgbClr val="9C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2" name="Freeform 72">
              <a:extLst>
                <a:ext uri="{FF2B5EF4-FFF2-40B4-BE49-F238E27FC236}">
                  <a16:creationId xmlns:a16="http://schemas.microsoft.com/office/drawing/2014/main" id="{073E3D0C-5816-6146-844D-2F7A554A17C2}"/>
                </a:ext>
              </a:extLst>
            </p:cNvPr>
            <p:cNvSpPr>
              <a:spLocks noEditPoints="1"/>
            </p:cNvSpPr>
            <p:nvPr/>
          </p:nvSpPr>
          <p:spPr bwMode="auto">
            <a:xfrm>
              <a:off x="4052" y="2002"/>
              <a:ext cx="236" cy="168"/>
            </a:xfrm>
            <a:custGeom>
              <a:avLst/>
              <a:gdLst>
                <a:gd name="T0" fmla="*/ 0 w 236"/>
                <a:gd name="T1" fmla="*/ 0 h 168"/>
                <a:gd name="T2" fmla="*/ 236 w 236"/>
                <a:gd name="T3" fmla="*/ 0 h 168"/>
                <a:gd name="T4" fmla="*/ 236 w 236"/>
                <a:gd name="T5" fmla="*/ 168 h 168"/>
                <a:gd name="T6" fmla="*/ 0 w 236"/>
                <a:gd name="T7" fmla="*/ 168 h 168"/>
                <a:gd name="T8" fmla="*/ 0 w 236"/>
                <a:gd name="T9" fmla="*/ 0 h 168"/>
                <a:gd name="T10" fmla="*/ 0 w 236"/>
                <a:gd name="T11" fmla="*/ 0 h 168"/>
                <a:gd name="T12" fmla="*/ 233 w 236"/>
                <a:gd name="T13" fmla="*/ 0 h 168"/>
                <a:gd name="T14" fmla="*/ 233 w 236"/>
                <a:gd name="T15" fmla="*/ 166 h 168"/>
                <a:gd name="T16" fmla="*/ 0 w 236"/>
                <a:gd name="T17" fmla="*/ 166 h 168"/>
                <a:gd name="T18" fmla="*/ 0 w 236"/>
                <a:gd name="T19" fmla="*/ 0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168">
                  <a:moveTo>
                    <a:pt x="0" y="0"/>
                  </a:moveTo>
                  <a:lnTo>
                    <a:pt x="236" y="0"/>
                  </a:lnTo>
                  <a:lnTo>
                    <a:pt x="236" y="168"/>
                  </a:lnTo>
                  <a:lnTo>
                    <a:pt x="0" y="168"/>
                  </a:lnTo>
                  <a:lnTo>
                    <a:pt x="0" y="0"/>
                  </a:lnTo>
                  <a:close/>
                  <a:moveTo>
                    <a:pt x="0" y="0"/>
                  </a:moveTo>
                  <a:lnTo>
                    <a:pt x="233" y="0"/>
                  </a:lnTo>
                  <a:lnTo>
                    <a:pt x="233" y="166"/>
                  </a:lnTo>
                  <a:lnTo>
                    <a:pt x="0" y="166"/>
                  </a:lnTo>
                  <a:lnTo>
                    <a:pt x="0" y="0"/>
                  </a:lnTo>
                  <a:close/>
                </a:path>
              </a:pathLst>
            </a:custGeom>
            <a:solidFill>
              <a:srgbClr val="9D9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3" name="Freeform 73">
              <a:extLst>
                <a:ext uri="{FF2B5EF4-FFF2-40B4-BE49-F238E27FC236}">
                  <a16:creationId xmlns:a16="http://schemas.microsoft.com/office/drawing/2014/main" id="{F71EDE79-EF78-5E4F-83DC-7AB6E597D691}"/>
                </a:ext>
              </a:extLst>
            </p:cNvPr>
            <p:cNvSpPr>
              <a:spLocks noEditPoints="1"/>
            </p:cNvSpPr>
            <p:nvPr/>
          </p:nvSpPr>
          <p:spPr bwMode="auto">
            <a:xfrm>
              <a:off x="4052" y="2002"/>
              <a:ext cx="233" cy="166"/>
            </a:xfrm>
            <a:custGeom>
              <a:avLst/>
              <a:gdLst>
                <a:gd name="T0" fmla="*/ 0 w 233"/>
                <a:gd name="T1" fmla="*/ 0 h 166"/>
                <a:gd name="T2" fmla="*/ 233 w 233"/>
                <a:gd name="T3" fmla="*/ 0 h 166"/>
                <a:gd name="T4" fmla="*/ 233 w 233"/>
                <a:gd name="T5" fmla="*/ 166 h 166"/>
                <a:gd name="T6" fmla="*/ 0 w 233"/>
                <a:gd name="T7" fmla="*/ 166 h 166"/>
                <a:gd name="T8" fmla="*/ 0 w 233"/>
                <a:gd name="T9" fmla="*/ 0 h 166"/>
                <a:gd name="T10" fmla="*/ 0 w 233"/>
                <a:gd name="T11" fmla="*/ 0 h 166"/>
                <a:gd name="T12" fmla="*/ 231 w 233"/>
                <a:gd name="T13" fmla="*/ 0 h 166"/>
                <a:gd name="T14" fmla="*/ 231 w 233"/>
                <a:gd name="T15" fmla="*/ 164 h 166"/>
                <a:gd name="T16" fmla="*/ 0 w 233"/>
                <a:gd name="T17" fmla="*/ 164 h 166"/>
                <a:gd name="T18" fmla="*/ 0 w 233"/>
                <a:gd name="T19" fmla="*/ 0 h 1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3" h="166">
                  <a:moveTo>
                    <a:pt x="0" y="0"/>
                  </a:moveTo>
                  <a:lnTo>
                    <a:pt x="233" y="0"/>
                  </a:lnTo>
                  <a:lnTo>
                    <a:pt x="233" y="166"/>
                  </a:lnTo>
                  <a:lnTo>
                    <a:pt x="0" y="166"/>
                  </a:lnTo>
                  <a:lnTo>
                    <a:pt x="0" y="0"/>
                  </a:lnTo>
                  <a:close/>
                  <a:moveTo>
                    <a:pt x="0" y="0"/>
                  </a:moveTo>
                  <a:lnTo>
                    <a:pt x="231" y="0"/>
                  </a:lnTo>
                  <a:lnTo>
                    <a:pt x="231" y="164"/>
                  </a:lnTo>
                  <a:lnTo>
                    <a:pt x="0" y="164"/>
                  </a:lnTo>
                  <a:lnTo>
                    <a:pt x="0" y="0"/>
                  </a:lnTo>
                  <a:close/>
                </a:path>
              </a:pathLst>
            </a:custGeom>
            <a:solidFill>
              <a:srgbClr val="9F9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4" name="Freeform 74">
              <a:extLst>
                <a:ext uri="{FF2B5EF4-FFF2-40B4-BE49-F238E27FC236}">
                  <a16:creationId xmlns:a16="http://schemas.microsoft.com/office/drawing/2014/main" id="{0B152E65-C87C-7D4F-A120-33A648C02767}"/>
                </a:ext>
              </a:extLst>
            </p:cNvPr>
            <p:cNvSpPr>
              <a:spLocks noEditPoints="1"/>
            </p:cNvSpPr>
            <p:nvPr/>
          </p:nvSpPr>
          <p:spPr bwMode="auto">
            <a:xfrm>
              <a:off x="4052" y="2002"/>
              <a:ext cx="231" cy="164"/>
            </a:xfrm>
            <a:custGeom>
              <a:avLst/>
              <a:gdLst>
                <a:gd name="T0" fmla="*/ 0 w 231"/>
                <a:gd name="T1" fmla="*/ 0 h 164"/>
                <a:gd name="T2" fmla="*/ 231 w 231"/>
                <a:gd name="T3" fmla="*/ 0 h 164"/>
                <a:gd name="T4" fmla="*/ 231 w 231"/>
                <a:gd name="T5" fmla="*/ 164 h 164"/>
                <a:gd name="T6" fmla="*/ 0 w 231"/>
                <a:gd name="T7" fmla="*/ 164 h 164"/>
                <a:gd name="T8" fmla="*/ 0 w 231"/>
                <a:gd name="T9" fmla="*/ 0 h 164"/>
                <a:gd name="T10" fmla="*/ 0 w 231"/>
                <a:gd name="T11" fmla="*/ 0 h 164"/>
                <a:gd name="T12" fmla="*/ 229 w 231"/>
                <a:gd name="T13" fmla="*/ 0 h 164"/>
                <a:gd name="T14" fmla="*/ 229 w 231"/>
                <a:gd name="T15" fmla="*/ 163 h 164"/>
                <a:gd name="T16" fmla="*/ 0 w 231"/>
                <a:gd name="T17" fmla="*/ 163 h 164"/>
                <a:gd name="T18" fmla="*/ 0 w 231"/>
                <a:gd name="T19" fmla="*/ 0 h 1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64">
                  <a:moveTo>
                    <a:pt x="0" y="0"/>
                  </a:moveTo>
                  <a:lnTo>
                    <a:pt x="231" y="0"/>
                  </a:lnTo>
                  <a:lnTo>
                    <a:pt x="231" y="164"/>
                  </a:lnTo>
                  <a:lnTo>
                    <a:pt x="0" y="164"/>
                  </a:lnTo>
                  <a:lnTo>
                    <a:pt x="0" y="0"/>
                  </a:lnTo>
                  <a:close/>
                  <a:moveTo>
                    <a:pt x="0" y="0"/>
                  </a:moveTo>
                  <a:lnTo>
                    <a:pt x="229" y="0"/>
                  </a:lnTo>
                  <a:lnTo>
                    <a:pt x="229" y="163"/>
                  </a:lnTo>
                  <a:lnTo>
                    <a:pt x="0" y="163"/>
                  </a:lnTo>
                  <a:lnTo>
                    <a:pt x="0" y="0"/>
                  </a:lnTo>
                  <a:close/>
                </a:path>
              </a:pathLst>
            </a:custGeom>
            <a:solidFill>
              <a:srgbClr val="A0A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5" name="Freeform 75">
              <a:extLst>
                <a:ext uri="{FF2B5EF4-FFF2-40B4-BE49-F238E27FC236}">
                  <a16:creationId xmlns:a16="http://schemas.microsoft.com/office/drawing/2014/main" id="{7BE1D16F-43B3-3247-A053-330A9B996231}"/>
                </a:ext>
              </a:extLst>
            </p:cNvPr>
            <p:cNvSpPr>
              <a:spLocks noEditPoints="1"/>
            </p:cNvSpPr>
            <p:nvPr/>
          </p:nvSpPr>
          <p:spPr bwMode="auto">
            <a:xfrm>
              <a:off x="4052" y="2002"/>
              <a:ext cx="229" cy="163"/>
            </a:xfrm>
            <a:custGeom>
              <a:avLst/>
              <a:gdLst>
                <a:gd name="T0" fmla="*/ 0 w 229"/>
                <a:gd name="T1" fmla="*/ 0 h 163"/>
                <a:gd name="T2" fmla="*/ 229 w 229"/>
                <a:gd name="T3" fmla="*/ 0 h 163"/>
                <a:gd name="T4" fmla="*/ 229 w 229"/>
                <a:gd name="T5" fmla="*/ 163 h 163"/>
                <a:gd name="T6" fmla="*/ 0 w 229"/>
                <a:gd name="T7" fmla="*/ 163 h 163"/>
                <a:gd name="T8" fmla="*/ 0 w 229"/>
                <a:gd name="T9" fmla="*/ 0 h 163"/>
                <a:gd name="T10" fmla="*/ 0 w 229"/>
                <a:gd name="T11" fmla="*/ 0 h 163"/>
                <a:gd name="T12" fmla="*/ 227 w 229"/>
                <a:gd name="T13" fmla="*/ 0 h 163"/>
                <a:gd name="T14" fmla="*/ 227 w 229"/>
                <a:gd name="T15" fmla="*/ 161 h 163"/>
                <a:gd name="T16" fmla="*/ 0 w 229"/>
                <a:gd name="T17" fmla="*/ 161 h 163"/>
                <a:gd name="T18" fmla="*/ 0 w 229"/>
                <a:gd name="T19" fmla="*/ 0 h 1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9" h="163">
                  <a:moveTo>
                    <a:pt x="0" y="0"/>
                  </a:moveTo>
                  <a:lnTo>
                    <a:pt x="229" y="0"/>
                  </a:lnTo>
                  <a:lnTo>
                    <a:pt x="229" y="163"/>
                  </a:lnTo>
                  <a:lnTo>
                    <a:pt x="0" y="163"/>
                  </a:lnTo>
                  <a:lnTo>
                    <a:pt x="0" y="0"/>
                  </a:lnTo>
                  <a:close/>
                  <a:moveTo>
                    <a:pt x="0" y="0"/>
                  </a:moveTo>
                  <a:lnTo>
                    <a:pt x="227" y="0"/>
                  </a:lnTo>
                  <a:lnTo>
                    <a:pt x="227" y="161"/>
                  </a:lnTo>
                  <a:lnTo>
                    <a:pt x="0" y="161"/>
                  </a:lnTo>
                  <a:lnTo>
                    <a:pt x="0" y="0"/>
                  </a:lnTo>
                  <a:close/>
                </a:path>
              </a:pathLst>
            </a:custGeom>
            <a:solidFill>
              <a:srgbClr val="A1A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6" name="Freeform 76">
              <a:extLst>
                <a:ext uri="{FF2B5EF4-FFF2-40B4-BE49-F238E27FC236}">
                  <a16:creationId xmlns:a16="http://schemas.microsoft.com/office/drawing/2014/main" id="{6ABE662B-D66E-4140-953C-189032A28876}"/>
                </a:ext>
              </a:extLst>
            </p:cNvPr>
            <p:cNvSpPr>
              <a:spLocks noEditPoints="1"/>
            </p:cNvSpPr>
            <p:nvPr/>
          </p:nvSpPr>
          <p:spPr bwMode="auto">
            <a:xfrm>
              <a:off x="4052" y="2002"/>
              <a:ext cx="227" cy="161"/>
            </a:xfrm>
            <a:custGeom>
              <a:avLst/>
              <a:gdLst>
                <a:gd name="T0" fmla="*/ 0 w 227"/>
                <a:gd name="T1" fmla="*/ 0 h 161"/>
                <a:gd name="T2" fmla="*/ 227 w 227"/>
                <a:gd name="T3" fmla="*/ 0 h 161"/>
                <a:gd name="T4" fmla="*/ 227 w 227"/>
                <a:gd name="T5" fmla="*/ 161 h 161"/>
                <a:gd name="T6" fmla="*/ 0 w 227"/>
                <a:gd name="T7" fmla="*/ 161 h 161"/>
                <a:gd name="T8" fmla="*/ 0 w 227"/>
                <a:gd name="T9" fmla="*/ 0 h 161"/>
                <a:gd name="T10" fmla="*/ 0 w 227"/>
                <a:gd name="T11" fmla="*/ 0 h 161"/>
                <a:gd name="T12" fmla="*/ 224 w 227"/>
                <a:gd name="T13" fmla="*/ 0 h 161"/>
                <a:gd name="T14" fmla="*/ 224 w 227"/>
                <a:gd name="T15" fmla="*/ 160 h 161"/>
                <a:gd name="T16" fmla="*/ 0 w 227"/>
                <a:gd name="T17" fmla="*/ 160 h 161"/>
                <a:gd name="T18" fmla="*/ 0 w 227"/>
                <a:gd name="T19" fmla="*/ 0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61">
                  <a:moveTo>
                    <a:pt x="0" y="0"/>
                  </a:moveTo>
                  <a:lnTo>
                    <a:pt x="227" y="0"/>
                  </a:lnTo>
                  <a:lnTo>
                    <a:pt x="227" y="161"/>
                  </a:lnTo>
                  <a:lnTo>
                    <a:pt x="0" y="161"/>
                  </a:lnTo>
                  <a:lnTo>
                    <a:pt x="0" y="0"/>
                  </a:lnTo>
                  <a:close/>
                  <a:moveTo>
                    <a:pt x="0" y="0"/>
                  </a:moveTo>
                  <a:lnTo>
                    <a:pt x="224" y="0"/>
                  </a:lnTo>
                  <a:lnTo>
                    <a:pt x="224" y="160"/>
                  </a:lnTo>
                  <a:lnTo>
                    <a:pt x="0" y="160"/>
                  </a:lnTo>
                  <a:lnTo>
                    <a:pt x="0" y="0"/>
                  </a:lnTo>
                  <a:close/>
                </a:path>
              </a:pathLst>
            </a:custGeom>
            <a:solidFill>
              <a:srgbClr val="A2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7" name="Freeform 77">
              <a:extLst>
                <a:ext uri="{FF2B5EF4-FFF2-40B4-BE49-F238E27FC236}">
                  <a16:creationId xmlns:a16="http://schemas.microsoft.com/office/drawing/2014/main" id="{D8FD59CA-938F-7943-9BAA-A5B2B2B63305}"/>
                </a:ext>
              </a:extLst>
            </p:cNvPr>
            <p:cNvSpPr>
              <a:spLocks noEditPoints="1"/>
            </p:cNvSpPr>
            <p:nvPr/>
          </p:nvSpPr>
          <p:spPr bwMode="auto">
            <a:xfrm>
              <a:off x="4052" y="2002"/>
              <a:ext cx="224" cy="160"/>
            </a:xfrm>
            <a:custGeom>
              <a:avLst/>
              <a:gdLst>
                <a:gd name="T0" fmla="*/ 0 w 224"/>
                <a:gd name="T1" fmla="*/ 0 h 160"/>
                <a:gd name="T2" fmla="*/ 224 w 224"/>
                <a:gd name="T3" fmla="*/ 0 h 160"/>
                <a:gd name="T4" fmla="*/ 224 w 224"/>
                <a:gd name="T5" fmla="*/ 160 h 160"/>
                <a:gd name="T6" fmla="*/ 0 w 224"/>
                <a:gd name="T7" fmla="*/ 160 h 160"/>
                <a:gd name="T8" fmla="*/ 0 w 224"/>
                <a:gd name="T9" fmla="*/ 0 h 160"/>
                <a:gd name="T10" fmla="*/ 0 w 224"/>
                <a:gd name="T11" fmla="*/ 0 h 160"/>
                <a:gd name="T12" fmla="*/ 222 w 224"/>
                <a:gd name="T13" fmla="*/ 0 h 160"/>
                <a:gd name="T14" fmla="*/ 222 w 224"/>
                <a:gd name="T15" fmla="*/ 158 h 160"/>
                <a:gd name="T16" fmla="*/ 0 w 224"/>
                <a:gd name="T17" fmla="*/ 158 h 160"/>
                <a:gd name="T18" fmla="*/ 0 w 224"/>
                <a:gd name="T19" fmla="*/ 0 h 1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4" h="160">
                  <a:moveTo>
                    <a:pt x="0" y="0"/>
                  </a:moveTo>
                  <a:lnTo>
                    <a:pt x="224" y="0"/>
                  </a:lnTo>
                  <a:lnTo>
                    <a:pt x="224" y="160"/>
                  </a:lnTo>
                  <a:lnTo>
                    <a:pt x="0" y="160"/>
                  </a:lnTo>
                  <a:lnTo>
                    <a:pt x="0" y="0"/>
                  </a:lnTo>
                  <a:close/>
                  <a:moveTo>
                    <a:pt x="0" y="0"/>
                  </a:moveTo>
                  <a:lnTo>
                    <a:pt x="222" y="0"/>
                  </a:lnTo>
                  <a:lnTo>
                    <a:pt x="222" y="158"/>
                  </a:lnTo>
                  <a:lnTo>
                    <a:pt x="0" y="158"/>
                  </a:lnTo>
                  <a:lnTo>
                    <a:pt x="0" y="0"/>
                  </a:lnTo>
                  <a:close/>
                </a:path>
              </a:pathLst>
            </a:custGeom>
            <a:solidFill>
              <a:srgbClr val="A4A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8" name="Freeform 78">
              <a:extLst>
                <a:ext uri="{FF2B5EF4-FFF2-40B4-BE49-F238E27FC236}">
                  <a16:creationId xmlns:a16="http://schemas.microsoft.com/office/drawing/2014/main" id="{89917000-A2ED-5643-A07B-50568A19B82A}"/>
                </a:ext>
              </a:extLst>
            </p:cNvPr>
            <p:cNvSpPr>
              <a:spLocks noEditPoints="1"/>
            </p:cNvSpPr>
            <p:nvPr/>
          </p:nvSpPr>
          <p:spPr bwMode="auto">
            <a:xfrm>
              <a:off x="4052" y="2002"/>
              <a:ext cx="222" cy="158"/>
            </a:xfrm>
            <a:custGeom>
              <a:avLst/>
              <a:gdLst>
                <a:gd name="T0" fmla="*/ 0 w 222"/>
                <a:gd name="T1" fmla="*/ 0 h 158"/>
                <a:gd name="T2" fmla="*/ 222 w 222"/>
                <a:gd name="T3" fmla="*/ 0 h 158"/>
                <a:gd name="T4" fmla="*/ 222 w 222"/>
                <a:gd name="T5" fmla="*/ 158 h 158"/>
                <a:gd name="T6" fmla="*/ 0 w 222"/>
                <a:gd name="T7" fmla="*/ 158 h 158"/>
                <a:gd name="T8" fmla="*/ 0 w 222"/>
                <a:gd name="T9" fmla="*/ 0 h 158"/>
                <a:gd name="T10" fmla="*/ 0 w 222"/>
                <a:gd name="T11" fmla="*/ 0 h 158"/>
                <a:gd name="T12" fmla="*/ 219 w 222"/>
                <a:gd name="T13" fmla="*/ 0 h 158"/>
                <a:gd name="T14" fmla="*/ 219 w 222"/>
                <a:gd name="T15" fmla="*/ 156 h 158"/>
                <a:gd name="T16" fmla="*/ 0 w 222"/>
                <a:gd name="T17" fmla="*/ 156 h 158"/>
                <a:gd name="T18" fmla="*/ 0 w 222"/>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2" h="158">
                  <a:moveTo>
                    <a:pt x="0" y="0"/>
                  </a:moveTo>
                  <a:lnTo>
                    <a:pt x="222" y="0"/>
                  </a:lnTo>
                  <a:lnTo>
                    <a:pt x="222" y="158"/>
                  </a:lnTo>
                  <a:lnTo>
                    <a:pt x="0" y="158"/>
                  </a:lnTo>
                  <a:lnTo>
                    <a:pt x="0" y="0"/>
                  </a:lnTo>
                  <a:close/>
                  <a:moveTo>
                    <a:pt x="0" y="0"/>
                  </a:moveTo>
                  <a:lnTo>
                    <a:pt x="219" y="0"/>
                  </a:lnTo>
                  <a:lnTo>
                    <a:pt x="219" y="156"/>
                  </a:lnTo>
                  <a:lnTo>
                    <a:pt x="0" y="156"/>
                  </a:lnTo>
                  <a:lnTo>
                    <a:pt x="0" y="0"/>
                  </a:lnTo>
                  <a:close/>
                </a:path>
              </a:pathLst>
            </a:custGeom>
            <a:solidFill>
              <a:srgbClr val="A5A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49" name="Freeform 79">
              <a:extLst>
                <a:ext uri="{FF2B5EF4-FFF2-40B4-BE49-F238E27FC236}">
                  <a16:creationId xmlns:a16="http://schemas.microsoft.com/office/drawing/2014/main" id="{DF58AD17-2EB6-FB48-A01D-8EE4B080FCA0}"/>
                </a:ext>
              </a:extLst>
            </p:cNvPr>
            <p:cNvSpPr>
              <a:spLocks noEditPoints="1"/>
            </p:cNvSpPr>
            <p:nvPr/>
          </p:nvSpPr>
          <p:spPr bwMode="auto">
            <a:xfrm>
              <a:off x="4052" y="2002"/>
              <a:ext cx="219" cy="156"/>
            </a:xfrm>
            <a:custGeom>
              <a:avLst/>
              <a:gdLst>
                <a:gd name="T0" fmla="*/ 0 w 219"/>
                <a:gd name="T1" fmla="*/ 0 h 156"/>
                <a:gd name="T2" fmla="*/ 219 w 219"/>
                <a:gd name="T3" fmla="*/ 0 h 156"/>
                <a:gd name="T4" fmla="*/ 219 w 219"/>
                <a:gd name="T5" fmla="*/ 156 h 156"/>
                <a:gd name="T6" fmla="*/ 0 w 219"/>
                <a:gd name="T7" fmla="*/ 156 h 156"/>
                <a:gd name="T8" fmla="*/ 0 w 219"/>
                <a:gd name="T9" fmla="*/ 0 h 156"/>
                <a:gd name="T10" fmla="*/ 0 w 219"/>
                <a:gd name="T11" fmla="*/ 0 h 156"/>
                <a:gd name="T12" fmla="*/ 216 w 219"/>
                <a:gd name="T13" fmla="*/ 0 h 156"/>
                <a:gd name="T14" fmla="*/ 216 w 219"/>
                <a:gd name="T15" fmla="*/ 155 h 156"/>
                <a:gd name="T16" fmla="*/ 0 w 219"/>
                <a:gd name="T17" fmla="*/ 155 h 156"/>
                <a:gd name="T18" fmla="*/ 0 w 219"/>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9" h="156">
                  <a:moveTo>
                    <a:pt x="0" y="0"/>
                  </a:moveTo>
                  <a:lnTo>
                    <a:pt x="219" y="0"/>
                  </a:lnTo>
                  <a:lnTo>
                    <a:pt x="219" y="156"/>
                  </a:lnTo>
                  <a:lnTo>
                    <a:pt x="0" y="156"/>
                  </a:lnTo>
                  <a:lnTo>
                    <a:pt x="0" y="0"/>
                  </a:lnTo>
                  <a:close/>
                  <a:moveTo>
                    <a:pt x="0" y="0"/>
                  </a:moveTo>
                  <a:lnTo>
                    <a:pt x="216" y="0"/>
                  </a:lnTo>
                  <a:lnTo>
                    <a:pt x="216" y="155"/>
                  </a:lnTo>
                  <a:lnTo>
                    <a:pt x="0" y="155"/>
                  </a:lnTo>
                  <a:lnTo>
                    <a:pt x="0" y="0"/>
                  </a:lnTo>
                  <a:close/>
                </a:path>
              </a:pathLst>
            </a:custGeom>
            <a:solidFill>
              <a:srgbClr val="A6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0" name="Freeform 80">
              <a:extLst>
                <a:ext uri="{FF2B5EF4-FFF2-40B4-BE49-F238E27FC236}">
                  <a16:creationId xmlns:a16="http://schemas.microsoft.com/office/drawing/2014/main" id="{F352BB88-4FE6-5145-B0E0-08A2D8424F2B}"/>
                </a:ext>
              </a:extLst>
            </p:cNvPr>
            <p:cNvSpPr>
              <a:spLocks noEditPoints="1"/>
            </p:cNvSpPr>
            <p:nvPr/>
          </p:nvSpPr>
          <p:spPr bwMode="auto">
            <a:xfrm>
              <a:off x="4052" y="2002"/>
              <a:ext cx="216" cy="155"/>
            </a:xfrm>
            <a:custGeom>
              <a:avLst/>
              <a:gdLst>
                <a:gd name="T0" fmla="*/ 0 w 216"/>
                <a:gd name="T1" fmla="*/ 0 h 155"/>
                <a:gd name="T2" fmla="*/ 216 w 216"/>
                <a:gd name="T3" fmla="*/ 0 h 155"/>
                <a:gd name="T4" fmla="*/ 216 w 216"/>
                <a:gd name="T5" fmla="*/ 155 h 155"/>
                <a:gd name="T6" fmla="*/ 0 w 216"/>
                <a:gd name="T7" fmla="*/ 155 h 155"/>
                <a:gd name="T8" fmla="*/ 0 w 216"/>
                <a:gd name="T9" fmla="*/ 0 h 155"/>
                <a:gd name="T10" fmla="*/ 0 w 216"/>
                <a:gd name="T11" fmla="*/ 0 h 155"/>
                <a:gd name="T12" fmla="*/ 214 w 216"/>
                <a:gd name="T13" fmla="*/ 0 h 155"/>
                <a:gd name="T14" fmla="*/ 214 w 216"/>
                <a:gd name="T15" fmla="*/ 153 h 155"/>
                <a:gd name="T16" fmla="*/ 0 w 216"/>
                <a:gd name="T17" fmla="*/ 153 h 155"/>
                <a:gd name="T18" fmla="*/ 0 w 216"/>
                <a:gd name="T19" fmla="*/ 0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 h="155">
                  <a:moveTo>
                    <a:pt x="0" y="0"/>
                  </a:moveTo>
                  <a:lnTo>
                    <a:pt x="216" y="0"/>
                  </a:lnTo>
                  <a:lnTo>
                    <a:pt x="216" y="155"/>
                  </a:lnTo>
                  <a:lnTo>
                    <a:pt x="0" y="155"/>
                  </a:lnTo>
                  <a:lnTo>
                    <a:pt x="0" y="0"/>
                  </a:lnTo>
                  <a:close/>
                  <a:moveTo>
                    <a:pt x="0" y="0"/>
                  </a:moveTo>
                  <a:lnTo>
                    <a:pt x="214" y="0"/>
                  </a:lnTo>
                  <a:lnTo>
                    <a:pt x="214" y="153"/>
                  </a:lnTo>
                  <a:lnTo>
                    <a:pt x="0" y="153"/>
                  </a:lnTo>
                  <a:lnTo>
                    <a:pt x="0" y="0"/>
                  </a:lnTo>
                  <a:close/>
                </a:path>
              </a:pathLst>
            </a:custGeom>
            <a:solidFill>
              <a:srgbClr val="A8A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1" name="Freeform 81">
              <a:extLst>
                <a:ext uri="{FF2B5EF4-FFF2-40B4-BE49-F238E27FC236}">
                  <a16:creationId xmlns:a16="http://schemas.microsoft.com/office/drawing/2014/main" id="{A1566BC9-1726-6145-8F95-5A8F46111BD1}"/>
                </a:ext>
              </a:extLst>
            </p:cNvPr>
            <p:cNvSpPr>
              <a:spLocks noEditPoints="1"/>
            </p:cNvSpPr>
            <p:nvPr/>
          </p:nvSpPr>
          <p:spPr bwMode="auto">
            <a:xfrm>
              <a:off x="4052" y="2002"/>
              <a:ext cx="214" cy="153"/>
            </a:xfrm>
            <a:custGeom>
              <a:avLst/>
              <a:gdLst>
                <a:gd name="T0" fmla="*/ 0 w 214"/>
                <a:gd name="T1" fmla="*/ 0 h 153"/>
                <a:gd name="T2" fmla="*/ 214 w 214"/>
                <a:gd name="T3" fmla="*/ 0 h 153"/>
                <a:gd name="T4" fmla="*/ 214 w 214"/>
                <a:gd name="T5" fmla="*/ 153 h 153"/>
                <a:gd name="T6" fmla="*/ 0 w 214"/>
                <a:gd name="T7" fmla="*/ 153 h 153"/>
                <a:gd name="T8" fmla="*/ 0 w 214"/>
                <a:gd name="T9" fmla="*/ 0 h 153"/>
                <a:gd name="T10" fmla="*/ 0 w 214"/>
                <a:gd name="T11" fmla="*/ 0 h 153"/>
                <a:gd name="T12" fmla="*/ 212 w 214"/>
                <a:gd name="T13" fmla="*/ 0 h 153"/>
                <a:gd name="T14" fmla="*/ 212 w 214"/>
                <a:gd name="T15" fmla="*/ 152 h 153"/>
                <a:gd name="T16" fmla="*/ 0 w 214"/>
                <a:gd name="T17" fmla="*/ 152 h 153"/>
                <a:gd name="T18" fmla="*/ 0 w 214"/>
                <a:gd name="T19" fmla="*/ 0 h 1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53">
                  <a:moveTo>
                    <a:pt x="0" y="0"/>
                  </a:moveTo>
                  <a:lnTo>
                    <a:pt x="214" y="0"/>
                  </a:lnTo>
                  <a:lnTo>
                    <a:pt x="214" y="153"/>
                  </a:lnTo>
                  <a:lnTo>
                    <a:pt x="0" y="153"/>
                  </a:lnTo>
                  <a:lnTo>
                    <a:pt x="0" y="0"/>
                  </a:lnTo>
                  <a:close/>
                  <a:moveTo>
                    <a:pt x="0" y="0"/>
                  </a:moveTo>
                  <a:lnTo>
                    <a:pt x="212" y="0"/>
                  </a:lnTo>
                  <a:lnTo>
                    <a:pt x="212" y="152"/>
                  </a:lnTo>
                  <a:lnTo>
                    <a:pt x="0" y="152"/>
                  </a:lnTo>
                  <a:lnTo>
                    <a:pt x="0" y="0"/>
                  </a:lnTo>
                  <a:close/>
                </a:path>
              </a:pathLst>
            </a:custGeom>
            <a:solidFill>
              <a:srgbClr val="A9A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2" name="Freeform 82">
              <a:extLst>
                <a:ext uri="{FF2B5EF4-FFF2-40B4-BE49-F238E27FC236}">
                  <a16:creationId xmlns:a16="http://schemas.microsoft.com/office/drawing/2014/main" id="{578E2C10-8D00-294D-937D-67989B8FB552}"/>
                </a:ext>
              </a:extLst>
            </p:cNvPr>
            <p:cNvSpPr>
              <a:spLocks noEditPoints="1"/>
            </p:cNvSpPr>
            <p:nvPr/>
          </p:nvSpPr>
          <p:spPr bwMode="auto">
            <a:xfrm>
              <a:off x="4052" y="2002"/>
              <a:ext cx="212" cy="152"/>
            </a:xfrm>
            <a:custGeom>
              <a:avLst/>
              <a:gdLst>
                <a:gd name="T0" fmla="*/ 0 w 212"/>
                <a:gd name="T1" fmla="*/ 0 h 152"/>
                <a:gd name="T2" fmla="*/ 212 w 212"/>
                <a:gd name="T3" fmla="*/ 0 h 152"/>
                <a:gd name="T4" fmla="*/ 212 w 212"/>
                <a:gd name="T5" fmla="*/ 152 h 152"/>
                <a:gd name="T6" fmla="*/ 0 w 212"/>
                <a:gd name="T7" fmla="*/ 152 h 152"/>
                <a:gd name="T8" fmla="*/ 0 w 212"/>
                <a:gd name="T9" fmla="*/ 0 h 152"/>
                <a:gd name="T10" fmla="*/ 0 w 212"/>
                <a:gd name="T11" fmla="*/ 0 h 152"/>
                <a:gd name="T12" fmla="*/ 210 w 212"/>
                <a:gd name="T13" fmla="*/ 0 h 152"/>
                <a:gd name="T14" fmla="*/ 210 w 212"/>
                <a:gd name="T15" fmla="*/ 149 h 152"/>
                <a:gd name="T16" fmla="*/ 0 w 212"/>
                <a:gd name="T17" fmla="*/ 149 h 152"/>
                <a:gd name="T18" fmla="*/ 0 w 212"/>
                <a:gd name="T19" fmla="*/ 0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2" h="152">
                  <a:moveTo>
                    <a:pt x="0" y="0"/>
                  </a:moveTo>
                  <a:lnTo>
                    <a:pt x="212" y="0"/>
                  </a:lnTo>
                  <a:lnTo>
                    <a:pt x="212" y="152"/>
                  </a:lnTo>
                  <a:lnTo>
                    <a:pt x="0" y="152"/>
                  </a:lnTo>
                  <a:lnTo>
                    <a:pt x="0" y="0"/>
                  </a:lnTo>
                  <a:close/>
                  <a:moveTo>
                    <a:pt x="0" y="0"/>
                  </a:moveTo>
                  <a:lnTo>
                    <a:pt x="210" y="0"/>
                  </a:lnTo>
                  <a:lnTo>
                    <a:pt x="210" y="149"/>
                  </a:lnTo>
                  <a:lnTo>
                    <a:pt x="0" y="149"/>
                  </a:lnTo>
                  <a:lnTo>
                    <a:pt x="0" y="0"/>
                  </a:lnTo>
                  <a:close/>
                </a:path>
              </a:pathLst>
            </a:custGeom>
            <a:solidFill>
              <a:srgbClr val="AA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3" name="Freeform 83">
              <a:extLst>
                <a:ext uri="{FF2B5EF4-FFF2-40B4-BE49-F238E27FC236}">
                  <a16:creationId xmlns:a16="http://schemas.microsoft.com/office/drawing/2014/main" id="{E0372297-F0C6-3E4C-B772-2EFA13953E47}"/>
                </a:ext>
              </a:extLst>
            </p:cNvPr>
            <p:cNvSpPr>
              <a:spLocks noEditPoints="1"/>
            </p:cNvSpPr>
            <p:nvPr/>
          </p:nvSpPr>
          <p:spPr bwMode="auto">
            <a:xfrm>
              <a:off x="4052" y="2002"/>
              <a:ext cx="210" cy="149"/>
            </a:xfrm>
            <a:custGeom>
              <a:avLst/>
              <a:gdLst>
                <a:gd name="T0" fmla="*/ 0 w 210"/>
                <a:gd name="T1" fmla="*/ 0 h 149"/>
                <a:gd name="T2" fmla="*/ 210 w 210"/>
                <a:gd name="T3" fmla="*/ 0 h 149"/>
                <a:gd name="T4" fmla="*/ 210 w 210"/>
                <a:gd name="T5" fmla="*/ 149 h 149"/>
                <a:gd name="T6" fmla="*/ 0 w 210"/>
                <a:gd name="T7" fmla="*/ 149 h 149"/>
                <a:gd name="T8" fmla="*/ 0 w 210"/>
                <a:gd name="T9" fmla="*/ 0 h 149"/>
                <a:gd name="T10" fmla="*/ 0 w 210"/>
                <a:gd name="T11" fmla="*/ 0 h 149"/>
                <a:gd name="T12" fmla="*/ 207 w 210"/>
                <a:gd name="T13" fmla="*/ 0 h 149"/>
                <a:gd name="T14" fmla="*/ 207 w 210"/>
                <a:gd name="T15" fmla="*/ 147 h 149"/>
                <a:gd name="T16" fmla="*/ 0 w 210"/>
                <a:gd name="T17" fmla="*/ 147 h 149"/>
                <a:gd name="T18" fmla="*/ 0 w 210"/>
                <a:gd name="T19" fmla="*/ 0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49">
                  <a:moveTo>
                    <a:pt x="0" y="0"/>
                  </a:moveTo>
                  <a:lnTo>
                    <a:pt x="210" y="0"/>
                  </a:lnTo>
                  <a:lnTo>
                    <a:pt x="210" y="149"/>
                  </a:lnTo>
                  <a:lnTo>
                    <a:pt x="0" y="149"/>
                  </a:lnTo>
                  <a:lnTo>
                    <a:pt x="0" y="0"/>
                  </a:lnTo>
                  <a:close/>
                  <a:moveTo>
                    <a:pt x="0" y="0"/>
                  </a:moveTo>
                  <a:lnTo>
                    <a:pt x="207" y="0"/>
                  </a:lnTo>
                  <a:lnTo>
                    <a:pt x="207" y="147"/>
                  </a:lnTo>
                  <a:lnTo>
                    <a:pt x="0" y="147"/>
                  </a:lnTo>
                  <a:lnTo>
                    <a:pt x="0" y="0"/>
                  </a:lnTo>
                  <a:close/>
                </a:path>
              </a:pathLst>
            </a:custGeom>
            <a:solidFill>
              <a:srgbClr val="ACA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4" name="Freeform 84">
              <a:extLst>
                <a:ext uri="{FF2B5EF4-FFF2-40B4-BE49-F238E27FC236}">
                  <a16:creationId xmlns:a16="http://schemas.microsoft.com/office/drawing/2014/main" id="{B7BF7A0F-E0C1-CF47-8D07-C891A02CC7D9}"/>
                </a:ext>
              </a:extLst>
            </p:cNvPr>
            <p:cNvSpPr>
              <a:spLocks noEditPoints="1"/>
            </p:cNvSpPr>
            <p:nvPr/>
          </p:nvSpPr>
          <p:spPr bwMode="auto">
            <a:xfrm>
              <a:off x="4052" y="2002"/>
              <a:ext cx="207" cy="147"/>
            </a:xfrm>
            <a:custGeom>
              <a:avLst/>
              <a:gdLst>
                <a:gd name="T0" fmla="*/ 0 w 207"/>
                <a:gd name="T1" fmla="*/ 0 h 147"/>
                <a:gd name="T2" fmla="*/ 207 w 207"/>
                <a:gd name="T3" fmla="*/ 0 h 147"/>
                <a:gd name="T4" fmla="*/ 207 w 207"/>
                <a:gd name="T5" fmla="*/ 147 h 147"/>
                <a:gd name="T6" fmla="*/ 0 w 207"/>
                <a:gd name="T7" fmla="*/ 147 h 147"/>
                <a:gd name="T8" fmla="*/ 0 w 207"/>
                <a:gd name="T9" fmla="*/ 0 h 147"/>
                <a:gd name="T10" fmla="*/ 0 w 207"/>
                <a:gd name="T11" fmla="*/ 0 h 147"/>
                <a:gd name="T12" fmla="*/ 205 w 207"/>
                <a:gd name="T13" fmla="*/ 0 h 147"/>
                <a:gd name="T14" fmla="*/ 205 w 207"/>
                <a:gd name="T15" fmla="*/ 146 h 147"/>
                <a:gd name="T16" fmla="*/ 0 w 207"/>
                <a:gd name="T17" fmla="*/ 146 h 147"/>
                <a:gd name="T18" fmla="*/ 0 w 207"/>
                <a:gd name="T19" fmla="*/ 0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7" h="147">
                  <a:moveTo>
                    <a:pt x="0" y="0"/>
                  </a:moveTo>
                  <a:lnTo>
                    <a:pt x="207" y="0"/>
                  </a:lnTo>
                  <a:lnTo>
                    <a:pt x="207" y="147"/>
                  </a:lnTo>
                  <a:lnTo>
                    <a:pt x="0" y="147"/>
                  </a:lnTo>
                  <a:lnTo>
                    <a:pt x="0" y="0"/>
                  </a:lnTo>
                  <a:close/>
                  <a:moveTo>
                    <a:pt x="0" y="0"/>
                  </a:moveTo>
                  <a:lnTo>
                    <a:pt x="205" y="0"/>
                  </a:lnTo>
                  <a:lnTo>
                    <a:pt x="205" y="146"/>
                  </a:lnTo>
                  <a:lnTo>
                    <a:pt x="0" y="146"/>
                  </a:lnTo>
                  <a:lnTo>
                    <a:pt x="0" y="0"/>
                  </a:lnTo>
                  <a:close/>
                </a:path>
              </a:pathLst>
            </a:custGeom>
            <a:solidFill>
              <a:srgbClr val="ADA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5" name="Freeform 85">
              <a:extLst>
                <a:ext uri="{FF2B5EF4-FFF2-40B4-BE49-F238E27FC236}">
                  <a16:creationId xmlns:a16="http://schemas.microsoft.com/office/drawing/2014/main" id="{4DF55D92-DA59-3444-A6DA-20525251A3B0}"/>
                </a:ext>
              </a:extLst>
            </p:cNvPr>
            <p:cNvSpPr>
              <a:spLocks noEditPoints="1"/>
            </p:cNvSpPr>
            <p:nvPr/>
          </p:nvSpPr>
          <p:spPr bwMode="auto">
            <a:xfrm>
              <a:off x="4052" y="2002"/>
              <a:ext cx="205" cy="146"/>
            </a:xfrm>
            <a:custGeom>
              <a:avLst/>
              <a:gdLst>
                <a:gd name="T0" fmla="*/ 0 w 205"/>
                <a:gd name="T1" fmla="*/ 0 h 146"/>
                <a:gd name="T2" fmla="*/ 205 w 205"/>
                <a:gd name="T3" fmla="*/ 0 h 146"/>
                <a:gd name="T4" fmla="*/ 205 w 205"/>
                <a:gd name="T5" fmla="*/ 146 h 146"/>
                <a:gd name="T6" fmla="*/ 0 w 205"/>
                <a:gd name="T7" fmla="*/ 146 h 146"/>
                <a:gd name="T8" fmla="*/ 0 w 205"/>
                <a:gd name="T9" fmla="*/ 0 h 146"/>
                <a:gd name="T10" fmla="*/ 0 w 205"/>
                <a:gd name="T11" fmla="*/ 0 h 146"/>
                <a:gd name="T12" fmla="*/ 203 w 205"/>
                <a:gd name="T13" fmla="*/ 0 h 146"/>
                <a:gd name="T14" fmla="*/ 203 w 205"/>
                <a:gd name="T15" fmla="*/ 144 h 146"/>
                <a:gd name="T16" fmla="*/ 0 w 205"/>
                <a:gd name="T17" fmla="*/ 144 h 146"/>
                <a:gd name="T18" fmla="*/ 0 w 205"/>
                <a:gd name="T19" fmla="*/ 0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5" h="146">
                  <a:moveTo>
                    <a:pt x="0" y="0"/>
                  </a:moveTo>
                  <a:lnTo>
                    <a:pt x="205" y="0"/>
                  </a:lnTo>
                  <a:lnTo>
                    <a:pt x="205" y="146"/>
                  </a:lnTo>
                  <a:lnTo>
                    <a:pt x="0" y="146"/>
                  </a:lnTo>
                  <a:lnTo>
                    <a:pt x="0" y="0"/>
                  </a:lnTo>
                  <a:close/>
                  <a:moveTo>
                    <a:pt x="0" y="0"/>
                  </a:moveTo>
                  <a:lnTo>
                    <a:pt x="203" y="0"/>
                  </a:lnTo>
                  <a:lnTo>
                    <a:pt x="203" y="144"/>
                  </a:lnTo>
                  <a:lnTo>
                    <a:pt x="0" y="144"/>
                  </a:lnTo>
                  <a:lnTo>
                    <a:pt x="0" y="0"/>
                  </a:lnTo>
                  <a:close/>
                </a:path>
              </a:pathLst>
            </a:custGeom>
            <a:solidFill>
              <a:srgbClr val="AFA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6" name="Freeform 86">
              <a:extLst>
                <a:ext uri="{FF2B5EF4-FFF2-40B4-BE49-F238E27FC236}">
                  <a16:creationId xmlns:a16="http://schemas.microsoft.com/office/drawing/2014/main" id="{1AAB253E-B7E7-DA49-B189-18F51DF7C18D}"/>
                </a:ext>
              </a:extLst>
            </p:cNvPr>
            <p:cNvSpPr>
              <a:spLocks noEditPoints="1"/>
            </p:cNvSpPr>
            <p:nvPr/>
          </p:nvSpPr>
          <p:spPr bwMode="auto">
            <a:xfrm>
              <a:off x="4052" y="2002"/>
              <a:ext cx="203" cy="144"/>
            </a:xfrm>
            <a:custGeom>
              <a:avLst/>
              <a:gdLst>
                <a:gd name="T0" fmla="*/ 0 w 203"/>
                <a:gd name="T1" fmla="*/ 0 h 144"/>
                <a:gd name="T2" fmla="*/ 203 w 203"/>
                <a:gd name="T3" fmla="*/ 0 h 144"/>
                <a:gd name="T4" fmla="*/ 203 w 203"/>
                <a:gd name="T5" fmla="*/ 144 h 144"/>
                <a:gd name="T6" fmla="*/ 0 w 203"/>
                <a:gd name="T7" fmla="*/ 144 h 144"/>
                <a:gd name="T8" fmla="*/ 0 w 203"/>
                <a:gd name="T9" fmla="*/ 0 h 144"/>
                <a:gd name="T10" fmla="*/ 0 w 203"/>
                <a:gd name="T11" fmla="*/ 0 h 144"/>
                <a:gd name="T12" fmla="*/ 201 w 203"/>
                <a:gd name="T13" fmla="*/ 0 h 144"/>
                <a:gd name="T14" fmla="*/ 201 w 203"/>
                <a:gd name="T15" fmla="*/ 143 h 144"/>
                <a:gd name="T16" fmla="*/ 0 w 203"/>
                <a:gd name="T17" fmla="*/ 143 h 144"/>
                <a:gd name="T18" fmla="*/ 0 w 203"/>
                <a:gd name="T19" fmla="*/ 0 h 1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3" h="144">
                  <a:moveTo>
                    <a:pt x="0" y="0"/>
                  </a:moveTo>
                  <a:lnTo>
                    <a:pt x="203" y="0"/>
                  </a:lnTo>
                  <a:lnTo>
                    <a:pt x="203" y="144"/>
                  </a:lnTo>
                  <a:lnTo>
                    <a:pt x="0" y="144"/>
                  </a:lnTo>
                  <a:lnTo>
                    <a:pt x="0" y="0"/>
                  </a:lnTo>
                  <a:close/>
                  <a:moveTo>
                    <a:pt x="0" y="0"/>
                  </a:moveTo>
                  <a:lnTo>
                    <a:pt x="201" y="0"/>
                  </a:lnTo>
                  <a:lnTo>
                    <a:pt x="201" y="143"/>
                  </a:lnTo>
                  <a:lnTo>
                    <a:pt x="0" y="143"/>
                  </a:ln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7" name="Freeform 87">
              <a:extLst>
                <a:ext uri="{FF2B5EF4-FFF2-40B4-BE49-F238E27FC236}">
                  <a16:creationId xmlns:a16="http://schemas.microsoft.com/office/drawing/2014/main" id="{D9200BBF-B75F-A04B-AA10-FFCCA5472641}"/>
                </a:ext>
              </a:extLst>
            </p:cNvPr>
            <p:cNvSpPr>
              <a:spLocks noEditPoints="1"/>
            </p:cNvSpPr>
            <p:nvPr/>
          </p:nvSpPr>
          <p:spPr bwMode="auto">
            <a:xfrm>
              <a:off x="4052" y="2002"/>
              <a:ext cx="201" cy="143"/>
            </a:xfrm>
            <a:custGeom>
              <a:avLst/>
              <a:gdLst>
                <a:gd name="T0" fmla="*/ 0 w 201"/>
                <a:gd name="T1" fmla="*/ 0 h 143"/>
                <a:gd name="T2" fmla="*/ 201 w 201"/>
                <a:gd name="T3" fmla="*/ 0 h 143"/>
                <a:gd name="T4" fmla="*/ 201 w 201"/>
                <a:gd name="T5" fmla="*/ 143 h 143"/>
                <a:gd name="T6" fmla="*/ 0 w 201"/>
                <a:gd name="T7" fmla="*/ 143 h 143"/>
                <a:gd name="T8" fmla="*/ 0 w 201"/>
                <a:gd name="T9" fmla="*/ 0 h 143"/>
                <a:gd name="T10" fmla="*/ 0 w 201"/>
                <a:gd name="T11" fmla="*/ 0 h 143"/>
                <a:gd name="T12" fmla="*/ 198 w 201"/>
                <a:gd name="T13" fmla="*/ 0 h 143"/>
                <a:gd name="T14" fmla="*/ 198 w 201"/>
                <a:gd name="T15" fmla="*/ 141 h 143"/>
                <a:gd name="T16" fmla="*/ 0 w 201"/>
                <a:gd name="T17" fmla="*/ 141 h 143"/>
                <a:gd name="T18" fmla="*/ 0 w 201"/>
                <a:gd name="T19" fmla="*/ 0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1" h="143">
                  <a:moveTo>
                    <a:pt x="0" y="0"/>
                  </a:moveTo>
                  <a:lnTo>
                    <a:pt x="201" y="0"/>
                  </a:lnTo>
                  <a:lnTo>
                    <a:pt x="201" y="143"/>
                  </a:lnTo>
                  <a:lnTo>
                    <a:pt x="0" y="143"/>
                  </a:lnTo>
                  <a:lnTo>
                    <a:pt x="0" y="0"/>
                  </a:lnTo>
                  <a:close/>
                  <a:moveTo>
                    <a:pt x="0" y="0"/>
                  </a:moveTo>
                  <a:lnTo>
                    <a:pt x="198" y="0"/>
                  </a:lnTo>
                  <a:lnTo>
                    <a:pt x="198" y="141"/>
                  </a:lnTo>
                  <a:lnTo>
                    <a:pt x="0" y="141"/>
                  </a:lnTo>
                  <a:lnTo>
                    <a:pt x="0" y="0"/>
                  </a:lnTo>
                  <a:close/>
                </a:path>
              </a:pathLst>
            </a:custGeom>
            <a:solidFill>
              <a:srgbClr val="B1B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8" name="Freeform 88">
              <a:extLst>
                <a:ext uri="{FF2B5EF4-FFF2-40B4-BE49-F238E27FC236}">
                  <a16:creationId xmlns:a16="http://schemas.microsoft.com/office/drawing/2014/main" id="{89B5A766-FFAE-024F-ABEA-305611E703EB}"/>
                </a:ext>
              </a:extLst>
            </p:cNvPr>
            <p:cNvSpPr>
              <a:spLocks noEditPoints="1"/>
            </p:cNvSpPr>
            <p:nvPr/>
          </p:nvSpPr>
          <p:spPr bwMode="auto">
            <a:xfrm>
              <a:off x="4052" y="2002"/>
              <a:ext cx="198" cy="141"/>
            </a:xfrm>
            <a:custGeom>
              <a:avLst/>
              <a:gdLst>
                <a:gd name="T0" fmla="*/ 0 w 198"/>
                <a:gd name="T1" fmla="*/ 0 h 141"/>
                <a:gd name="T2" fmla="*/ 198 w 198"/>
                <a:gd name="T3" fmla="*/ 0 h 141"/>
                <a:gd name="T4" fmla="*/ 198 w 198"/>
                <a:gd name="T5" fmla="*/ 141 h 141"/>
                <a:gd name="T6" fmla="*/ 0 w 198"/>
                <a:gd name="T7" fmla="*/ 141 h 141"/>
                <a:gd name="T8" fmla="*/ 0 w 198"/>
                <a:gd name="T9" fmla="*/ 0 h 141"/>
                <a:gd name="T10" fmla="*/ 0 w 198"/>
                <a:gd name="T11" fmla="*/ 0 h 141"/>
                <a:gd name="T12" fmla="*/ 195 w 198"/>
                <a:gd name="T13" fmla="*/ 0 h 141"/>
                <a:gd name="T14" fmla="*/ 195 w 198"/>
                <a:gd name="T15" fmla="*/ 139 h 141"/>
                <a:gd name="T16" fmla="*/ 0 w 198"/>
                <a:gd name="T17" fmla="*/ 139 h 141"/>
                <a:gd name="T18" fmla="*/ 0 w 19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8" h="141">
                  <a:moveTo>
                    <a:pt x="0" y="0"/>
                  </a:moveTo>
                  <a:lnTo>
                    <a:pt x="198" y="0"/>
                  </a:lnTo>
                  <a:lnTo>
                    <a:pt x="198" y="141"/>
                  </a:lnTo>
                  <a:lnTo>
                    <a:pt x="0" y="141"/>
                  </a:lnTo>
                  <a:lnTo>
                    <a:pt x="0" y="0"/>
                  </a:lnTo>
                  <a:close/>
                  <a:moveTo>
                    <a:pt x="0" y="0"/>
                  </a:moveTo>
                  <a:lnTo>
                    <a:pt x="195" y="0"/>
                  </a:lnTo>
                  <a:lnTo>
                    <a:pt x="195" y="139"/>
                  </a:lnTo>
                  <a:lnTo>
                    <a:pt x="0" y="139"/>
                  </a:lnTo>
                  <a:lnTo>
                    <a:pt x="0" y="0"/>
                  </a:lnTo>
                  <a:close/>
                </a:path>
              </a:pathLst>
            </a:custGeom>
            <a:solidFill>
              <a:srgbClr val="B3B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59" name="Freeform 89">
              <a:extLst>
                <a:ext uri="{FF2B5EF4-FFF2-40B4-BE49-F238E27FC236}">
                  <a16:creationId xmlns:a16="http://schemas.microsoft.com/office/drawing/2014/main" id="{EA4B6FCC-9FD8-8847-8F83-8C7B829D4C80}"/>
                </a:ext>
              </a:extLst>
            </p:cNvPr>
            <p:cNvSpPr>
              <a:spLocks noEditPoints="1"/>
            </p:cNvSpPr>
            <p:nvPr/>
          </p:nvSpPr>
          <p:spPr bwMode="auto">
            <a:xfrm>
              <a:off x="4052" y="2002"/>
              <a:ext cx="195" cy="139"/>
            </a:xfrm>
            <a:custGeom>
              <a:avLst/>
              <a:gdLst>
                <a:gd name="T0" fmla="*/ 0 w 195"/>
                <a:gd name="T1" fmla="*/ 0 h 139"/>
                <a:gd name="T2" fmla="*/ 195 w 195"/>
                <a:gd name="T3" fmla="*/ 0 h 139"/>
                <a:gd name="T4" fmla="*/ 195 w 195"/>
                <a:gd name="T5" fmla="*/ 139 h 139"/>
                <a:gd name="T6" fmla="*/ 0 w 195"/>
                <a:gd name="T7" fmla="*/ 139 h 139"/>
                <a:gd name="T8" fmla="*/ 0 w 195"/>
                <a:gd name="T9" fmla="*/ 0 h 139"/>
                <a:gd name="T10" fmla="*/ 0 w 195"/>
                <a:gd name="T11" fmla="*/ 0 h 139"/>
                <a:gd name="T12" fmla="*/ 193 w 195"/>
                <a:gd name="T13" fmla="*/ 0 h 139"/>
                <a:gd name="T14" fmla="*/ 193 w 195"/>
                <a:gd name="T15" fmla="*/ 138 h 139"/>
                <a:gd name="T16" fmla="*/ 0 w 195"/>
                <a:gd name="T17" fmla="*/ 138 h 139"/>
                <a:gd name="T18" fmla="*/ 0 w 195"/>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139">
                  <a:moveTo>
                    <a:pt x="0" y="0"/>
                  </a:moveTo>
                  <a:lnTo>
                    <a:pt x="195" y="0"/>
                  </a:lnTo>
                  <a:lnTo>
                    <a:pt x="195" y="139"/>
                  </a:lnTo>
                  <a:lnTo>
                    <a:pt x="0" y="139"/>
                  </a:lnTo>
                  <a:lnTo>
                    <a:pt x="0" y="0"/>
                  </a:lnTo>
                  <a:close/>
                  <a:moveTo>
                    <a:pt x="0" y="0"/>
                  </a:moveTo>
                  <a:lnTo>
                    <a:pt x="193" y="0"/>
                  </a:lnTo>
                  <a:lnTo>
                    <a:pt x="193" y="138"/>
                  </a:lnTo>
                  <a:lnTo>
                    <a:pt x="0" y="138"/>
                  </a:lnTo>
                  <a:lnTo>
                    <a:pt x="0" y="0"/>
                  </a:lnTo>
                  <a:close/>
                </a:path>
              </a:pathLst>
            </a:custGeom>
            <a:solidFill>
              <a:srgbClr val="B4B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0" name="Freeform 90">
              <a:extLst>
                <a:ext uri="{FF2B5EF4-FFF2-40B4-BE49-F238E27FC236}">
                  <a16:creationId xmlns:a16="http://schemas.microsoft.com/office/drawing/2014/main" id="{A6D24097-C50B-8349-9C4F-8107F152233C}"/>
                </a:ext>
              </a:extLst>
            </p:cNvPr>
            <p:cNvSpPr>
              <a:spLocks noEditPoints="1"/>
            </p:cNvSpPr>
            <p:nvPr/>
          </p:nvSpPr>
          <p:spPr bwMode="auto">
            <a:xfrm>
              <a:off x="4052" y="2002"/>
              <a:ext cx="193" cy="138"/>
            </a:xfrm>
            <a:custGeom>
              <a:avLst/>
              <a:gdLst>
                <a:gd name="T0" fmla="*/ 0 w 193"/>
                <a:gd name="T1" fmla="*/ 0 h 138"/>
                <a:gd name="T2" fmla="*/ 193 w 193"/>
                <a:gd name="T3" fmla="*/ 0 h 138"/>
                <a:gd name="T4" fmla="*/ 193 w 193"/>
                <a:gd name="T5" fmla="*/ 138 h 138"/>
                <a:gd name="T6" fmla="*/ 0 w 193"/>
                <a:gd name="T7" fmla="*/ 138 h 138"/>
                <a:gd name="T8" fmla="*/ 0 w 193"/>
                <a:gd name="T9" fmla="*/ 0 h 138"/>
                <a:gd name="T10" fmla="*/ 0 w 193"/>
                <a:gd name="T11" fmla="*/ 0 h 138"/>
                <a:gd name="T12" fmla="*/ 190 w 193"/>
                <a:gd name="T13" fmla="*/ 0 h 138"/>
                <a:gd name="T14" fmla="*/ 190 w 193"/>
                <a:gd name="T15" fmla="*/ 136 h 138"/>
                <a:gd name="T16" fmla="*/ 0 w 193"/>
                <a:gd name="T17" fmla="*/ 136 h 138"/>
                <a:gd name="T18" fmla="*/ 0 w 193"/>
                <a:gd name="T19" fmla="*/ 0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38">
                  <a:moveTo>
                    <a:pt x="0" y="0"/>
                  </a:moveTo>
                  <a:lnTo>
                    <a:pt x="193" y="0"/>
                  </a:lnTo>
                  <a:lnTo>
                    <a:pt x="193" y="138"/>
                  </a:lnTo>
                  <a:lnTo>
                    <a:pt x="0" y="138"/>
                  </a:lnTo>
                  <a:lnTo>
                    <a:pt x="0" y="0"/>
                  </a:lnTo>
                  <a:close/>
                  <a:moveTo>
                    <a:pt x="0" y="0"/>
                  </a:moveTo>
                  <a:lnTo>
                    <a:pt x="190" y="0"/>
                  </a:lnTo>
                  <a:lnTo>
                    <a:pt x="190" y="136"/>
                  </a:lnTo>
                  <a:lnTo>
                    <a:pt x="0" y="136"/>
                  </a:lnTo>
                  <a:lnTo>
                    <a:pt x="0" y="0"/>
                  </a:lnTo>
                  <a:close/>
                </a:path>
              </a:pathLst>
            </a:custGeom>
            <a:solidFill>
              <a:srgbClr val="B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1" name="Freeform 91">
              <a:extLst>
                <a:ext uri="{FF2B5EF4-FFF2-40B4-BE49-F238E27FC236}">
                  <a16:creationId xmlns:a16="http://schemas.microsoft.com/office/drawing/2014/main" id="{079ECA11-ED89-EB4D-B022-3C5B9B577DD9}"/>
                </a:ext>
              </a:extLst>
            </p:cNvPr>
            <p:cNvSpPr>
              <a:spLocks noEditPoints="1"/>
            </p:cNvSpPr>
            <p:nvPr/>
          </p:nvSpPr>
          <p:spPr bwMode="auto">
            <a:xfrm>
              <a:off x="4052" y="2002"/>
              <a:ext cx="190" cy="136"/>
            </a:xfrm>
            <a:custGeom>
              <a:avLst/>
              <a:gdLst>
                <a:gd name="T0" fmla="*/ 0 w 190"/>
                <a:gd name="T1" fmla="*/ 0 h 136"/>
                <a:gd name="T2" fmla="*/ 190 w 190"/>
                <a:gd name="T3" fmla="*/ 0 h 136"/>
                <a:gd name="T4" fmla="*/ 190 w 190"/>
                <a:gd name="T5" fmla="*/ 136 h 136"/>
                <a:gd name="T6" fmla="*/ 0 w 190"/>
                <a:gd name="T7" fmla="*/ 136 h 136"/>
                <a:gd name="T8" fmla="*/ 0 w 190"/>
                <a:gd name="T9" fmla="*/ 0 h 136"/>
                <a:gd name="T10" fmla="*/ 0 w 190"/>
                <a:gd name="T11" fmla="*/ 0 h 136"/>
                <a:gd name="T12" fmla="*/ 188 w 190"/>
                <a:gd name="T13" fmla="*/ 0 h 136"/>
                <a:gd name="T14" fmla="*/ 188 w 190"/>
                <a:gd name="T15" fmla="*/ 135 h 136"/>
                <a:gd name="T16" fmla="*/ 0 w 190"/>
                <a:gd name="T17" fmla="*/ 135 h 136"/>
                <a:gd name="T18" fmla="*/ 0 w 190"/>
                <a:gd name="T19" fmla="*/ 0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0" h="136">
                  <a:moveTo>
                    <a:pt x="0" y="0"/>
                  </a:moveTo>
                  <a:lnTo>
                    <a:pt x="190" y="0"/>
                  </a:lnTo>
                  <a:lnTo>
                    <a:pt x="190" y="136"/>
                  </a:lnTo>
                  <a:lnTo>
                    <a:pt x="0" y="136"/>
                  </a:lnTo>
                  <a:lnTo>
                    <a:pt x="0" y="0"/>
                  </a:lnTo>
                  <a:close/>
                  <a:moveTo>
                    <a:pt x="0" y="0"/>
                  </a:moveTo>
                  <a:lnTo>
                    <a:pt x="188" y="0"/>
                  </a:lnTo>
                  <a:lnTo>
                    <a:pt x="188" y="135"/>
                  </a:lnTo>
                  <a:lnTo>
                    <a:pt x="0" y="135"/>
                  </a:lnTo>
                  <a:lnTo>
                    <a:pt x="0" y="0"/>
                  </a:lnTo>
                  <a:close/>
                </a:path>
              </a:pathLst>
            </a:custGeom>
            <a:solidFill>
              <a:srgbClr val="B8B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2" name="Freeform 92">
              <a:extLst>
                <a:ext uri="{FF2B5EF4-FFF2-40B4-BE49-F238E27FC236}">
                  <a16:creationId xmlns:a16="http://schemas.microsoft.com/office/drawing/2014/main" id="{59CA07EB-F0E3-8945-AEED-8D5E87422539}"/>
                </a:ext>
              </a:extLst>
            </p:cNvPr>
            <p:cNvSpPr>
              <a:spLocks noEditPoints="1"/>
            </p:cNvSpPr>
            <p:nvPr/>
          </p:nvSpPr>
          <p:spPr bwMode="auto">
            <a:xfrm>
              <a:off x="4052" y="2002"/>
              <a:ext cx="188" cy="135"/>
            </a:xfrm>
            <a:custGeom>
              <a:avLst/>
              <a:gdLst>
                <a:gd name="T0" fmla="*/ 0 w 188"/>
                <a:gd name="T1" fmla="*/ 0 h 135"/>
                <a:gd name="T2" fmla="*/ 188 w 188"/>
                <a:gd name="T3" fmla="*/ 0 h 135"/>
                <a:gd name="T4" fmla="*/ 188 w 188"/>
                <a:gd name="T5" fmla="*/ 135 h 135"/>
                <a:gd name="T6" fmla="*/ 0 w 188"/>
                <a:gd name="T7" fmla="*/ 135 h 135"/>
                <a:gd name="T8" fmla="*/ 0 w 188"/>
                <a:gd name="T9" fmla="*/ 0 h 135"/>
                <a:gd name="T10" fmla="*/ 0 w 188"/>
                <a:gd name="T11" fmla="*/ 0 h 135"/>
                <a:gd name="T12" fmla="*/ 186 w 188"/>
                <a:gd name="T13" fmla="*/ 0 h 135"/>
                <a:gd name="T14" fmla="*/ 186 w 188"/>
                <a:gd name="T15" fmla="*/ 132 h 135"/>
                <a:gd name="T16" fmla="*/ 0 w 188"/>
                <a:gd name="T17" fmla="*/ 132 h 135"/>
                <a:gd name="T18" fmla="*/ 0 w 188"/>
                <a:gd name="T19" fmla="*/ 0 h 1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8" h="135">
                  <a:moveTo>
                    <a:pt x="0" y="0"/>
                  </a:moveTo>
                  <a:lnTo>
                    <a:pt x="188" y="0"/>
                  </a:lnTo>
                  <a:lnTo>
                    <a:pt x="188" y="135"/>
                  </a:lnTo>
                  <a:lnTo>
                    <a:pt x="0" y="135"/>
                  </a:lnTo>
                  <a:lnTo>
                    <a:pt x="0" y="0"/>
                  </a:lnTo>
                  <a:close/>
                  <a:moveTo>
                    <a:pt x="0" y="0"/>
                  </a:moveTo>
                  <a:lnTo>
                    <a:pt x="186" y="0"/>
                  </a:lnTo>
                  <a:lnTo>
                    <a:pt x="186" y="132"/>
                  </a:lnTo>
                  <a:lnTo>
                    <a:pt x="0" y="132"/>
                  </a:lnTo>
                  <a:lnTo>
                    <a:pt x="0" y="0"/>
                  </a:lnTo>
                  <a:close/>
                </a:path>
              </a:pathLst>
            </a:custGeom>
            <a:solidFill>
              <a:srgbClr val="B9B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3" name="Freeform 93">
              <a:extLst>
                <a:ext uri="{FF2B5EF4-FFF2-40B4-BE49-F238E27FC236}">
                  <a16:creationId xmlns:a16="http://schemas.microsoft.com/office/drawing/2014/main" id="{D700FF8D-8D8F-3349-AA70-A62BCB760416}"/>
                </a:ext>
              </a:extLst>
            </p:cNvPr>
            <p:cNvSpPr>
              <a:spLocks noEditPoints="1"/>
            </p:cNvSpPr>
            <p:nvPr/>
          </p:nvSpPr>
          <p:spPr bwMode="auto">
            <a:xfrm>
              <a:off x="4052" y="2002"/>
              <a:ext cx="186" cy="132"/>
            </a:xfrm>
            <a:custGeom>
              <a:avLst/>
              <a:gdLst>
                <a:gd name="T0" fmla="*/ 0 w 186"/>
                <a:gd name="T1" fmla="*/ 0 h 132"/>
                <a:gd name="T2" fmla="*/ 186 w 186"/>
                <a:gd name="T3" fmla="*/ 0 h 132"/>
                <a:gd name="T4" fmla="*/ 186 w 186"/>
                <a:gd name="T5" fmla="*/ 132 h 132"/>
                <a:gd name="T6" fmla="*/ 0 w 186"/>
                <a:gd name="T7" fmla="*/ 132 h 132"/>
                <a:gd name="T8" fmla="*/ 0 w 186"/>
                <a:gd name="T9" fmla="*/ 0 h 132"/>
                <a:gd name="T10" fmla="*/ 0 w 186"/>
                <a:gd name="T11" fmla="*/ 0 h 132"/>
                <a:gd name="T12" fmla="*/ 184 w 186"/>
                <a:gd name="T13" fmla="*/ 0 h 132"/>
                <a:gd name="T14" fmla="*/ 184 w 186"/>
                <a:gd name="T15" fmla="*/ 130 h 132"/>
                <a:gd name="T16" fmla="*/ 0 w 186"/>
                <a:gd name="T17" fmla="*/ 130 h 132"/>
                <a:gd name="T18" fmla="*/ 0 w 186"/>
                <a:gd name="T19" fmla="*/ 0 h 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6" h="132">
                  <a:moveTo>
                    <a:pt x="0" y="0"/>
                  </a:moveTo>
                  <a:lnTo>
                    <a:pt x="186" y="0"/>
                  </a:lnTo>
                  <a:lnTo>
                    <a:pt x="186" y="132"/>
                  </a:lnTo>
                  <a:lnTo>
                    <a:pt x="0" y="132"/>
                  </a:lnTo>
                  <a:lnTo>
                    <a:pt x="0" y="0"/>
                  </a:lnTo>
                  <a:close/>
                  <a:moveTo>
                    <a:pt x="0" y="0"/>
                  </a:moveTo>
                  <a:lnTo>
                    <a:pt x="184" y="0"/>
                  </a:lnTo>
                  <a:lnTo>
                    <a:pt x="184" y="130"/>
                  </a:lnTo>
                  <a:lnTo>
                    <a:pt x="0" y="130"/>
                  </a:lnTo>
                  <a:lnTo>
                    <a:pt x="0" y="0"/>
                  </a:lnTo>
                  <a:close/>
                </a:path>
              </a:pathLst>
            </a:custGeom>
            <a:solidFill>
              <a:srgbClr val="BBB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4" name="Freeform 94">
              <a:extLst>
                <a:ext uri="{FF2B5EF4-FFF2-40B4-BE49-F238E27FC236}">
                  <a16:creationId xmlns:a16="http://schemas.microsoft.com/office/drawing/2014/main" id="{BF2CA638-27E2-7541-B8C6-0A088D5B24D2}"/>
                </a:ext>
              </a:extLst>
            </p:cNvPr>
            <p:cNvSpPr>
              <a:spLocks noEditPoints="1"/>
            </p:cNvSpPr>
            <p:nvPr/>
          </p:nvSpPr>
          <p:spPr bwMode="auto">
            <a:xfrm>
              <a:off x="4052" y="2002"/>
              <a:ext cx="184" cy="130"/>
            </a:xfrm>
            <a:custGeom>
              <a:avLst/>
              <a:gdLst>
                <a:gd name="T0" fmla="*/ 0 w 184"/>
                <a:gd name="T1" fmla="*/ 0 h 130"/>
                <a:gd name="T2" fmla="*/ 184 w 184"/>
                <a:gd name="T3" fmla="*/ 0 h 130"/>
                <a:gd name="T4" fmla="*/ 184 w 184"/>
                <a:gd name="T5" fmla="*/ 130 h 130"/>
                <a:gd name="T6" fmla="*/ 0 w 184"/>
                <a:gd name="T7" fmla="*/ 130 h 130"/>
                <a:gd name="T8" fmla="*/ 0 w 184"/>
                <a:gd name="T9" fmla="*/ 0 h 130"/>
                <a:gd name="T10" fmla="*/ 0 w 184"/>
                <a:gd name="T11" fmla="*/ 0 h 130"/>
                <a:gd name="T12" fmla="*/ 181 w 184"/>
                <a:gd name="T13" fmla="*/ 0 h 130"/>
                <a:gd name="T14" fmla="*/ 181 w 184"/>
                <a:gd name="T15" fmla="*/ 129 h 130"/>
                <a:gd name="T16" fmla="*/ 0 w 184"/>
                <a:gd name="T17" fmla="*/ 129 h 130"/>
                <a:gd name="T18" fmla="*/ 0 w 184"/>
                <a:gd name="T19" fmla="*/ 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4" h="130">
                  <a:moveTo>
                    <a:pt x="0" y="0"/>
                  </a:moveTo>
                  <a:lnTo>
                    <a:pt x="184" y="0"/>
                  </a:lnTo>
                  <a:lnTo>
                    <a:pt x="184" y="130"/>
                  </a:lnTo>
                  <a:lnTo>
                    <a:pt x="0" y="130"/>
                  </a:lnTo>
                  <a:lnTo>
                    <a:pt x="0" y="0"/>
                  </a:lnTo>
                  <a:close/>
                  <a:moveTo>
                    <a:pt x="0" y="0"/>
                  </a:moveTo>
                  <a:lnTo>
                    <a:pt x="181" y="0"/>
                  </a:lnTo>
                  <a:lnTo>
                    <a:pt x="181" y="129"/>
                  </a:lnTo>
                  <a:lnTo>
                    <a:pt x="0" y="129"/>
                  </a:lnTo>
                  <a:lnTo>
                    <a:pt x="0" y="0"/>
                  </a:lnTo>
                  <a:close/>
                </a:path>
              </a:pathLst>
            </a:custGeom>
            <a:solidFill>
              <a:srgbClr val="BC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5" name="Freeform 95">
              <a:extLst>
                <a:ext uri="{FF2B5EF4-FFF2-40B4-BE49-F238E27FC236}">
                  <a16:creationId xmlns:a16="http://schemas.microsoft.com/office/drawing/2014/main" id="{B46C0B93-DB72-C942-8FD7-E206A525B404}"/>
                </a:ext>
              </a:extLst>
            </p:cNvPr>
            <p:cNvSpPr>
              <a:spLocks noEditPoints="1"/>
            </p:cNvSpPr>
            <p:nvPr/>
          </p:nvSpPr>
          <p:spPr bwMode="auto">
            <a:xfrm>
              <a:off x="4052" y="2002"/>
              <a:ext cx="181" cy="129"/>
            </a:xfrm>
            <a:custGeom>
              <a:avLst/>
              <a:gdLst>
                <a:gd name="T0" fmla="*/ 0 w 181"/>
                <a:gd name="T1" fmla="*/ 0 h 129"/>
                <a:gd name="T2" fmla="*/ 181 w 181"/>
                <a:gd name="T3" fmla="*/ 0 h 129"/>
                <a:gd name="T4" fmla="*/ 181 w 181"/>
                <a:gd name="T5" fmla="*/ 129 h 129"/>
                <a:gd name="T6" fmla="*/ 0 w 181"/>
                <a:gd name="T7" fmla="*/ 129 h 129"/>
                <a:gd name="T8" fmla="*/ 0 w 181"/>
                <a:gd name="T9" fmla="*/ 0 h 129"/>
                <a:gd name="T10" fmla="*/ 0 w 181"/>
                <a:gd name="T11" fmla="*/ 0 h 129"/>
                <a:gd name="T12" fmla="*/ 179 w 181"/>
                <a:gd name="T13" fmla="*/ 0 h 129"/>
                <a:gd name="T14" fmla="*/ 179 w 181"/>
                <a:gd name="T15" fmla="*/ 127 h 129"/>
                <a:gd name="T16" fmla="*/ 0 w 181"/>
                <a:gd name="T17" fmla="*/ 127 h 129"/>
                <a:gd name="T18" fmla="*/ 0 w 181"/>
                <a:gd name="T19" fmla="*/ 0 h 1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29">
                  <a:moveTo>
                    <a:pt x="0" y="0"/>
                  </a:moveTo>
                  <a:lnTo>
                    <a:pt x="181" y="0"/>
                  </a:lnTo>
                  <a:lnTo>
                    <a:pt x="181" y="129"/>
                  </a:lnTo>
                  <a:lnTo>
                    <a:pt x="0" y="129"/>
                  </a:lnTo>
                  <a:lnTo>
                    <a:pt x="0" y="0"/>
                  </a:lnTo>
                  <a:close/>
                  <a:moveTo>
                    <a:pt x="0" y="0"/>
                  </a:moveTo>
                  <a:lnTo>
                    <a:pt x="179" y="0"/>
                  </a:lnTo>
                  <a:lnTo>
                    <a:pt x="179" y="127"/>
                  </a:lnTo>
                  <a:lnTo>
                    <a:pt x="0" y="127"/>
                  </a:lnTo>
                  <a:lnTo>
                    <a:pt x="0" y="0"/>
                  </a:lnTo>
                  <a:close/>
                </a:path>
              </a:pathLst>
            </a:custGeom>
            <a:solidFill>
              <a:srgbClr val="BEB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6" name="Freeform 96">
              <a:extLst>
                <a:ext uri="{FF2B5EF4-FFF2-40B4-BE49-F238E27FC236}">
                  <a16:creationId xmlns:a16="http://schemas.microsoft.com/office/drawing/2014/main" id="{0907DD78-32BC-B646-9671-5C10472F3DC4}"/>
                </a:ext>
              </a:extLst>
            </p:cNvPr>
            <p:cNvSpPr>
              <a:spLocks noEditPoints="1"/>
            </p:cNvSpPr>
            <p:nvPr/>
          </p:nvSpPr>
          <p:spPr bwMode="auto">
            <a:xfrm>
              <a:off x="4052" y="2002"/>
              <a:ext cx="179" cy="127"/>
            </a:xfrm>
            <a:custGeom>
              <a:avLst/>
              <a:gdLst>
                <a:gd name="T0" fmla="*/ 0 w 179"/>
                <a:gd name="T1" fmla="*/ 0 h 127"/>
                <a:gd name="T2" fmla="*/ 179 w 179"/>
                <a:gd name="T3" fmla="*/ 0 h 127"/>
                <a:gd name="T4" fmla="*/ 179 w 179"/>
                <a:gd name="T5" fmla="*/ 127 h 127"/>
                <a:gd name="T6" fmla="*/ 0 w 179"/>
                <a:gd name="T7" fmla="*/ 127 h 127"/>
                <a:gd name="T8" fmla="*/ 0 w 179"/>
                <a:gd name="T9" fmla="*/ 0 h 127"/>
                <a:gd name="T10" fmla="*/ 0 w 179"/>
                <a:gd name="T11" fmla="*/ 0 h 127"/>
                <a:gd name="T12" fmla="*/ 177 w 179"/>
                <a:gd name="T13" fmla="*/ 0 h 127"/>
                <a:gd name="T14" fmla="*/ 177 w 179"/>
                <a:gd name="T15" fmla="*/ 126 h 127"/>
                <a:gd name="T16" fmla="*/ 0 w 179"/>
                <a:gd name="T17" fmla="*/ 126 h 127"/>
                <a:gd name="T18" fmla="*/ 0 w 179"/>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9" h="127">
                  <a:moveTo>
                    <a:pt x="0" y="0"/>
                  </a:moveTo>
                  <a:lnTo>
                    <a:pt x="179" y="0"/>
                  </a:lnTo>
                  <a:lnTo>
                    <a:pt x="179" y="127"/>
                  </a:lnTo>
                  <a:lnTo>
                    <a:pt x="0" y="127"/>
                  </a:lnTo>
                  <a:lnTo>
                    <a:pt x="0" y="0"/>
                  </a:lnTo>
                  <a:close/>
                  <a:moveTo>
                    <a:pt x="0" y="0"/>
                  </a:moveTo>
                  <a:lnTo>
                    <a:pt x="177" y="0"/>
                  </a:lnTo>
                  <a:lnTo>
                    <a:pt x="177" y="126"/>
                  </a:lnTo>
                  <a:lnTo>
                    <a:pt x="0" y="126"/>
                  </a:lnTo>
                  <a:lnTo>
                    <a:pt x="0" y="0"/>
                  </a:lnTo>
                  <a:close/>
                </a:path>
              </a:pathLst>
            </a:custGeom>
            <a:solidFill>
              <a:srgbClr val="C0C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7" name="Freeform 97">
              <a:extLst>
                <a:ext uri="{FF2B5EF4-FFF2-40B4-BE49-F238E27FC236}">
                  <a16:creationId xmlns:a16="http://schemas.microsoft.com/office/drawing/2014/main" id="{E7208A34-37BA-844F-8593-6EDA0F845390}"/>
                </a:ext>
              </a:extLst>
            </p:cNvPr>
            <p:cNvSpPr>
              <a:spLocks noEditPoints="1"/>
            </p:cNvSpPr>
            <p:nvPr/>
          </p:nvSpPr>
          <p:spPr bwMode="auto">
            <a:xfrm>
              <a:off x="4052" y="2002"/>
              <a:ext cx="177" cy="126"/>
            </a:xfrm>
            <a:custGeom>
              <a:avLst/>
              <a:gdLst>
                <a:gd name="T0" fmla="*/ 0 w 177"/>
                <a:gd name="T1" fmla="*/ 0 h 126"/>
                <a:gd name="T2" fmla="*/ 177 w 177"/>
                <a:gd name="T3" fmla="*/ 0 h 126"/>
                <a:gd name="T4" fmla="*/ 177 w 177"/>
                <a:gd name="T5" fmla="*/ 126 h 126"/>
                <a:gd name="T6" fmla="*/ 0 w 177"/>
                <a:gd name="T7" fmla="*/ 126 h 126"/>
                <a:gd name="T8" fmla="*/ 0 w 177"/>
                <a:gd name="T9" fmla="*/ 0 h 126"/>
                <a:gd name="T10" fmla="*/ 0 w 177"/>
                <a:gd name="T11" fmla="*/ 0 h 126"/>
                <a:gd name="T12" fmla="*/ 174 w 177"/>
                <a:gd name="T13" fmla="*/ 0 h 126"/>
                <a:gd name="T14" fmla="*/ 174 w 177"/>
                <a:gd name="T15" fmla="*/ 124 h 126"/>
                <a:gd name="T16" fmla="*/ 0 w 177"/>
                <a:gd name="T17" fmla="*/ 124 h 126"/>
                <a:gd name="T18" fmla="*/ 0 w 177"/>
                <a:gd name="T19" fmla="*/ 0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26">
                  <a:moveTo>
                    <a:pt x="0" y="0"/>
                  </a:moveTo>
                  <a:lnTo>
                    <a:pt x="177" y="0"/>
                  </a:lnTo>
                  <a:lnTo>
                    <a:pt x="177" y="126"/>
                  </a:lnTo>
                  <a:lnTo>
                    <a:pt x="0" y="126"/>
                  </a:lnTo>
                  <a:lnTo>
                    <a:pt x="0" y="0"/>
                  </a:lnTo>
                  <a:close/>
                  <a:moveTo>
                    <a:pt x="0" y="0"/>
                  </a:moveTo>
                  <a:lnTo>
                    <a:pt x="174" y="0"/>
                  </a:lnTo>
                  <a:lnTo>
                    <a:pt x="174" y="124"/>
                  </a:lnTo>
                  <a:lnTo>
                    <a:pt x="0" y="124"/>
                  </a:lnTo>
                  <a:lnTo>
                    <a:pt x="0" y="0"/>
                  </a:lnTo>
                  <a:close/>
                </a:path>
              </a:pathLst>
            </a:custGeom>
            <a:solidFill>
              <a:srgbClr val="C1C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8" name="Freeform 98">
              <a:extLst>
                <a:ext uri="{FF2B5EF4-FFF2-40B4-BE49-F238E27FC236}">
                  <a16:creationId xmlns:a16="http://schemas.microsoft.com/office/drawing/2014/main" id="{8802D965-F82B-F847-9C3A-6EC21DC43668}"/>
                </a:ext>
              </a:extLst>
            </p:cNvPr>
            <p:cNvSpPr>
              <a:spLocks noEditPoints="1"/>
            </p:cNvSpPr>
            <p:nvPr/>
          </p:nvSpPr>
          <p:spPr bwMode="auto">
            <a:xfrm>
              <a:off x="4052" y="2002"/>
              <a:ext cx="174" cy="124"/>
            </a:xfrm>
            <a:custGeom>
              <a:avLst/>
              <a:gdLst>
                <a:gd name="T0" fmla="*/ 0 w 174"/>
                <a:gd name="T1" fmla="*/ 0 h 124"/>
                <a:gd name="T2" fmla="*/ 174 w 174"/>
                <a:gd name="T3" fmla="*/ 0 h 124"/>
                <a:gd name="T4" fmla="*/ 174 w 174"/>
                <a:gd name="T5" fmla="*/ 124 h 124"/>
                <a:gd name="T6" fmla="*/ 0 w 174"/>
                <a:gd name="T7" fmla="*/ 124 h 124"/>
                <a:gd name="T8" fmla="*/ 0 w 174"/>
                <a:gd name="T9" fmla="*/ 0 h 124"/>
                <a:gd name="T10" fmla="*/ 0 w 174"/>
                <a:gd name="T11" fmla="*/ 0 h 124"/>
                <a:gd name="T12" fmla="*/ 171 w 174"/>
                <a:gd name="T13" fmla="*/ 0 h 124"/>
                <a:gd name="T14" fmla="*/ 171 w 174"/>
                <a:gd name="T15" fmla="*/ 122 h 124"/>
                <a:gd name="T16" fmla="*/ 0 w 174"/>
                <a:gd name="T17" fmla="*/ 122 h 124"/>
                <a:gd name="T18" fmla="*/ 0 w 174"/>
                <a:gd name="T19" fmla="*/ 0 h 1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4" h="124">
                  <a:moveTo>
                    <a:pt x="0" y="0"/>
                  </a:moveTo>
                  <a:lnTo>
                    <a:pt x="174" y="0"/>
                  </a:lnTo>
                  <a:lnTo>
                    <a:pt x="174" y="124"/>
                  </a:lnTo>
                  <a:lnTo>
                    <a:pt x="0" y="124"/>
                  </a:lnTo>
                  <a:lnTo>
                    <a:pt x="0" y="0"/>
                  </a:lnTo>
                  <a:close/>
                  <a:moveTo>
                    <a:pt x="0" y="0"/>
                  </a:moveTo>
                  <a:lnTo>
                    <a:pt x="171" y="0"/>
                  </a:lnTo>
                  <a:lnTo>
                    <a:pt x="171" y="122"/>
                  </a:lnTo>
                  <a:lnTo>
                    <a:pt x="0" y="122"/>
                  </a:lnTo>
                  <a:lnTo>
                    <a:pt x="0" y="0"/>
                  </a:lnTo>
                  <a:close/>
                </a:path>
              </a:pathLst>
            </a:custGeom>
            <a:solidFill>
              <a:srgbClr val="C3C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69" name="Freeform 99">
              <a:extLst>
                <a:ext uri="{FF2B5EF4-FFF2-40B4-BE49-F238E27FC236}">
                  <a16:creationId xmlns:a16="http://schemas.microsoft.com/office/drawing/2014/main" id="{A4472428-6C66-9146-9C7D-0A421473CB99}"/>
                </a:ext>
              </a:extLst>
            </p:cNvPr>
            <p:cNvSpPr>
              <a:spLocks noEditPoints="1"/>
            </p:cNvSpPr>
            <p:nvPr/>
          </p:nvSpPr>
          <p:spPr bwMode="auto">
            <a:xfrm>
              <a:off x="4052" y="2002"/>
              <a:ext cx="171" cy="122"/>
            </a:xfrm>
            <a:custGeom>
              <a:avLst/>
              <a:gdLst>
                <a:gd name="T0" fmla="*/ 0 w 171"/>
                <a:gd name="T1" fmla="*/ 0 h 122"/>
                <a:gd name="T2" fmla="*/ 171 w 171"/>
                <a:gd name="T3" fmla="*/ 0 h 122"/>
                <a:gd name="T4" fmla="*/ 171 w 171"/>
                <a:gd name="T5" fmla="*/ 122 h 122"/>
                <a:gd name="T6" fmla="*/ 0 w 171"/>
                <a:gd name="T7" fmla="*/ 122 h 122"/>
                <a:gd name="T8" fmla="*/ 0 w 171"/>
                <a:gd name="T9" fmla="*/ 0 h 122"/>
                <a:gd name="T10" fmla="*/ 0 w 171"/>
                <a:gd name="T11" fmla="*/ 0 h 122"/>
                <a:gd name="T12" fmla="*/ 169 w 171"/>
                <a:gd name="T13" fmla="*/ 0 h 122"/>
                <a:gd name="T14" fmla="*/ 169 w 171"/>
                <a:gd name="T15" fmla="*/ 121 h 122"/>
                <a:gd name="T16" fmla="*/ 0 w 171"/>
                <a:gd name="T17" fmla="*/ 121 h 122"/>
                <a:gd name="T18" fmla="*/ 0 w 17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1" h="122">
                  <a:moveTo>
                    <a:pt x="0" y="0"/>
                  </a:moveTo>
                  <a:lnTo>
                    <a:pt x="171" y="0"/>
                  </a:lnTo>
                  <a:lnTo>
                    <a:pt x="171" y="122"/>
                  </a:lnTo>
                  <a:lnTo>
                    <a:pt x="0" y="122"/>
                  </a:lnTo>
                  <a:lnTo>
                    <a:pt x="0" y="0"/>
                  </a:lnTo>
                  <a:close/>
                  <a:moveTo>
                    <a:pt x="0" y="0"/>
                  </a:moveTo>
                  <a:lnTo>
                    <a:pt x="169" y="0"/>
                  </a:lnTo>
                  <a:lnTo>
                    <a:pt x="169" y="121"/>
                  </a:lnTo>
                  <a:lnTo>
                    <a:pt x="0" y="121"/>
                  </a:lnTo>
                  <a:lnTo>
                    <a:pt x="0" y="0"/>
                  </a:lnTo>
                  <a:close/>
                </a:path>
              </a:pathLst>
            </a:custGeom>
            <a:solidFill>
              <a:srgbClr val="C5C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0" name="Freeform 100">
              <a:extLst>
                <a:ext uri="{FF2B5EF4-FFF2-40B4-BE49-F238E27FC236}">
                  <a16:creationId xmlns:a16="http://schemas.microsoft.com/office/drawing/2014/main" id="{250A3B41-486C-D545-9916-EFC6B3D1F1F7}"/>
                </a:ext>
              </a:extLst>
            </p:cNvPr>
            <p:cNvSpPr>
              <a:spLocks noEditPoints="1"/>
            </p:cNvSpPr>
            <p:nvPr/>
          </p:nvSpPr>
          <p:spPr bwMode="auto">
            <a:xfrm>
              <a:off x="4052" y="2002"/>
              <a:ext cx="169" cy="121"/>
            </a:xfrm>
            <a:custGeom>
              <a:avLst/>
              <a:gdLst>
                <a:gd name="T0" fmla="*/ 0 w 169"/>
                <a:gd name="T1" fmla="*/ 0 h 121"/>
                <a:gd name="T2" fmla="*/ 169 w 169"/>
                <a:gd name="T3" fmla="*/ 0 h 121"/>
                <a:gd name="T4" fmla="*/ 169 w 169"/>
                <a:gd name="T5" fmla="*/ 121 h 121"/>
                <a:gd name="T6" fmla="*/ 0 w 169"/>
                <a:gd name="T7" fmla="*/ 121 h 121"/>
                <a:gd name="T8" fmla="*/ 0 w 169"/>
                <a:gd name="T9" fmla="*/ 0 h 121"/>
                <a:gd name="T10" fmla="*/ 0 w 169"/>
                <a:gd name="T11" fmla="*/ 0 h 121"/>
                <a:gd name="T12" fmla="*/ 167 w 169"/>
                <a:gd name="T13" fmla="*/ 0 h 121"/>
                <a:gd name="T14" fmla="*/ 167 w 169"/>
                <a:gd name="T15" fmla="*/ 119 h 121"/>
                <a:gd name="T16" fmla="*/ 0 w 169"/>
                <a:gd name="T17" fmla="*/ 119 h 121"/>
                <a:gd name="T18" fmla="*/ 0 w 169"/>
                <a:gd name="T19" fmla="*/ 0 h 1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9" h="121">
                  <a:moveTo>
                    <a:pt x="0" y="0"/>
                  </a:moveTo>
                  <a:lnTo>
                    <a:pt x="169" y="0"/>
                  </a:lnTo>
                  <a:lnTo>
                    <a:pt x="169" y="121"/>
                  </a:lnTo>
                  <a:lnTo>
                    <a:pt x="0" y="121"/>
                  </a:lnTo>
                  <a:lnTo>
                    <a:pt x="0" y="0"/>
                  </a:lnTo>
                  <a:close/>
                  <a:moveTo>
                    <a:pt x="0" y="0"/>
                  </a:moveTo>
                  <a:lnTo>
                    <a:pt x="167" y="0"/>
                  </a:lnTo>
                  <a:lnTo>
                    <a:pt x="167" y="119"/>
                  </a:lnTo>
                  <a:lnTo>
                    <a:pt x="0" y="119"/>
                  </a:lnTo>
                  <a:lnTo>
                    <a:pt x="0" y="0"/>
                  </a:lnTo>
                  <a:close/>
                </a:path>
              </a:pathLst>
            </a:custGeom>
            <a:solidFill>
              <a:srgbClr val="C6C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1" name="Freeform 101">
              <a:extLst>
                <a:ext uri="{FF2B5EF4-FFF2-40B4-BE49-F238E27FC236}">
                  <a16:creationId xmlns:a16="http://schemas.microsoft.com/office/drawing/2014/main" id="{048C7682-454D-6641-8228-48BFA4198937}"/>
                </a:ext>
              </a:extLst>
            </p:cNvPr>
            <p:cNvSpPr>
              <a:spLocks noEditPoints="1"/>
            </p:cNvSpPr>
            <p:nvPr/>
          </p:nvSpPr>
          <p:spPr bwMode="auto">
            <a:xfrm>
              <a:off x="4052" y="2002"/>
              <a:ext cx="167" cy="119"/>
            </a:xfrm>
            <a:custGeom>
              <a:avLst/>
              <a:gdLst>
                <a:gd name="T0" fmla="*/ 0 w 167"/>
                <a:gd name="T1" fmla="*/ 0 h 119"/>
                <a:gd name="T2" fmla="*/ 167 w 167"/>
                <a:gd name="T3" fmla="*/ 0 h 119"/>
                <a:gd name="T4" fmla="*/ 167 w 167"/>
                <a:gd name="T5" fmla="*/ 119 h 119"/>
                <a:gd name="T6" fmla="*/ 0 w 167"/>
                <a:gd name="T7" fmla="*/ 119 h 119"/>
                <a:gd name="T8" fmla="*/ 0 w 167"/>
                <a:gd name="T9" fmla="*/ 0 h 119"/>
                <a:gd name="T10" fmla="*/ 0 w 167"/>
                <a:gd name="T11" fmla="*/ 0 h 119"/>
                <a:gd name="T12" fmla="*/ 164 w 167"/>
                <a:gd name="T13" fmla="*/ 0 h 119"/>
                <a:gd name="T14" fmla="*/ 164 w 167"/>
                <a:gd name="T15" fmla="*/ 118 h 119"/>
                <a:gd name="T16" fmla="*/ 0 w 167"/>
                <a:gd name="T17" fmla="*/ 118 h 119"/>
                <a:gd name="T18" fmla="*/ 0 w 167"/>
                <a:gd name="T19" fmla="*/ 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19">
                  <a:moveTo>
                    <a:pt x="0" y="0"/>
                  </a:moveTo>
                  <a:lnTo>
                    <a:pt x="167" y="0"/>
                  </a:lnTo>
                  <a:lnTo>
                    <a:pt x="167" y="119"/>
                  </a:lnTo>
                  <a:lnTo>
                    <a:pt x="0" y="119"/>
                  </a:lnTo>
                  <a:lnTo>
                    <a:pt x="0" y="0"/>
                  </a:lnTo>
                  <a:close/>
                  <a:moveTo>
                    <a:pt x="0" y="0"/>
                  </a:moveTo>
                  <a:lnTo>
                    <a:pt x="164" y="0"/>
                  </a:lnTo>
                  <a:lnTo>
                    <a:pt x="164" y="118"/>
                  </a:lnTo>
                  <a:lnTo>
                    <a:pt x="0" y="118"/>
                  </a:lnTo>
                  <a:lnTo>
                    <a:pt x="0" y="0"/>
                  </a:lnTo>
                  <a:close/>
                </a:path>
              </a:pathLst>
            </a:custGeom>
            <a:solidFill>
              <a:srgbClr val="C8C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2" name="Freeform 102">
              <a:extLst>
                <a:ext uri="{FF2B5EF4-FFF2-40B4-BE49-F238E27FC236}">
                  <a16:creationId xmlns:a16="http://schemas.microsoft.com/office/drawing/2014/main" id="{31FBCCC5-7EA1-EE4B-B76C-6B68444D6B0A}"/>
                </a:ext>
              </a:extLst>
            </p:cNvPr>
            <p:cNvSpPr>
              <a:spLocks noEditPoints="1"/>
            </p:cNvSpPr>
            <p:nvPr/>
          </p:nvSpPr>
          <p:spPr bwMode="auto">
            <a:xfrm>
              <a:off x="4052" y="2002"/>
              <a:ext cx="164" cy="118"/>
            </a:xfrm>
            <a:custGeom>
              <a:avLst/>
              <a:gdLst>
                <a:gd name="T0" fmla="*/ 0 w 164"/>
                <a:gd name="T1" fmla="*/ 0 h 118"/>
                <a:gd name="T2" fmla="*/ 164 w 164"/>
                <a:gd name="T3" fmla="*/ 0 h 118"/>
                <a:gd name="T4" fmla="*/ 164 w 164"/>
                <a:gd name="T5" fmla="*/ 118 h 118"/>
                <a:gd name="T6" fmla="*/ 0 w 164"/>
                <a:gd name="T7" fmla="*/ 118 h 118"/>
                <a:gd name="T8" fmla="*/ 0 w 164"/>
                <a:gd name="T9" fmla="*/ 0 h 118"/>
                <a:gd name="T10" fmla="*/ 0 w 164"/>
                <a:gd name="T11" fmla="*/ 0 h 118"/>
                <a:gd name="T12" fmla="*/ 162 w 164"/>
                <a:gd name="T13" fmla="*/ 0 h 118"/>
                <a:gd name="T14" fmla="*/ 162 w 164"/>
                <a:gd name="T15" fmla="*/ 116 h 118"/>
                <a:gd name="T16" fmla="*/ 0 w 164"/>
                <a:gd name="T17" fmla="*/ 116 h 118"/>
                <a:gd name="T18" fmla="*/ 0 w 164"/>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18">
                  <a:moveTo>
                    <a:pt x="0" y="0"/>
                  </a:moveTo>
                  <a:lnTo>
                    <a:pt x="164" y="0"/>
                  </a:lnTo>
                  <a:lnTo>
                    <a:pt x="164" y="118"/>
                  </a:lnTo>
                  <a:lnTo>
                    <a:pt x="0" y="118"/>
                  </a:lnTo>
                  <a:lnTo>
                    <a:pt x="0" y="0"/>
                  </a:lnTo>
                  <a:close/>
                  <a:moveTo>
                    <a:pt x="0" y="0"/>
                  </a:moveTo>
                  <a:lnTo>
                    <a:pt x="162" y="0"/>
                  </a:lnTo>
                  <a:lnTo>
                    <a:pt x="162" y="116"/>
                  </a:lnTo>
                  <a:lnTo>
                    <a:pt x="0" y="116"/>
                  </a:lnTo>
                  <a:lnTo>
                    <a:pt x="0" y="0"/>
                  </a:lnTo>
                  <a:close/>
                </a:path>
              </a:pathLst>
            </a:custGeom>
            <a:solidFill>
              <a:srgbClr val="CAC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3" name="Freeform 103">
              <a:extLst>
                <a:ext uri="{FF2B5EF4-FFF2-40B4-BE49-F238E27FC236}">
                  <a16:creationId xmlns:a16="http://schemas.microsoft.com/office/drawing/2014/main" id="{F7D641F4-6D84-4446-B1D0-59134FCD0621}"/>
                </a:ext>
              </a:extLst>
            </p:cNvPr>
            <p:cNvSpPr>
              <a:spLocks noEditPoints="1"/>
            </p:cNvSpPr>
            <p:nvPr/>
          </p:nvSpPr>
          <p:spPr bwMode="auto">
            <a:xfrm>
              <a:off x="4052" y="2002"/>
              <a:ext cx="162" cy="116"/>
            </a:xfrm>
            <a:custGeom>
              <a:avLst/>
              <a:gdLst>
                <a:gd name="T0" fmla="*/ 0 w 162"/>
                <a:gd name="T1" fmla="*/ 0 h 116"/>
                <a:gd name="T2" fmla="*/ 162 w 162"/>
                <a:gd name="T3" fmla="*/ 0 h 116"/>
                <a:gd name="T4" fmla="*/ 162 w 162"/>
                <a:gd name="T5" fmla="*/ 116 h 116"/>
                <a:gd name="T6" fmla="*/ 0 w 162"/>
                <a:gd name="T7" fmla="*/ 116 h 116"/>
                <a:gd name="T8" fmla="*/ 0 w 162"/>
                <a:gd name="T9" fmla="*/ 0 h 116"/>
                <a:gd name="T10" fmla="*/ 0 w 162"/>
                <a:gd name="T11" fmla="*/ 0 h 116"/>
                <a:gd name="T12" fmla="*/ 160 w 162"/>
                <a:gd name="T13" fmla="*/ 0 h 116"/>
                <a:gd name="T14" fmla="*/ 160 w 162"/>
                <a:gd name="T15" fmla="*/ 113 h 116"/>
                <a:gd name="T16" fmla="*/ 0 w 162"/>
                <a:gd name="T17" fmla="*/ 113 h 116"/>
                <a:gd name="T18" fmla="*/ 0 w 162"/>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2" h="116">
                  <a:moveTo>
                    <a:pt x="0" y="0"/>
                  </a:moveTo>
                  <a:lnTo>
                    <a:pt x="162" y="0"/>
                  </a:lnTo>
                  <a:lnTo>
                    <a:pt x="162" y="116"/>
                  </a:lnTo>
                  <a:lnTo>
                    <a:pt x="0" y="116"/>
                  </a:lnTo>
                  <a:lnTo>
                    <a:pt x="0" y="0"/>
                  </a:lnTo>
                  <a:close/>
                  <a:moveTo>
                    <a:pt x="0" y="0"/>
                  </a:moveTo>
                  <a:lnTo>
                    <a:pt x="160" y="0"/>
                  </a:lnTo>
                  <a:lnTo>
                    <a:pt x="160" y="113"/>
                  </a:lnTo>
                  <a:lnTo>
                    <a:pt x="0" y="113"/>
                  </a:lnTo>
                  <a:lnTo>
                    <a:pt x="0" y="0"/>
                  </a:lnTo>
                  <a:close/>
                </a:path>
              </a:pathLst>
            </a:custGeom>
            <a:solidFill>
              <a:srgbClr val="CC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4" name="Freeform 104">
              <a:extLst>
                <a:ext uri="{FF2B5EF4-FFF2-40B4-BE49-F238E27FC236}">
                  <a16:creationId xmlns:a16="http://schemas.microsoft.com/office/drawing/2014/main" id="{384CAEC7-6677-8E43-8404-439F519ADABC}"/>
                </a:ext>
              </a:extLst>
            </p:cNvPr>
            <p:cNvSpPr>
              <a:spLocks noEditPoints="1"/>
            </p:cNvSpPr>
            <p:nvPr/>
          </p:nvSpPr>
          <p:spPr bwMode="auto">
            <a:xfrm>
              <a:off x="4052" y="2002"/>
              <a:ext cx="160" cy="113"/>
            </a:xfrm>
            <a:custGeom>
              <a:avLst/>
              <a:gdLst>
                <a:gd name="T0" fmla="*/ 0 w 160"/>
                <a:gd name="T1" fmla="*/ 0 h 113"/>
                <a:gd name="T2" fmla="*/ 160 w 160"/>
                <a:gd name="T3" fmla="*/ 0 h 113"/>
                <a:gd name="T4" fmla="*/ 160 w 160"/>
                <a:gd name="T5" fmla="*/ 113 h 113"/>
                <a:gd name="T6" fmla="*/ 0 w 160"/>
                <a:gd name="T7" fmla="*/ 113 h 113"/>
                <a:gd name="T8" fmla="*/ 0 w 160"/>
                <a:gd name="T9" fmla="*/ 0 h 113"/>
                <a:gd name="T10" fmla="*/ 0 w 160"/>
                <a:gd name="T11" fmla="*/ 0 h 113"/>
                <a:gd name="T12" fmla="*/ 158 w 160"/>
                <a:gd name="T13" fmla="*/ 0 h 113"/>
                <a:gd name="T14" fmla="*/ 158 w 160"/>
                <a:gd name="T15" fmla="*/ 112 h 113"/>
                <a:gd name="T16" fmla="*/ 0 w 160"/>
                <a:gd name="T17" fmla="*/ 112 h 113"/>
                <a:gd name="T18" fmla="*/ 0 w 160"/>
                <a:gd name="T19" fmla="*/ 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13">
                  <a:moveTo>
                    <a:pt x="0" y="0"/>
                  </a:moveTo>
                  <a:lnTo>
                    <a:pt x="160" y="0"/>
                  </a:lnTo>
                  <a:lnTo>
                    <a:pt x="160" y="113"/>
                  </a:lnTo>
                  <a:lnTo>
                    <a:pt x="0" y="113"/>
                  </a:lnTo>
                  <a:lnTo>
                    <a:pt x="0" y="0"/>
                  </a:lnTo>
                  <a:close/>
                  <a:moveTo>
                    <a:pt x="0" y="0"/>
                  </a:moveTo>
                  <a:lnTo>
                    <a:pt x="158" y="0"/>
                  </a:lnTo>
                  <a:lnTo>
                    <a:pt x="158" y="112"/>
                  </a:lnTo>
                  <a:lnTo>
                    <a:pt x="0" y="112"/>
                  </a:lnTo>
                  <a:lnTo>
                    <a:pt x="0" y="0"/>
                  </a:lnTo>
                  <a:close/>
                </a:path>
              </a:pathLst>
            </a:custGeom>
            <a:solidFill>
              <a:srgbClr val="CEC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5" name="Freeform 105">
              <a:extLst>
                <a:ext uri="{FF2B5EF4-FFF2-40B4-BE49-F238E27FC236}">
                  <a16:creationId xmlns:a16="http://schemas.microsoft.com/office/drawing/2014/main" id="{BB317991-7D60-F14C-A397-9D04FDCFB881}"/>
                </a:ext>
              </a:extLst>
            </p:cNvPr>
            <p:cNvSpPr>
              <a:spLocks noEditPoints="1"/>
            </p:cNvSpPr>
            <p:nvPr/>
          </p:nvSpPr>
          <p:spPr bwMode="auto">
            <a:xfrm>
              <a:off x="4052" y="2002"/>
              <a:ext cx="158" cy="112"/>
            </a:xfrm>
            <a:custGeom>
              <a:avLst/>
              <a:gdLst>
                <a:gd name="T0" fmla="*/ 0 w 158"/>
                <a:gd name="T1" fmla="*/ 0 h 112"/>
                <a:gd name="T2" fmla="*/ 158 w 158"/>
                <a:gd name="T3" fmla="*/ 0 h 112"/>
                <a:gd name="T4" fmla="*/ 158 w 158"/>
                <a:gd name="T5" fmla="*/ 112 h 112"/>
                <a:gd name="T6" fmla="*/ 0 w 158"/>
                <a:gd name="T7" fmla="*/ 112 h 112"/>
                <a:gd name="T8" fmla="*/ 0 w 158"/>
                <a:gd name="T9" fmla="*/ 0 h 112"/>
                <a:gd name="T10" fmla="*/ 0 w 158"/>
                <a:gd name="T11" fmla="*/ 0 h 112"/>
                <a:gd name="T12" fmla="*/ 155 w 158"/>
                <a:gd name="T13" fmla="*/ 0 h 112"/>
                <a:gd name="T14" fmla="*/ 155 w 158"/>
                <a:gd name="T15" fmla="*/ 110 h 112"/>
                <a:gd name="T16" fmla="*/ 0 w 158"/>
                <a:gd name="T17" fmla="*/ 110 h 112"/>
                <a:gd name="T18" fmla="*/ 0 w 158"/>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8" h="112">
                  <a:moveTo>
                    <a:pt x="0" y="0"/>
                  </a:moveTo>
                  <a:lnTo>
                    <a:pt x="158" y="0"/>
                  </a:lnTo>
                  <a:lnTo>
                    <a:pt x="158" y="112"/>
                  </a:lnTo>
                  <a:lnTo>
                    <a:pt x="0" y="112"/>
                  </a:lnTo>
                  <a:lnTo>
                    <a:pt x="0" y="0"/>
                  </a:lnTo>
                  <a:close/>
                  <a:moveTo>
                    <a:pt x="0" y="0"/>
                  </a:moveTo>
                  <a:lnTo>
                    <a:pt x="155" y="0"/>
                  </a:lnTo>
                  <a:lnTo>
                    <a:pt x="155" y="110"/>
                  </a:lnTo>
                  <a:lnTo>
                    <a:pt x="0" y="110"/>
                  </a:lnTo>
                  <a:lnTo>
                    <a:pt x="0" y="0"/>
                  </a:lnTo>
                  <a:close/>
                </a:path>
              </a:pathLst>
            </a:custGeom>
            <a:solidFill>
              <a:srgbClr val="D0D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6" name="Freeform 106">
              <a:extLst>
                <a:ext uri="{FF2B5EF4-FFF2-40B4-BE49-F238E27FC236}">
                  <a16:creationId xmlns:a16="http://schemas.microsoft.com/office/drawing/2014/main" id="{62DF29E5-1CED-7741-BBCD-A86E937E0FC2}"/>
                </a:ext>
              </a:extLst>
            </p:cNvPr>
            <p:cNvSpPr>
              <a:spLocks noEditPoints="1"/>
            </p:cNvSpPr>
            <p:nvPr/>
          </p:nvSpPr>
          <p:spPr bwMode="auto">
            <a:xfrm>
              <a:off x="4052" y="2002"/>
              <a:ext cx="155" cy="110"/>
            </a:xfrm>
            <a:custGeom>
              <a:avLst/>
              <a:gdLst>
                <a:gd name="T0" fmla="*/ 0 w 155"/>
                <a:gd name="T1" fmla="*/ 0 h 110"/>
                <a:gd name="T2" fmla="*/ 155 w 155"/>
                <a:gd name="T3" fmla="*/ 0 h 110"/>
                <a:gd name="T4" fmla="*/ 155 w 155"/>
                <a:gd name="T5" fmla="*/ 110 h 110"/>
                <a:gd name="T6" fmla="*/ 0 w 155"/>
                <a:gd name="T7" fmla="*/ 110 h 110"/>
                <a:gd name="T8" fmla="*/ 0 w 155"/>
                <a:gd name="T9" fmla="*/ 0 h 110"/>
                <a:gd name="T10" fmla="*/ 0 w 155"/>
                <a:gd name="T11" fmla="*/ 0 h 110"/>
                <a:gd name="T12" fmla="*/ 153 w 155"/>
                <a:gd name="T13" fmla="*/ 0 h 110"/>
                <a:gd name="T14" fmla="*/ 153 w 155"/>
                <a:gd name="T15" fmla="*/ 108 h 110"/>
                <a:gd name="T16" fmla="*/ 0 w 155"/>
                <a:gd name="T17" fmla="*/ 108 h 110"/>
                <a:gd name="T18" fmla="*/ 0 w 155"/>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0">
                  <a:moveTo>
                    <a:pt x="0" y="0"/>
                  </a:moveTo>
                  <a:lnTo>
                    <a:pt x="155" y="0"/>
                  </a:lnTo>
                  <a:lnTo>
                    <a:pt x="155" y="110"/>
                  </a:lnTo>
                  <a:lnTo>
                    <a:pt x="0" y="110"/>
                  </a:lnTo>
                  <a:lnTo>
                    <a:pt x="0" y="0"/>
                  </a:lnTo>
                  <a:close/>
                  <a:moveTo>
                    <a:pt x="0" y="0"/>
                  </a:moveTo>
                  <a:lnTo>
                    <a:pt x="153" y="0"/>
                  </a:lnTo>
                  <a:lnTo>
                    <a:pt x="153" y="108"/>
                  </a:lnTo>
                  <a:lnTo>
                    <a:pt x="0" y="108"/>
                  </a:lnTo>
                  <a:lnTo>
                    <a:pt x="0" y="0"/>
                  </a:lnTo>
                  <a:close/>
                </a:path>
              </a:pathLst>
            </a:custGeom>
            <a:solidFill>
              <a:srgbClr val="D1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7" name="Freeform 107">
              <a:extLst>
                <a:ext uri="{FF2B5EF4-FFF2-40B4-BE49-F238E27FC236}">
                  <a16:creationId xmlns:a16="http://schemas.microsoft.com/office/drawing/2014/main" id="{0EC64F11-EB18-7244-BAC0-2B210B699C8B}"/>
                </a:ext>
              </a:extLst>
            </p:cNvPr>
            <p:cNvSpPr>
              <a:spLocks noEditPoints="1"/>
            </p:cNvSpPr>
            <p:nvPr/>
          </p:nvSpPr>
          <p:spPr bwMode="auto">
            <a:xfrm>
              <a:off x="4052" y="2002"/>
              <a:ext cx="153" cy="108"/>
            </a:xfrm>
            <a:custGeom>
              <a:avLst/>
              <a:gdLst>
                <a:gd name="T0" fmla="*/ 0 w 153"/>
                <a:gd name="T1" fmla="*/ 0 h 108"/>
                <a:gd name="T2" fmla="*/ 153 w 153"/>
                <a:gd name="T3" fmla="*/ 0 h 108"/>
                <a:gd name="T4" fmla="*/ 153 w 153"/>
                <a:gd name="T5" fmla="*/ 108 h 108"/>
                <a:gd name="T6" fmla="*/ 0 w 153"/>
                <a:gd name="T7" fmla="*/ 108 h 108"/>
                <a:gd name="T8" fmla="*/ 0 w 153"/>
                <a:gd name="T9" fmla="*/ 0 h 108"/>
                <a:gd name="T10" fmla="*/ 0 w 153"/>
                <a:gd name="T11" fmla="*/ 0 h 108"/>
                <a:gd name="T12" fmla="*/ 151 w 153"/>
                <a:gd name="T13" fmla="*/ 0 h 108"/>
                <a:gd name="T14" fmla="*/ 151 w 153"/>
                <a:gd name="T15" fmla="*/ 107 h 108"/>
                <a:gd name="T16" fmla="*/ 0 w 153"/>
                <a:gd name="T17" fmla="*/ 107 h 108"/>
                <a:gd name="T18" fmla="*/ 0 w 153"/>
                <a:gd name="T19" fmla="*/ 0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 h="108">
                  <a:moveTo>
                    <a:pt x="0" y="0"/>
                  </a:moveTo>
                  <a:lnTo>
                    <a:pt x="153" y="0"/>
                  </a:lnTo>
                  <a:lnTo>
                    <a:pt x="153" y="108"/>
                  </a:lnTo>
                  <a:lnTo>
                    <a:pt x="0" y="108"/>
                  </a:lnTo>
                  <a:lnTo>
                    <a:pt x="0" y="0"/>
                  </a:lnTo>
                  <a:close/>
                  <a:moveTo>
                    <a:pt x="0" y="0"/>
                  </a:moveTo>
                  <a:lnTo>
                    <a:pt x="151" y="0"/>
                  </a:lnTo>
                  <a:lnTo>
                    <a:pt x="151" y="107"/>
                  </a:lnTo>
                  <a:lnTo>
                    <a:pt x="0" y="107"/>
                  </a:lnTo>
                  <a:lnTo>
                    <a:pt x="0" y="0"/>
                  </a:lnTo>
                  <a:close/>
                </a:path>
              </a:pathLst>
            </a:custGeom>
            <a:solidFill>
              <a:srgbClr val="D3D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8" name="Freeform 108">
              <a:extLst>
                <a:ext uri="{FF2B5EF4-FFF2-40B4-BE49-F238E27FC236}">
                  <a16:creationId xmlns:a16="http://schemas.microsoft.com/office/drawing/2014/main" id="{0C4A3ED8-A22F-654B-A87A-9E0618BF7CFD}"/>
                </a:ext>
              </a:extLst>
            </p:cNvPr>
            <p:cNvSpPr>
              <a:spLocks noEditPoints="1"/>
            </p:cNvSpPr>
            <p:nvPr/>
          </p:nvSpPr>
          <p:spPr bwMode="auto">
            <a:xfrm>
              <a:off x="4052" y="2002"/>
              <a:ext cx="151" cy="107"/>
            </a:xfrm>
            <a:custGeom>
              <a:avLst/>
              <a:gdLst>
                <a:gd name="T0" fmla="*/ 0 w 151"/>
                <a:gd name="T1" fmla="*/ 0 h 107"/>
                <a:gd name="T2" fmla="*/ 151 w 151"/>
                <a:gd name="T3" fmla="*/ 0 h 107"/>
                <a:gd name="T4" fmla="*/ 151 w 151"/>
                <a:gd name="T5" fmla="*/ 107 h 107"/>
                <a:gd name="T6" fmla="*/ 0 w 151"/>
                <a:gd name="T7" fmla="*/ 107 h 107"/>
                <a:gd name="T8" fmla="*/ 0 w 151"/>
                <a:gd name="T9" fmla="*/ 0 h 107"/>
                <a:gd name="T10" fmla="*/ 0 w 151"/>
                <a:gd name="T11" fmla="*/ 0 h 107"/>
                <a:gd name="T12" fmla="*/ 147 w 151"/>
                <a:gd name="T13" fmla="*/ 0 h 107"/>
                <a:gd name="T14" fmla="*/ 147 w 151"/>
                <a:gd name="T15" fmla="*/ 105 h 107"/>
                <a:gd name="T16" fmla="*/ 0 w 151"/>
                <a:gd name="T17" fmla="*/ 105 h 107"/>
                <a:gd name="T18" fmla="*/ 0 w 151"/>
                <a:gd name="T19" fmla="*/ 0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07">
                  <a:moveTo>
                    <a:pt x="0" y="0"/>
                  </a:moveTo>
                  <a:lnTo>
                    <a:pt x="151" y="0"/>
                  </a:lnTo>
                  <a:lnTo>
                    <a:pt x="151" y="107"/>
                  </a:lnTo>
                  <a:lnTo>
                    <a:pt x="0" y="107"/>
                  </a:lnTo>
                  <a:lnTo>
                    <a:pt x="0" y="0"/>
                  </a:lnTo>
                  <a:close/>
                  <a:moveTo>
                    <a:pt x="0" y="0"/>
                  </a:moveTo>
                  <a:lnTo>
                    <a:pt x="147" y="0"/>
                  </a:lnTo>
                  <a:lnTo>
                    <a:pt x="147" y="105"/>
                  </a:lnTo>
                  <a:lnTo>
                    <a:pt x="0" y="105"/>
                  </a:lnTo>
                  <a:lnTo>
                    <a:pt x="0" y="0"/>
                  </a:lnTo>
                  <a:close/>
                </a:path>
              </a:pathLst>
            </a:custGeom>
            <a:solidFill>
              <a:srgbClr val="D5D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79" name="Freeform 109">
              <a:extLst>
                <a:ext uri="{FF2B5EF4-FFF2-40B4-BE49-F238E27FC236}">
                  <a16:creationId xmlns:a16="http://schemas.microsoft.com/office/drawing/2014/main" id="{269D7402-2EB3-7746-B4D5-1F231A96E18E}"/>
                </a:ext>
              </a:extLst>
            </p:cNvPr>
            <p:cNvSpPr>
              <a:spLocks noEditPoints="1"/>
            </p:cNvSpPr>
            <p:nvPr/>
          </p:nvSpPr>
          <p:spPr bwMode="auto">
            <a:xfrm>
              <a:off x="4052" y="2002"/>
              <a:ext cx="147" cy="105"/>
            </a:xfrm>
            <a:custGeom>
              <a:avLst/>
              <a:gdLst>
                <a:gd name="T0" fmla="*/ 0 w 147"/>
                <a:gd name="T1" fmla="*/ 0 h 105"/>
                <a:gd name="T2" fmla="*/ 147 w 147"/>
                <a:gd name="T3" fmla="*/ 0 h 105"/>
                <a:gd name="T4" fmla="*/ 147 w 147"/>
                <a:gd name="T5" fmla="*/ 105 h 105"/>
                <a:gd name="T6" fmla="*/ 0 w 147"/>
                <a:gd name="T7" fmla="*/ 105 h 105"/>
                <a:gd name="T8" fmla="*/ 0 w 147"/>
                <a:gd name="T9" fmla="*/ 0 h 105"/>
                <a:gd name="T10" fmla="*/ 0 w 147"/>
                <a:gd name="T11" fmla="*/ 0 h 105"/>
                <a:gd name="T12" fmla="*/ 145 w 147"/>
                <a:gd name="T13" fmla="*/ 0 h 105"/>
                <a:gd name="T14" fmla="*/ 145 w 147"/>
                <a:gd name="T15" fmla="*/ 104 h 105"/>
                <a:gd name="T16" fmla="*/ 0 w 147"/>
                <a:gd name="T17" fmla="*/ 104 h 105"/>
                <a:gd name="T18" fmla="*/ 0 w 147"/>
                <a:gd name="T19" fmla="*/ 0 h 10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05">
                  <a:moveTo>
                    <a:pt x="0" y="0"/>
                  </a:moveTo>
                  <a:lnTo>
                    <a:pt x="147" y="0"/>
                  </a:lnTo>
                  <a:lnTo>
                    <a:pt x="147" y="105"/>
                  </a:lnTo>
                  <a:lnTo>
                    <a:pt x="0" y="105"/>
                  </a:lnTo>
                  <a:lnTo>
                    <a:pt x="0" y="0"/>
                  </a:lnTo>
                  <a:close/>
                  <a:moveTo>
                    <a:pt x="0" y="0"/>
                  </a:moveTo>
                  <a:lnTo>
                    <a:pt x="145" y="0"/>
                  </a:lnTo>
                  <a:lnTo>
                    <a:pt x="145" y="104"/>
                  </a:lnTo>
                  <a:lnTo>
                    <a:pt x="0" y="104"/>
                  </a:lnTo>
                  <a:lnTo>
                    <a:pt x="0" y="0"/>
                  </a:lnTo>
                  <a:close/>
                </a:path>
              </a:pathLst>
            </a:custGeom>
            <a:solidFill>
              <a:srgbClr val="D6D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0" name="Freeform 110">
              <a:extLst>
                <a:ext uri="{FF2B5EF4-FFF2-40B4-BE49-F238E27FC236}">
                  <a16:creationId xmlns:a16="http://schemas.microsoft.com/office/drawing/2014/main" id="{343EB64A-625C-C947-A33C-A7738C0489EA}"/>
                </a:ext>
              </a:extLst>
            </p:cNvPr>
            <p:cNvSpPr>
              <a:spLocks noEditPoints="1"/>
            </p:cNvSpPr>
            <p:nvPr/>
          </p:nvSpPr>
          <p:spPr bwMode="auto">
            <a:xfrm>
              <a:off x="4052" y="2002"/>
              <a:ext cx="145" cy="104"/>
            </a:xfrm>
            <a:custGeom>
              <a:avLst/>
              <a:gdLst>
                <a:gd name="T0" fmla="*/ 0 w 145"/>
                <a:gd name="T1" fmla="*/ 0 h 104"/>
                <a:gd name="T2" fmla="*/ 145 w 145"/>
                <a:gd name="T3" fmla="*/ 0 h 104"/>
                <a:gd name="T4" fmla="*/ 145 w 145"/>
                <a:gd name="T5" fmla="*/ 104 h 104"/>
                <a:gd name="T6" fmla="*/ 0 w 145"/>
                <a:gd name="T7" fmla="*/ 104 h 104"/>
                <a:gd name="T8" fmla="*/ 0 w 145"/>
                <a:gd name="T9" fmla="*/ 0 h 104"/>
                <a:gd name="T10" fmla="*/ 0 w 145"/>
                <a:gd name="T11" fmla="*/ 0 h 104"/>
                <a:gd name="T12" fmla="*/ 143 w 145"/>
                <a:gd name="T13" fmla="*/ 0 h 104"/>
                <a:gd name="T14" fmla="*/ 143 w 145"/>
                <a:gd name="T15" fmla="*/ 102 h 104"/>
                <a:gd name="T16" fmla="*/ 0 w 145"/>
                <a:gd name="T17" fmla="*/ 102 h 104"/>
                <a:gd name="T18" fmla="*/ 0 w 145"/>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04">
                  <a:moveTo>
                    <a:pt x="0" y="0"/>
                  </a:moveTo>
                  <a:lnTo>
                    <a:pt x="145" y="0"/>
                  </a:lnTo>
                  <a:lnTo>
                    <a:pt x="145" y="104"/>
                  </a:lnTo>
                  <a:lnTo>
                    <a:pt x="0" y="104"/>
                  </a:lnTo>
                  <a:lnTo>
                    <a:pt x="0" y="0"/>
                  </a:lnTo>
                  <a:close/>
                  <a:moveTo>
                    <a:pt x="0" y="0"/>
                  </a:moveTo>
                  <a:lnTo>
                    <a:pt x="143" y="0"/>
                  </a:lnTo>
                  <a:lnTo>
                    <a:pt x="143" y="102"/>
                  </a:lnTo>
                  <a:lnTo>
                    <a:pt x="0" y="102"/>
                  </a:lnTo>
                  <a:lnTo>
                    <a:pt x="0" y="0"/>
                  </a:lnTo>
                  <a:close/>
                </a:path>
              </a:pathLst>
            </a:custGeom>
            <a:solidFill>
              <a:srgbClr val="D8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1" name="Freeform 111">
              <a:extLst>
                <a:ext uri="{FF2B5EF4-FFF2-40B4-BE49-F238E27FC236}">
                  <a16:creationId xmlns:a16="http://schemas.microsoft.com/office/drawing/2014/main" id="{7C475227-93BF-274F-9151-C626BA4530DE}"/>
                </a:ext>
              </a:extLst>
            </p:cNvPr>
            <p:cNvSpPr>
              <a:spLocks noEditPoints="1"/>
            </p:cNvSpPr>
            <p:nvPr/>
          </p:nvSpPr>
          <p:spPr bwMode="auto">
            <a:xfrm>
              <a:off x="4052" y="2002"/>
              <a:ext cx="143" cy="102"/>
            </a:xfrm>
            <a:custGeom>
              <a:avLst/>
              <a:gdLst>
                <a:gd name="T0" fmla="*/ 0 w 143"/>
                <a:gd name="T1" fmla="*/ 0 h 102"/>
                <a:gd name="T2" fmla="*/ 143 w 143"/>
                <a:gd name="T3" fmla="*/ 0 h 102"/>
                <a:gd name="T4" fmla="*/ 143 w 143"/>
                <a:gd name="T5" fmla="*/ 102 h 102"/>
                <a:gd name="T6" fmla="*/ 0 w 143"/>
                <a:gd name="T7" fmla="*/ 102 h 102"/>
                <a:gd name="T8" fmla="*/ 0 w 143"/>
                <a:gd name="T9" fmla="*/ 0 h 102"/>
                <a:gd name="T10" fmla="*/ 0 w 143"/>
                <a:gd name="T11" fmla="*/ 0 h 102"/>
                <a:gd name="T12" fmla="*/ 141 w 143"/>
                <a:gd name="T13" fmla="*/ 0 h 102"/>
                <a:gd name="T14" fmla="*/ 141 w 143"/>
                <a:gd name="T15" fmla="*/ 100 h 102"/>
                <a:gd name="T16" fmla="*/ 0 w 143"/>
                <a:gd name="T17" fmla="*/ 100 h 102"/>
                <a:gd name="T18" fmla="*/ 0 w 143"/>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3" h="102">
                  <a:moveTo>
                    <a:pt x="0" y="0"/>
                  </a:moveTo>
                  <a:lnTo>
                    <a:pt x="143" y="0"/>
                  </a:lnTo>
                  <a:lnTo>
                    <a:pt x="143" y="102"/>
                  </a:lnTo>
                  <a:lnTo>
                    <a:pt x="0" y="102"/>
                  </a:lnTo>
                  <a:lnTo>
                    <a:pt x="0" y="0"/>
                  </a:lnTo>
                  <a:close/>
                  <a:moveTo>
                    <a:pt x="0" y="0"/>
                  </a:moveTo>
                  <a:lnTo>
                    <a:pt x="141" y="0"/>
                  </a:lnTo>
                  <a:lnTo>
                    <a:pt x="141" y="100"/>
                  </a:lnTo>
                  <a:lnTo>
                    <a:pt x="0" y="100"/>
                  </a:lnTo>
                  <a:lnTo>
                    <a:pt x="0" y="0"/>
                  </a:lnTo>
                  <a:close/>
                </a:path>
              </a:pathLst>
            </a:custGeom>
            <a:solidFill>
              <a:srgbClr val="D9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2" name="Freeform 112">
              <a:extLst>
                <a:ext uri="{FF2B5EF4-FFF2-40B4-BE49-F238E27FC236}">
                  <a16:creationId xmlns:a16="http://schemas.microsoft.com/office/drawing/2014/main" id="{6112E41E-C520-9547-98B8-28EA76D8B4EF}"/>
                </a:ext>
              </a:extLst>
            </p:cNvPr>
            <p:cNvSpPr>
              <a:spLocks noEditPoints="1"/>
            </p:cNvSpPr>
            <p:nvPr/>
          </p:nvSpPr>
          <p:spPr bwMode="auto">
            <a:xfrm>
              <a:off x="4052" y="2002"/>
              <a:ext cx="141" cy="100"/>
            </a:xfrm>
            <a:custGeom>
              <a:avLst/>
              <a:gdLst>
                <a:gd name="T0" fmla="*/ 0 w 141"/>
                <a:gd name="T1" fmla="*/ 0 h 100"/>
                <a:gd name="T2" fmla="*/ 141 w 141"/>
                <a:gd name="T3" fmla="*/ 0 h 100"/>
                <a:gd name="T4" fmla="*/ 141 w 141"/>
                <a:gd name="T5" fmla="*/ 100 h 100"/>
                <a:gd name="T6" fmla="*/ 0 w 141"/>
                <a:gd name="T7" fmla="*/ 100 h 100"/>
                <a:gd name="T8" fmla="*/ 0 w 141"/>
                <a:gd name="T9" fmla="*/ 0 h 100"/>
                <a:gd name="T10" fmla="*/ 0 w 141"/>
                <a:gd name="T11" fmla="*/ 0 h 100"/>
                <a:gd name="T12" fmla="*/ 138 w 141"/>
                <a:gd name="T13" fmla="*/ 0 h 100"/>
                <a:gd name="T14" fmla="*/ 138 w 141"/>
                <a:gd name="T15" fmla="*/ 99 h 100"/>
                <a:gd name="T16" fmla="*/ 0 w 141"/>
                <a:gd name="T17" fmla="*/ 99 h 100"/>
                <a:gd name="T18" fmla="*/ 0 w 14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100">
                  <a:moveTo>
                    <a:pt x="0" y="0"/>
                  </a:moveTo>
                  <a:lnTo>
                    <a:pt x="141" y="0"/>
                  </a:lnTo>
                  <a:lnTo>
                    <a:pt x="141" y="100"/>
                  </a:lnTo>
                  <a:lnTo>
                    <a:pt x="0" y="100"/>
                  </a:lnTo>
                  <a:lnTo>
                    <a:pt x="0" y="0"/>
                  </a:lnTo>
                  <a:close/>
                  <a:moveTo>
                    <a:pt x="0" y="0"/>
                  </a:moveTo>
                  <a:lnTo>
                    <a:pt x="138" y="0"/>
                  </a:lnTo>
                  <a:lnTo>
                    <a:pt x="138" y="99"/>
                  </a:lnTo>
                  <a:lnTo>
                    <a:pt x="0" y="99"/>
                  </a:lnTo>
                  <a:lnTo>
                    <a:pt x="0" y="0"/>
                  </a:lnTo>
                  <a:close/>
                </a:path>
              </a:pathLst>
            </a:custGeom>
            <a:solidFill>
              <a:srgbClr val="DBD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3" name="Freeform 113">
              <a:extLst>
                <a:ext uri="{FF2B5EF4-FFF2-40B4-BE49-F238E27FC236}">
                  <a16:creationId xmlns:a16="http://schemas.microsoft.com/office/drawing/2014/main" id="{A42093DB-44DC-8C40-B530-41AB07CF5D35}"/>
                </a:ext>
              </a:extLst>
            </p:cNvPr>
            <p:cNvSpPr>
              <a:spLocks noEditPoints="1"/>
            </p:cNvSpPr>
            <p:nvPr/>
          </p:nvSpPr>
          <p:spPr bwMode="auto">
            <a:xfrm>
              <a:off x="4052" y="2002"/>
              <a:ext cx="138" cy="99"/>
            </a:xfrm>
            <a:custGeom>
              <a:avLst/>
              <a:gdLst>
                <a:gd name="T0" fmla="*/ 0 w 138"/>
                <a:gd name="T1" fmla="*/ 0 h 99"/>
                <a:gd name="T2" fmla="*/ 138 w 138"/>
                <a:gd name="T3" fmla="*/ 0 h 99"/>
                <a:gd name="T4" fmla="*/ 138 w 138"/>
                <a:gd name="T5" fmla="*/ 99 h 99"/>
                <a:gd name="T6" fmla="*/ 0 w 138"/>
                <a:gd name="T7" fmla="*/ 99 h 99"/>
                <a:gd name="T8" fmla="*/ 0 w 138"/>
                <a:gd name="T9" fmla="*/ 0 h 99"/>
                <a:gd name="T10" fmla="*/ 0 w 138"/>
                <a:gd name="T11" fmla="*/ 0 h 99"/>
                <a:gd name="T12" fmla="*/ 136 w 138"/>
                <a:gd name="T13" fmla="*/ 0 h 99"/>
                <a:gd name="T14" fmla="*/ 136 w 138"/>
                <a:gd name="T15" fmla="*/ 97 h 99"/>
                <a:gd name="T16" fmla="*/ 0 w 138"/>
                <a:gd name="T17" fmla="*/ 97 h 99"/>
                <a:gd name="T18" fmla="*/ 0 w 138"/>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99">
                  <a:moveTo>
                    <a:pt x="0" y="0"/>
                  </a:moveTo>
                  <a:lnTo>
                    <a:pt x="138" y="0"/>
                  </a:lnTo>
                  <a:lnTo>
                    <a:pt x="138" y="99"/>
                  </a:lnTo>
                  <a:lnTo>
                    <a:pt x="0" y="99"/>
                  </a:lnTo>
                  <a:lnTo>
                    <a:pt x="0" y="0"/>
                  </a:lnTo>
                  <a:close/>
                  <a:moveTo>
                    <a:pt x="0" y="0"/>
                  </a:moveTo>
                  <a:lnTo>
                    <a:pt x="136" y="0"/>
                  </a:lnTo>
                  <a:lnTo>
                    <a:pt x="136" y="97"/>
                  </a:lnTo>
                  <a:lnTo>
                    <a:pt x="0" y="97"/>
                  </a:lnTo>
                  <a:lnTo>
                    <a:pt x="0" y="0"/>
                  </a:lnTo>
                  <a:close/>
                </a:path>
              </a:pathLst>
            </a:custGeom>
            <a:solidFill>
              <a:srgbClr val="DCD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4" name="Freeform 114">
              <a:extLst>
                <a:ext uri="{FF2B5EF4-FFF2-40B4-BE49-F238E27FC236}">
                  <a16:creationId xmlns:a16="http://schemas.microsoft.com/office/drawing/2014/main" id="{E833A5B7-2434-0943-A859-88A36A7F7921}"/>
                </a:ext>
              </a:extLst>
            </p:cNvPr>
            <p:cNvSpPr>
              <a:spLocks noEditPoints="1"/>
            </p:cNvSpPr>
            <p:nvPr/>
          </p:nvSpPr>
          <p:spPr bwMode="auto">
            <a:xfrm>
              <a:off x="4052" y="2002"/>
              <a:ext cx="136" cy="97"/>
            </a:xfrm>
            <a:custGeom>
              <a:avLst/>
              <a:gdLst>
                <a:gd name="T0" fmla="*/ 0 w 136"/>
                <a:gd name="T1" fmla="*/ 0 h 97"/>
                <a:gd name="T2" fmla="*/ 136 w 136"/>
                <a:gd name="T3" fmla="*/ 0 h 97"/>
                <a:gd name="T4" fmla="*/ 136 w 136"/>
                <a:gd name="T5" fmla="*/ 97 h 97"/>
                <a:gd name="T6" fmla="*/ 0 w 136"/>
                <a:gd name="T7" fmla="*/ 97 h 97"/>
                <a:gd name="T8" fmla="*/ 0 w 136"/>
                <a:gd name="T9" fmla="*/ 0 h 97"/>
                <a:gd name="T10" fmla="*/ 0 w 136"/>
                <a:gd name="T11" fmla="*/ 0 h 97"/>
                <a:gd name="T12" fmla="*/ 134 w 136"/>
                <a:gd name="T13" fmla="*/ 0 h 97"/>
                <a:gd name="T14" fmla="*/ 134 w 136"/>
                <a:gd name="T15" fmla="*/ 96 h 97"/>
                <a:gd name="T16" fmla="*/ 0 w 136"/>
                <a:gd name="T17" fmla="*/ 96 h 97"/>
                <a:gd name="T18" fmla="*/ 0 w 136"/>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6" h="97">
                  <a:moveTo>
                    <a:pt x="0" y="0"/>
                  </a:moveTo>
                  <a:lnTo>
                    <a:pt x="136" y="0"/>
                  </a:lnTo>
                  <a:lnTo>
                    <a:pt x="136" y="97"/>
                  </a:lnTo>
                  <a:lnTo>
                    <a:pt x="0" y="97"/>
                  </a:lnTo>
                  <a:lnTo>
                    <a:pt x="0" y="0"/>
                  </a:lnTo>
                  <a:close/>
                  <a:moveTo>
                    <a:pt x="0" y="0"/>
                  </a:moveTo>
                  <a:lnTo>
                    <a:pt x="134" y="0"/>
                  </a:lnTo>
                  <a:lnTo>
                    <a:pt x="134" y="96"/>
                  </a:lnTo>
                  <a:lnTo>
                    <a:pt x="0" y="96"/>
                  </a:lnTo>
                  <a:lnTo>
                    <a:pt x="0" y="0"/>
                  </a:lnTo>
                  <a:close/>
                </a:path>
              </a:pathLst>
            </a:custGeom>
            <a:solidFill>
              <a:srgbClr val="DED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5" name="Freeform 115">
              <a:extLst>
                <a:ext uri="{FF2B5EF4-FFF2-40B4-BE49-F238E27FC236}">
                  <a16:creationId xmlns:a16="http://schemas.microsoft.com/office/drawing/2014/main" id="{DB2389B2-1635-F140-858F-4AA2EC90EEA3}"/>
                </a:ext>
              </a:extLst>
            </p:cNvPr>
            <p:cNvSpPr>
              <a:spLocks noEditPoints="1"/>
            </p:cNvSpPr>
            <p:nvPr/>
          </p:nvSpPr>
          <p:spPr bwMode="auto">
            <a:xfrm>
              <a:off x="4052" y="2002"/>
              <a:ext cx="134" cy="96"/>
            </a:xfrm>
            <a:custGeom>
              <a:avLst/>
              <a:gdLst>
                <a:gd name="T0" fmla="*/ 0 w 134"/>
                <a:gd name="T1" fmla="*/ 0 h 96"/>
                <a:gd name="T2" fmla="*/ 134 w 134"/>
                <a:gd name="T3" fmla="*/ 0 h 96"/>
                <a:gd name="T4" fmla="*/ 134 w 134"/>
                <a:gd name="T5" fmla="*/ 96 h 96"/>
                <a:gd name="T6" fmla="*/ 0 w 134"/>
                <a:gd name="T7" fmla="*/ 96 h 96"/>
                <a:gd name="T8" fmla="*/ 0 w 134"/>
                <a:gd name="T9" fmla="*/ 0 h 96"/>
                <a:gd name="T10" fmla="*/ 0 w 134"/>
                <a:gd name="T11" fmla="*/ 0 h 96"/>
                <a:gd name="T12" fmla="*/ 132 w 134"/>
                <a:gd name="T13" fmla="*/ 0 h 96"/>
                <a:gd name="T14" fmla="*/ 132 w 134"/>
                <a:gd name="T15" fmla="*/ 93 h 96"/>
                <a:gd name="T16" fmla="*/ 0 w 134"/>
                <a:gd name="T17" fmla="*/ 93 h 96"/>
                <a:gd name="T18" fmla="*/ 0 w 134"/>
                <a:gd name="T19" fmla="*/ 0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96">
                  <a:moveTo>
                    <a:pt x="0" y="0"/>
                  </a:moveTo>
                  <a:lnTo>
                    <a:pt x="134" y="0"/>
                  </a:lnTo>
                  <a:lnTo>
                    <a:pt x="134" y="96"/>
                  </a:lnTo>
                  <a:lnTo>
                    <a:pt x="0" y="96"/>
                  </a:lnTo>
                  <a:lnTo>
                    <a:pt x="0" y="0"/>
                  </a:lnTo>
                  <a:close/>
                  <a:moveTo>
                    <a:pt x="0" y="0"/>
                  </a:moveTo>
                  <a:lnTo>
                    <a:pt x="132" y="0"/>
                  </a:lnTo>
                  <a:lnTo>
                    <a:pt x="132" y="93"/>
                  </a:lnTo>
                  <a:lnTo>
                    <a:pt x="0" y="93"/>
                  </a:lnTo>
                  <a:lnTo>
                    <a:pt x="0" y="0"/>
                  </a:lnTo>
                  <a:close/>
                </a:path>
              </a:pathLst>
            </a:custGeom>
            <a:solidFill>
              <a:srgbClr val="DF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6" name="Freeform 116">
              <a:extLst>
                <a:ext uri="{FF2B5EF4-FFF2-40B4-BE49-F238E27FC236}">
                  <a16:creationId xmlns:a16="http://schemas.microsoft.com/office/drawing/2014/main" id="{C7E45618-FCFD-4846-86E8-141487E01AEB}"/>
                </a:ext>
              </a:extLst>
            </p:cNvPr>
            <p:cNvSpPr>
              <a:spLocks noEditPoints="1"/>
            </p:cNvSpPr>
            <p:nvPr/>
          </p:nvSpPr>
          <p:spPr bwMode="auto">
            <a:xfrm>
              <a:off x="4052" y="2002"/>
              <a:ext cx="132" cy="93"/>
            </a:xfrm>
            <a:custGeom>
              <a:avLst/>
              <a:gdLst>
                <a:gd name="T0" fmla="*/ 0 w 132"/>
                <a:gd name="T1" fmla="*/ 0 h 93"/>
                <a:gd name="T2" fmla="*/ 132 w 132"/>
                <a:gd name="T3" fmla="*/ 0 h 93"/>
                <a:gd name="T4" fmla="*/ 132 w 132"/>
                <a:gd name="T5" fmla="*/ 93 h 93"/>
                <a:gd name="T6" fmla="*/ 0 w 132"/>
                <a:gd name="T7" fmla="*/ 93 h 93"/>
                <a:gd name="T8" fmla="*/ 0 w 132"/>
                <a:gd name="T9" fmla="*/ 0 h 93"/>
                <a:gd name="T10" fmla="*/ 0 w 132"/>
                <a:gd name="T11" fmla="*/ 0 h 93"/>
                <a:gd name="T12" fmla="*/ 129 w 132"/>
                <a:gd name="T13" fmla="*/ 0 h 93"/>
                <a:gd name="T14" fmla="*/ 129 w 132"/>
                <a:gd name="T15" fmla="*/ 91 h 93"/>
                <a:gd name="T16" fmla="*/ 0 w 132"/>
                <a:gd name="T17" fmla="*/ 91 h 93"/>
                <a:gd name="T18" fmla="*/ 0 w 132"/>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2" h="93">
                  <a:moveTo>
                    <a:pt x="0" y="0"/>
                  </a:moveTo>
                  <a:lnTo>
                    <a:pt x="132" y="0"/>
                  </a:lnTo>
                  <a:lnTo>
                    <a:pt x="132" y="93"/>
                  </a:lnTo>
                  <a:lnTo>
                    <a:pt x="0" y="93"/>
                  </a:lnTo>
                  <a:lnTo>
                    <a:pt x="0" y="0"/>
                  </a:lnTo>
                  <a:close/>
                  <a:moveTo>
                    <a:pt x="0" y="0"/>
                  </a:moveTo>
                  <a:lnTo>
                    <a:pt x="129" y="0"/>
                  </a:lnTo>
                  <a:lnTo>
                    <a:pt x="129" y="91"/>
                  </a:lnTo>
                  <a:lnTo>
                    <a:pt x="0" y="91"/>
                  </a:lnTo>
                  <a:lnTo>
                    <a:pt x="0" y="0"/>
                  </a:lnTo>
                  <a:close/>
                </a:path>
              </a:pathLst>
            </a:custGeom>
            <a:solidFill>
              <a:srgbClr val="E0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7" name="Freeform 117">
              <a:extLst>
                <a:ext uri="{FF2B5EF4-FFF2-40B4-BE49-F238E27FC236}">
                  <a16:creationId xmlns:a16="http://schemas.microsoft.com/office/drawing/2014/main" id="{4B120F6D-4A2A-8A46-A327-CF206132EDF5}"/>
                </a:ext>
              </a:extLst>
            </p:cNvPr>
            <p:cNvSpPr>
              <a:spLocks noEditPoints="1"/>
            </p:cNvSpPr>
            <p:nvPr/>
          </p:nvSpPr>
          <p:spPr bwMode="auto">
            <a:xfrm>
              <a:off x="4052" y="2002"/>
              <a:ext cx="129" cy="91"/>
            </a:xfrm>
            <a:custGeom>
              <a:avLst/>
              <a:gdLst>
                <a:gd name="T0" fmla="*/ 0 w 129"/>
                <a:gd name="T1" fmla="*/ 0 h 91"/>
                <a:gd name="T2" fmla="*/ 129 w 129"/>
                <a:gd name="T3" fmla="*/ 0 h 91"/>
                <a:gd name="T4" fmla="*/ 129 w 129"/>
                <a:gd name="T5" fmla="*/ 91 h 91"/>
                <a:gd name="T6" fmla="*/ 0 w 129"/>
                <a:gd name="T7" fmla="*/ 91 h 91"/>
                <a:gd name="T8" fmla="*/ 0 w 129"/>
                <a:gd name="T9" fmla="*/ 0 h 91"/>
                <a:gd name="T10" fmla="*/ 0 w 129"/>
                <a:gd name="T11" fmla="*/ 0 h 91"/>
                <a:gd name="T12" fmla="*/ 127 w 129"/>
                <a:gd name="T13" fmla="*/ 0 h 91"/>
                <a:gd name="T14" fmla="*/ 127 w 129"/>
                <a:gd name="T15" fmla="*/ 90 h 91"/>
                <a:gd name="T16" fmla="*/ 0 w 129"/>
                <a:gd name="T17" fmla="*/ 90 h 91"/>
                <a:gd name="T18" fmla="*/ 0 w 129"/>
                <a:gd name="T19" fmla="*/ 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9" h="91">
                  <a:moveTo>
                    <a:pt x="0" y="0"/>
                  </a:moveTo>
                  <a:lnTo>
                    <a:pt x="129" y="0"/>
                  </a:lnTo>
                  <a:lnTo>
                    <a:pt x="129" y="91"/>
                  </a:lnTo>
                  <a:lnTo>
                    <a:pt x="0" y="91"/>
                  </a:lnTo>
                  <a:lnTo>
                    <a:pt x="0" y="0"/>
                  </a:lnTo>
                  <a:close/>
                  <a:moveTo>
                    <a:pt x="0" y="0"/>
                  </a:moveTo>
                  <a:lnTo>
                    <a:pt x="127" y="0"/>
                  </a:lnTo>
                  <a:lnTo>
                    <a:pt x="127" y="90"/>
                  </a:lnTo>
                  <a:lnTo>
                    <a:pt x="0" y="90"/>
                  </a:lnTo>
                  <a:lnTo>
                    <a:pt x="0" y="0"/>
                  </a:lnTo>
                  <a:close/>
                </a:path>
              </a:pathLst>
            </a:custGeom>
            <a:solidFill>
              <a:srgbClr val="E2E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8" name="Freeform 118">
              <a:extLst>
                <a:ext uri="{FF2B5EF4-FFF2-40B4-BE49-F238E27FC236}">
                  <a16:creationId xmlns:a16="http://schemas.microsoft.com/office/drawing/2014/main" id="{F570577D-8854-8541-82A4-09094BD2FB45}"/>
                </a:ext>
              </a:extLst>
            </p:cNvPr>
            <p:cNvSpPr>
              <a:spLocks noEditPoints="1"/>
            </p:cNvSpPr>
            <p:nvPr/>
          </p:nvSpPr>
          <p:spPr bwMode="auto">
            <a:xfrm>
              <a:off x="4052" y="2002"/>
              <a:ext cx="127" cy="90"/>
            </a:xfrm>
            <a:custGeom>
              <a:avLst/>
              <a:gdLst>
                <a:gd name="T0" fmla="*/ 0 w 127"/>
                <a:gd name="T1" fmla="*/ 0 h 90"/>
                <a:gd name="T2" fmla="*/ 127 w 127"/>
                <a:gd name="T3" fmla="*/ 0 h 90"/>
                <a:gd name="T4" fmla="*/ 127 w 127"/>
                <a:gd name="T5" fmla="*/ 90 h 90"/>
                <a:gd name="T6" fmla="*/ 0 w 127"/>
                <a:gd name="T7" fmla="*/ 90 h 90"/>
                <a:gd name="T8" fmla="*/ 0 w 127"/>
                <a:gd name="T9" fmla="*/ 0 h 90"/>
                <a:gd name="T10" fmla="*/ 0 w 127"/>
                <a:gd name="T11" fmla="*/ 0 h 90"/>
                <a:gd name="T12" fmla="*/ 124 w 127"/>
                <a:gd name="T13" fmla="*/ 0 h 90"/>
                <a:gd name="T14" fmla="*/ 124 w 127"/>
                <a:gd name="T15" fmla="*/ 88 h 90"/>
                <a:gd name="T16" fmla="*/ 0 w 127"/>
                <a:gd name="T17" fmla="*/ 88 h 90"/>
                <a:gd name="T18" fmla="*/ 0 w 127"/>
                <a:gd name="T19" fmla="*/ 0 h 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7" h="90">
                  <a:moveTo>
                    <a:pt x="0" y="0"/>
                  </a:moveTo>
                  <a:lnTo>
                    <a:pt x="127" y="0"/>
                  </a:lnTo>
                  <a:lnTo>
                    <a:pt x="127" y="90"/>
                  </a:lnTo>
                  <a:lnTo>
                    <a:pt x="0" y="90"/>
                  </a:lnTo>
                  <a:lnTo>
                    <a:pt x="0" y="0"/>
                  </a:lnTo>
                  <a:close/>
                  <a:moveTo>
                    <a:pt x="0" y="0"/>
                  </a:moveTo>
                  <a:lnTo>
                    <a:pt x="124" y="0"/>
                  </a:lnTo>
                  <a:lnTo>
                    <a:pt x="124" y="88"/>
                  </a:lnTo>
                  <a:lnTo>
                    <a:pt x="0" y="88"/>
                  </a:lnTo>
                  <a:lnTo>
                    <a:pt x="0" y="0"/>
                  </a:lnTo>
                  <a:close/>
                </a:path>
              </a:pathLst>
            </a:custGeom>
            <a:solidFill>
              <a:srgbClr val="E3E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89" name="Freeform 119">
              <a:extLst>
                <a:ext uri="{FF2B5EF4-FFF2-40B4-BE49-F238E27FC236}">
                  <a16:creationId xmlns:a16="http://schemas.microsoft.com/office/drawing/2014/main" id="{C1EDF9DA-7ABB-884E-AAF7-CC44ECB09394}"/>
                </a:ext>
              </a:extLst>
            </p:cNvPr>
            <p:cNvSpPr>
              <a:spLocks noEditPoints="1"/>
            </p:cNvSpPr>
            <p:nvPr/>
          </p:nvSpPr>
          <p:spPr bwMode="auto">
            <a:xfrm>
              <a:off x="4052" y="2002"/>
              <a:ext cx="124" cy="88"/>
            </a:xfrm>
            <a:custGeom>
              <a:avLst/>
              <a:gdLst>
                <a:gd name="T0" fmla="*/ 0 w 124"/>
                <a:gd name="T1" fmla="*/ 0 h 88"/>
                <a:gd name="T2" fmla="*/ 124 w 124"/>
                <a:gd name="T3" fmla="*/ 0 h 88"/>
                <a:gd name="T4" fmla="*/ 124 w 124"/>
                <a:gd name="T5" fmla="*/ 88 h 88"/>
                <a:gd name="T6" fmla="*/ 0 w 124"/>
                <a:gd name="T7" fmla="*/ 88 h 88"/>
                <a:gd name="T8" fmla="*/ 0 w 124"/>
                <a:gd name="T9" fmla="*/ 0 h 88"/>
                <a:gd name="T10" fmla="*/ 0 w 124"/>
                <a:gd name="T11" fmla="*/ 0 h 88"/>
                <a:gd name="T12" fmla="*/ 121 w 124"/>
                <a:gd name="T13" fmla="*/ 0 h 88"/>
                <a:gd name="T14" fmla="*/ 121 w 124"/>
                <a:gd name="T15" fmla="*/ 87 h 88"/>
                <a:gd name="T16" fmla="*/ 0 w 124"/>
                <a:gd name="T17" fmla="*/ 87 h 88"/>
                <a:gd name="T18" fmla="*/ 0 w 124"/>
                <a:gd name="T19" fmla="*/ 0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4" h="88">
                  <a:moveTo>
                    <a:pt x="0" y="0"/>
                  </a:moveTo>
                  <a:lnTo>
                    <a:pt x="124" y="0"/>
                  </a:lnTo>
                  <a:lnTo>
                    <a:pt x="124" y="88"/>
                  </a:lnTo>
                  <a:lnTo>
                    <a:pt x="0" y="88"/>
                  </a:lnTo>
                  <a:lnTo>
                    <a:pt x="0" y="0"/>
                  </a:lnTo>
                  <a:close/>
                  <a:moveTo>
                    <a:pt x="0" y="0"/>
                  </a:moveTo>
                  <a:lnTo>
                    <a:pt x="121" y="0"/>
                  </a:lnTo>
                  <a:lnTo>
                    <a:pt x="121" y="87"/>
                  </a:lnTo>
                  <a:lnTo>
                    <a:pt x="0" y="87"/>
                  </a:lnTo>
                  <a:lnTo>
                    <a:pt x="0" y="0"/>
                  </a:lnTo>
                  <a:close/>
                </a:path>
              </a:pathLst>
            </a:custGeom>
            <a:solidFill>
              <a:srgbClr val="E4E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0" name="Freeform 120">
              <a:extLst>
                <a:ext uri="{FF2B5EF4-FFF2-40B4-BE49-F238E27FC236}">
                  <a16:creationId xmlns:a16="http://schemas.microsoft.com/office/drawing/2014/main" id="{A5132295-63F8-2D4E-9343-93FE49988944}"/>
                </a:ext>
              </a:extLst>
            </p:cNvPr>
            <p:cNvSpPr>
              <a:spLocks noEditPoints="1"/>
            </p:cNvSpPr>
            <p:nvPr/>
          </p:nvSpPr>
          <p:spPr bwMode="auto">
            <a:xfrm>
              <a:off x="4052" y="2002"/>
              <a:ext cx="121" cy="87"/>
            </a:xfrm>
            <a:custGeom>
              <a:avLst/>
              <a:gdLst>
                <a:gd name="T0" fmla="*/ 0 w 121"/>
                <a:gd name="T1" fmla="*/ 0 h 87"/>
                <a:gd name="T2" fmla="*/ 121 w 121"/>
                <a:gd name="T3" fmla="*/ 0 h 87"/>
                <a:gd name="T4" fmla="*/ 121 w 121"/>
                <a:gd name="T5" fmla="*/ 87 h 87"/>
                <a:gd name="T6" fmla="*/ 0 w 121"/>
                <a:gd name="T7" fmla="*/ 87 h 87"/>
                <a:gd name="T8" fmla="*/ 0 w 121"/>
                <a:gd name="T9" fmla="*/ 0 h 87"/>
                <a:gd name="T10" fmla="*/ 0 w 121"/>
                <a:gd name="T11" fmla="*/ 0 h 87"/>
                <a:gd name="T12" fmla="*/ 119 w 121"/>
                <a:gd name="T13" fmla="*/ 0 h 87"/>
                <a:gd name="T14" fmla="*/ 119 w 121"/>
                <a:gd name="T15" fmla="*/ 85 h 87"/>
                <a:gd name="T16" fmla="*/ 0 w 121"/>
                <a:gd name="T17" fmla="*/ 85 h 87"/>
                <a:gd name="T18" fmla="*/ 0 w 12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87">
                  <a:moveTo>
                    <a:pt x="0" y="0"/>
                  </a:moveTo>
                  <a:lnTo>
                    <a:pt x="121" y="0"/>
                  </a:lnTo>
                  <a:lnTo>
                    <a:pt x="121" y="87"/>
                  </a:lnTo>
                  <a:lnTo>
                    <a:pt x="0" y="87"/>
                  </a:lnTo>
                  <a:lnTo>
                    <a:pt x="0" y="0"/>
                  </a:lnTo>
                  <a:close/>
                  <a:moveTo>
                    <a:pt x="0" y="0"/>
                  </a:moveTo>
                  <a:lnTo>
                    <a:pt x="119" y="0"/>
                  </a:lnTo>
                  <a:lnTo>
                    <a:pt x="119" y="85"/>
                  </a:lnTo>
                  <a:lnTo>
                    <a:pt x="0" y="85"/>
                  </a:lnTo>
                  <a:lnTo>
                    <a:pt x="0" y="0"/>
                  </a:lnTo>
                  <a:close/>
                </a:path>
              </a:pathLst>
            </a:custGeom>
            <a:solidFill>
              <a:srgbClr val="E5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1" name="Freeform 121">
              <a:extLst>
                <a:ext uri="{FF2B5EF4-FFF2-40B4-BE49-F238E27FC236}">
                  <a16:creationId xmlns:a16="http://schemas.microsoft.com/office/drawing/2014/main" id="{9B3DCF38-61CE-E240-BD87-78A5801F153B}"/>
                </a:ext>
              </a:extLst>
            </p:cNvPr>
            <p:cNvSpPr>
              <a:spLocks noEditPoints="1"/>
            </p:cNvSpPr>
            <p:nvPr/>
          </p:nvSpPr>
          <p:spPr bwMode="auto">
            <a:xfrm>
              <a:off x="4052" y="2002"/>
              <a:ext cx="119" cy="85"/>
            </a:xfrm>
            <a:custGeom>
              <a:avLst/>
              <a:gdLst>
                <a:gd name="T0" fmla="*/ 0 w 119"/>
                <a:gd name="T1" fmla="*/ 0 h 85"/>
                <a:gd name="T2" fmla="*/ 119 w 119"/>
                <a:gd name="T3" fmla="*/ 0 h 85"/>
                <a:gd name="T4" fmla="*/ 119 w 119"/>
                <a:gd name="T5" fmla="*/ 85 h 85"/>
                <a:gd name="T6" fmla="*/ 0 w 119"/>
                <a:gd name="T7" fmla="*/ 85 h 85"/>
                <a:gd name="T8" fmla="*/ 0 w 119"/>
                <a:gd name="T9" fmla="*/ 0 h 85"/>
                <a:gd name="T10" fmla="*/ 0 w 119"/>
                <a:gd name="T11" fmla="*/ 0 h 85"/>
                <a:gd name="T12" fmla="*/ 117 w 119"/>
                <a:gd name="T13" fmla="*/ 0 h 85"/>
                <a:gd name="T14" fmla="*/ 117 w 119"/>
                <a:gd name="T15" fmla="*/ 83 h 85"/>
                <a:gd name="T16" fmla="*/ 0 w 119"/>
                <a:gd name="T17" fmla="*/ 83 h 85"/>
                <a:gd name="T18" fmla="*/ 0 w 119"/>
                <a:gd name="T19" fmla="*/ 0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85">
                  <a:moveTo>
                    <a:pt x="0" y="0"/>
                  </a:moveTo>
                  <a:lnTo>
                    <a:pt x="119" y="0"/>
                  </a:lnTo>
                  <a:lnTo>
                    <a:pt x="119" y="85"/>
                  </a:lnTo>
                  <a:lnTo>
                    <a:pt x="0" y="85"/>
                  </a:lnTo>
                  <a:lnTo>
                    <a:pt x="0" y="0"/>
                  </a:lnTo>
                  <a:close/>
                  <a:moveTo>
                    <a:pt x="0" y="0"/>
                  </a:moveTo>
                  <a:lnTo>
                    <a:pt x="117" y="0"/>
                  </a:lnTo>
                  <a:lnTo>
                    <a:pt x="117" y="83"/>
                  </a:lnTo>
                  <a:lnTo>
                    <a:pt x="0" y="83"/>
                  </a:lnTo>
                  <a:lnTo>
                    <a:pt x="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2" name="Freeform 122">
              <a:extLst>
                <a:ext uri="{FF2B5EF4-FFF2-40B4-BE49-F238E27FC236}">
                  <a16:creationId xmlns:a16="http://schemas.microsoft.com/office/drawing/2014/main" id="{554F39CF-2996-8542-9349-0549D841136D}"/>
                </a:ext>
              </a:extLst>
            </p:cNvPr>
            <p:cNvSpPr>
              <a:spLocks noEditPoints="1"/>
            </p:cNvSpPr>
            <p:nvPr/>
          </p:nvSpPr>
          <p:spPr bwMode="auto">
            <a:xfrm>
              <a:off x="4052" y="2002"/>
              <a:ext cx="117" cy="83"/>
            </a:xfrm>
            <a:custGeom>
              <a:avLst/>
              <a:gdLst>
                <a:gd name="T0" fmla="*/ 0 w 117"/>
                <a:gd name="T1" fmla="*/ 0 h 83"/>
                <a:gd name="T2" fmla="*/ 117 w 117"/>
                <a:gd name="T3" fmla="*/ 0 h 83"/>
                <a:gd name="T4" fmla="*/ 117 w 117"/>
                <a:gd name="T5" fmla="*/ 83 h 83"/>
                <a:gd name="T6" fmla="*/ 0 w 117"/>
                <a:gd name="T7" fmla="*/ 83 h 83"/>
                <a:gd name="T8" fmla="*/ 0 w 117"/>
                <a:gd name="T9" fmla="*/ 0 h 83"/>
                <a:gd name="T10" fmla="*/ 0 w 117"/>
                <a:gd name="T11" fmla="*/ 0 h 83"/>
                <a:gd name="T12" fmla="*/ 115 w 117"/>
                <a:gd name="T13" fmla="*/ 0 h 83"/>
                <a:gd name="T14" fmla="*/ 115 w 117"/>
                <a:gd name="T15" fmla="*/ 82 h 83"/>
                <a:gd name="T16" fmla="*/ 0 w 117"/>
                <a:gd name="T17" fmla="*/ 82 h 83"/>
                <a:gd name="T18" fmla="*/ 0 w 117"/>
                <a:gd name="T19" fmla="*/ 0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3">
                  <a:moveTo>
                    <a:pt x="0" y="0"/>
                  </a:moveTo>
                  <a:lnTo>
                    <a:pt x="117" y="0"/>
                  </a:lnTo>
                  <a:lnTo>
                    <a:pt x="117" y="83"/>
                  </a:lnTo>
                  <a:lnTo>
                    <a:pt x="0" y="83"/>
                  </a:lnTo>
                  <a:lnTo>
                    <a:pt x="0" y="0"/>
                  </a:lnTo>
                  <a:close/>
                  <a:moveTo>
                    <a:pt x="0" y="0"/>
                  </a:moveTo>
                  <a:lnTo>
                    <a:pt x="115" y="0"/>
                  </a:lnTo>
                  <a:lnTo>
                    <a:pt x="115" y="82"/>
                  </a:lnTo>
                  <a:lnTo>
                    <a:pt x="0" y="82"/>
                  </a:lnTo>
                  <a:lnTo>
                    <a:pt x="0" y="0"/>
                  </a:lnTo>
                  <a:close/>
                </a:path>
              </a:pathLst>
            </a:custGeom>
            <a:solidFill>
              <a:srgbClr val="E7E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3" name="Freeform 123">
              <a:extLst>
                <a:ext uri="{FF2B5EF4-FFF2-40B4-BE49-F238E27FC236}">
                  <a16:creationId xmlns:a16="http://schemas.microsoft.com/office/drawing/2014/main" id="{006052AA-1005-2B47-8051-52B16B22BFB0}"/>
                </a:ext>
              </a:extLst>
            </p:cNvPr>
            <p:cNvSpPr>
              <a:spLocks noEditPoints="1"/>
            </p:cNvSpPr>
            <p:nvPr/>
          </p:nvSpPr>
          <p:spPr bwMode="auto">
            <a:xfrm>
              <a:off x="4052" y="2002"/>
              <a:ext cx="115" cy="82"/>
            </a:xfrm>
            <a:custGeom>
              <a:avLst/>
              <a:gdLst>
                <a:gd name="T0" fmla="*/ 0 w 115"/>
                <a:gd name="T1" fmla="*/ 0 h 82"/>
                <a:gd name="T2" fmla="*/ 115 w 115"/>
                <a:gd name="T3" fmla="*/ 0 h 82"/>
                <a:gd name="T4" fmla="*/ 115 w 115"/>
                <a:gd name="T5" fmla="*/ 82 h 82"/>
                <a:gd name="T6" fmla="*/ 0 w 115"/>
                <a:gd name="T7" fmla="*/ 82 h 82"/>
                <a:gd name="T8" fmla="*/ 0 w 115"/>
                <a:gd name="T9" fmla="*/ 0 h 82"/>
                <a:gd name="T10" fmla="*/ 0 w 115"/>
                <a:gd name="T11" fmla="*/ 0 h 82"/>
                <a:gd name="T12" fmla="*/ 112 w 115"/>
                <a:gd name="T13" fmla="*/ 0 h 82"/>
                <a:gd name="T14" fmla="*/ 112 w 115"/>
                <a:gd name="T15" fmla="*/ 80 h 82"/>
                <a:gd name="T16" fmla="*/ 0 w 115"/>
                <a:gd name="T17" fmla="*/ 80 h 82"/>
                <a:gd name="T18" fmla="*/ 0 w 115"/>
                <a:gd name="T19" fmla="*/ 0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5" h="82">
                  <a:moveTo>
                    <a:pt x="0" y="0"/>
                  </a:moveTo>
                  <a:lnTo>
                    <a:pt x="115" y="0"/>
                  </a:lnTo>
                  <a:lnTo>
                    <a:pt x="115" y="82"/>
                  </a:lnTo>
                  <a:lnTo>
                    <a:pt x="0" y="82"/>
                  </a:lnTo>
                  <a:lnTo>
                    <a:pt x="0" y="0"/>
                  </a:lnTo>
                  <a:close/>
                  <a:moveTo>
                    <a:pt x="0" y="0"/>
                  </a:moveTo>
                  <a:lnTo>
                    <a:pt x="112" y="0"/>
                  </a:lnTo>
                  <a:lnTo>
                    <a:pt x="112" y="80"/>
                  </a:lnTo>
                  <a:lnTo>
                    <a:pt x="0" y="80"/>
                  </a:lnTo>
                  <a:lnTo>
                    <a:pt x="0" y="0"/>
                  </a:lnTo>
                  <a:close/>
                </a:path>
              </a:pathLst>
            </a:custGeom>
            <a:solidFill>
              <a:srgbClr val="E8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4" name="Freeform 124">
              <a:extLst>
                <a:ext uri="{FF2B5EF4-FFF2-40B4-BE49-F238E27FC236}">
                  <a16:creationId xmlns:a16="http://schemas.microsoft.com/office/drawing/2014/main" id="{74D3D4E8-E8B4-0F46-81BD-E915CD2685DD}"/>
                </a:ext>
              </a:extLst>
            </p:cNvPr>
            <p:cNvSpPr>
              <a:spLocks noEditPoints="1"/>
            </p:cNvSpPr>
            <p:nvPr/>
          </p:nvSpPr>
          <p:spPr bwMode="auto">
            <a:xfrm>
              <a:off x="4052" y="2002"/>
              <a:ext cx="112" cy="80"/>
            </a:xfrm>
            <a:custGeom>
              <a:avLst/>
              <a:gdLst>
                <a:gd name="T0" fmla="*/ 0 w 112"/>
                <a:gd name="T1" fmla="*/ 0 h 80"/>
                <a:gd name="T2" fmla="*/ 112 w 112"/>
                <a:gd name="T3" fmla="*/ 0 h 80"/>
                <a:gd name="T4" fmla="*/ 112 w 112"/>
                <a:gd name="T5" fmla="*/ 80 h 80"/>
                <a:gd name="T6" fmla="*/ 0 w 112"/>
                <a:gd name="T7" fmla="*/ 80 h 80"/>
                <a:gd name="T8" fmla="*/ 0 w 112"/>
                <a:gd name="T9" fmla="*/ 0 h 80"/>
                <a:gd name="T10" fmla="*/ 0 w 112"/>
                <a:gd name="T11" fmla="*/ 0 h 80"/>
                <a:gd name="T12" fmla="*/ 110 w 112"/>
                <a:gd name="T13" fmla="*/ 0 h 80"/>
                <a:gd name="T14" fmla="*/ 110 w 112"/>
                <a:gd name="T15" fmla="*/ 79 h 80"/>
                <a:gd name="T16" fmla="*/ 0 w 112"/>
                <a:gd name="T17" fmla="*/ 79 h 80"/>
                <a:gd name="T18" fmla="*/ 0 w 112"/>
                <a:gd name="T19" fmla="*/ 0 h 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 h="80">
                  <a:moveTo>
                    <a:pt x="0" y="0"/>
                  </a:moveTo>
                  <a:lnTo>
                    <a:pt x="112" y="0"/>
                  </a:lnTo>
                  <a:lnTo>
                    <a:pt x="112" y="80"/>
                  </a:lnTo>
                  <a:lnTo>
                    <a:pt x="0" y="80"/>
                  </a:lnTo>
                  <a:lnTo>
                    <a:pt x="0" y="0"/>
                  </a:lnTo>
                  <a:close/>
                  <a:moveTo>
                    <a:pt x="0" y="0"/>
                  </a:moveTo>
                  <a:lnTo>
                    <a:pt x="110" y="0"/>
                  </a:lnTo>
                  <a:lnTo>
                    <a:pt x="110" y="79"/>
                  </a:lnTo>
                  <a:lnTo>
                    <a:pt x="0" y="79"/>
                  </a:lnTo>
                  <a:lnTo>
                    <a:pt x="0" y="0"/>
                  </a:lnTo>
                  <a:close/>
                </a:path>
              </a:pathLst>
            </a:custGeom>
            <a:solidFill>
              <a:srgbClr val="E9E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5" name="Freeform 125">
              <a:extLst>
                <a:ext uri="{FF2B5EF4-FFF2-40B4-BE49-F238E27FC236}">
                  <a16:creationId xmlns:a16="http://schemas.microsoft.com/office/drawing/2014/main" id="{AAA29661-43CF-C142-9DBC-E78999E07131}"/>
                </a:ext>
              </a:extLst>
            </p:cNvPr>
            <p:cNvSpPr>
              <a:spLocks noEditPoints="1"/>
            </p:cNvSpPr>
            <p:nvPr/>
          </p:nvSpPr>
          <p:spPr bwMode="auto">
            <a:xfrm>
              <a:off x="4052" y="2002"/>
              <a:ext cx="110" cy="79"/>
            </a:xfrm>
            <a:custGeom>
              <a:avLst/>
              <a:gdLst>
                <a:gd name="T0" fmla="*/ 0 w 110"/>
                <a:gd name="T1" fmla="*/ 0 h 79"/>
                <a:gd name="T2" fmla="*/ 110 w 110"/>
                <a:gd name="T3" fmla="*/ 0 h 79"/>
                <a:gd name="T4" fmla="*/ 110 w 110"/>
                <a:gd name="T5" fmla="*/ 79 h 79"/>
                <a:gd name="T6" fmla="*/ 0 w 110"/>
                <a:gd name="T7" fmla="*/ 79 h 79"/>
                <a:gd name="T8" fmla="*/ 0 w 110"/>
                <a:gd name="T9" fmla="*/ 0 h 79"/>
                <a:gd name="T10" fmla="*/ 0 w 110"/>
                <a:gd name="T11" fmla="*/ 0 h 79"/>
                <a:gd name="T12" fmla="*/ 108 w 110"/>
                <a:gd name="T13" fmla="*/ 0 h 79"/>
                <a:gd name="T14" fmla="*/ 108 w 110"/>
                <a:gd name="T15" fmla="*/ 76 h 79"/>
                <a:gd name="T16" fmla="*/ 0 w 110"/>
                <a:gd name="T17" fmla="*/ 76 h 79"/>
                <a:gd name="T18" fmla="*/ 0 w 110"/>
                <a:gd name="T19" fmla="*/ 0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0" h="79">
                  <a:moveTo>
                    <a:pt x="0" y="0"/>
                  </a:moveTo>
                  <a:lnTo>
                    <a:pt x="110" y="0"/>
                  </a:lnTo>
                  <a:lnTo>
                    <a:pt x="110" y="79"/>
                  </a:lnTo>
                  <a:lnTo>
                    <a:pt x="0" y="79"/>
                  </a:lnTo>
                  <a:lnTo>
                    <a:pt x="0" y="0"/>
                  </a:lnTo>
                  <a:close/>
                  <a:moveTo>
                    <a:pt x="0" y="0"/>
                  </a:moveTo>
                  <a:lnTo>
                    <a:pt x="108" y="0"/>
                  </a:lnTo>
                  <a:lnTo>
                    <a:pt x="108" y="76"/>
                  </a:lnTo>
                  <a:lnTo>
                    <a:pt x="0" y="76"/>
                  </a:lnTo>
                  <a:lnTo>
                    <a:pt x="0" y="0"/>
                  </a:lnTo>
                  <a:close/>
                </a:path>
              </a:pathLst>
            </a:custGeom>
            <a:solidFill>
              <a:srgbClr val="EA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6" name="Freeform 126">
              <a:extLst>
                <a:ext uri="{FF2B5EF4-FFF2-40B4-BE49-F238E27FC236}">
                  <a16:creationId xmlns:a16="http://schemas.microsoft.com/office/drawing/2014/main" id="{E91B4B8B-E24A-8943-9129-989C88E7E91F}"/>
                </a:ext>
              </a:extLst>
            </p:cNvPr>
            <p:cNvSpPr>
              <a:spLocks noEditPoints="1"/>
            </p:cNvSpPr>
            <p:nvPr/>
          </p:nvSpPr>
          <p:spPr bwMode="auto">
            <a:xfrm>
              <a:off x="4052" y="2002"/>
              <a:ext cx="108" cy="76"/>
            </a:xfrm>
            <a:custGeom>
              <a:avLst/>
              <a:gdLst>
                <a:gd name="T0" fmla="*/ 0 w 108"/>
                <a:gd name="T1" fmla="*/ 0 h 76"/>
                <a:gd name="T2" fmla="*/ 108 w 108"/>
                <a:gd name="T3" fmla="*/ 0 h 76"/>
                <a:gd name="T4" fmla="*/ 108 w 108"/>
                <a:gd name="T5" fmla="*/ 76 h 76"/>
                <a:gd name="T6" fmla="*/ 0 w 108"/>
                <a:gd name="T7" fmla="*/ 76 h 76"/>
                <a:gd name="T8" fmla="*/ 0 w 108"/>
                <a:gd name="T9" fmla="*/ 0 h 76"/>
                <a:gd name="T10" fmla="*/ 0 w 108"/>
                <a:gd name="T11" fmla="*/ 0 h 76"/>
                <a:gd name="T12" fmla="*/ 105 w 108"/>
                <a:gd name="T13" fmla="*/ 0 h 76"/>
                <a:gd name="T14" fmla="*/ 105 w 108"/>
                <a:gd name="T15" fmla="*/ 74 h 76"/>
                <a:gd name="T16" fmla="*/ 0 w 108"/>
                <a:gd name="T17" fmla="*/ 74 h 76"/>
                <a:gd name="T18" fmla="*/ 0 w 108"/>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8" h="76">
                  <a:moveTo>
                    <a:pt x="0" y="0"/>
                  </a:moveTo>
                  <a:lnTo>
                    <a:pt x="108" y="0"/>
                  </a:lnTo>
                  <a:lnTo>
                    <a:pt x="108" y="76"/>
                  </a:lnTo>
                  <a:lnTo>
                    <a:pt x="0" y="76"/>
                  </a:lnTo>
                  <a:lnTo>
                    <a:pt x="0" y="0"/>
                  </a:lnTo>
                  <a:close/>
                  <a:moveTo>
                    <a:pt x="0" y="0"/>
                  </a:moveTo>
                  <a:lnTo>
                    <a:pt x="105" y="0"/>
                  </a:lnTo>
                  <a:lnTo>
                    <a:pt x="105" y="74"/>
                  </a:lnTo>
                  <a:lnTo>
                    <a:pt x="0" y="74"/>
                  </a:lnTo>
                  <a:lnTo>
                    <a:pt x="0" y="0"/>
                  </a:lnTo>
                  <a:close/>
                </a:path>
              </a:pathLst>
            </a:custGeom>
            <a:solidFill>
              <a:srgbClr val="EBE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7" name="Freeform 127">
              <a:extLst>
                <a:ext uri="{FF2B5EF4-FFF2-40B4-BE49-F238E27FC236}">
                  <a16:creationId xmlns:a16="http://schemas.microsoft.com/office/drawing/2014/main" id="{2E8FC526-F550-2443-A703-0E081A453602}"/>
                </a:ext>
              </a:extLst>
            </p:cNvPr>
            <p:cNvSpPr>
              <a:spLocks noEditPoints="1"/>
            </p:cNvSpPr>
            <p:nvPr/>
          </p:nvSpPr>
          <p:spPr bwMode="auto">
            <a:xfrm>
              <a:off x="4052" y="2002"/>
              <a:ext cx="105" cy="74"/>
            </a:xfrm>
            <a:custGeom>
              <a:avLst/>
              <a:gdLst>
                <a:gd name="T0" fmla="*/ 0 w 105"/>
                <a:gd name="T1" fmla="*/ 0 h 74"/>
                <a:gd name="T2" fmla="*/ 105 w 105"/>
                <a:gd name="T3" fmla="*/ 0 h 74"/>
                <a:gd name="T4" fmla="*/ 105 w 105"/>
                <a:gd name="T5" fmla="*/ 74 h 74"/>
                <a:gd name="T6" fmla="*/ 0 w 105"/>
                <a:gd name="T7" fmla="*/ 74 h 74"/>
                <a:gd name="T8" fmla="*/ 0 w 105"/>
                <a:gd name="T9" fmla="*/ 0 h 74"/>
                <a:gd name="T10" fmla="*/ 0 w 105"/>
                <a:gd name="T11" fmla="*/ 0 h 74"/>
                <a:gd name="T12" fmla="*/ 103 w 105"/>
                <a:gd name="T13" fmla="*/ 0 h 74"/>
                <a:gd name="T14" fmla="*/ 103 w 105"/>
                <a:gd name="T15" fmla="*/ 73 h 74"/>
                <a:gd name="T16" fmla="*/ 0 w 105"/>
                <a:gd name="T17" fmla="*/ 73 h 74"/>
                <a:gd name="T18" fmla="*/ 0 w 105"/>
                <a:gd name="T19" fmla="*/ 0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4">
                  <a:moveTo>
                    <a:pt x="0" y="0"/>
                  </a:moveTo>
                  <a:lnTo>
                    <a:pt x="105" y="0"/>
                  </a:lnTo>
                  <a:lnTo>
                    <a:pt x="105" y="74"/>
                  </a:lnTo>
                  <a:lnTo>
                    <a:pt x="0" y="74"/>
                  </a:lnTo>
                  <a:lnTo>
                    <a:pt x="0" y="0"/>
                  </a:lnTo>
                  <a:close/>
                  <a:moveTo>
                    <a:pt x="0" y="0"/>
                  </a:moveTo>
                  <a:lnTo>
                    <a:pt x="103" y="0"/>
                  </a:lnTo>
                  <a:lnTo>
                    <a:pt x="103" y="73"/>
                  </a:lnTo>
                  <a:lnTo>
                    <a:pt x="0" y="73"/>
                  </a:lnTo>
                  <a:lnTo>
                    <a:pt x="0" y="0"/>
                  </a:lnTo>
                  <a:close/>
                </a:path>
              </a:pathLst>
            </a:custGeom>
            <a:solidFill>
              <a:srgbClr val="ECE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8" name="Freeform 128">
              <a:extLst>
                <a:ext uri="{FF2B5EF4-FFF2-40B4-BE49-F238E27FC236}">
                  <a16:creationId xmlns:a16="http://schemas.microsoft.com/office/drawing/2014/main" id="{5EF4499D-22D0-2A40-8D23-DF90C2CD85CA}"/>
                </a:ext>
              </a:extLst>
            </p:cNvPr>
            <p:cNvSpPr>
              <a:spLocks noEditPoints="1"/>
            </p:cNvSpPr>
            <p:nvPr/>
          </p:nvSpPr>
          <p:spPr bwMode="auto">
            <a:xfrm>
              <a:off x="4052" y="2002"/>
              <a:ext cx="103" cy="73"/>
            </a:xfrm>
            <a:custGeom>
              <a:avLst/>
              <a:gdLst>
                <a:gd name="T0" fmla="*/ 0 w 103"/>
                <a:gd name="T1" fmla="*/ 0 h 73"/>
                <a:gd name="T2" fmla="*/ 103 w 103"/>
                <a:gd name="T3" fmla="*/ 0 h 73"/>
                <a:gd name="T4" fmla="*/ 103 w 103"/>
                <a:gd name="T5" fmla="*/ 73 h 73"/>
                <a:gd name="T6" fmla="*/ 0 w 103"/>
                <a:gd name="T7" fmla="*/ 73 h 73"/>
                <a:gd name="T8" fmla="*/ 0 w 103"/>
                <a:gd name="T9" fmla="*/ 0 h 73"/>
                <a:gd name="T10" fmla="*/ 0 w 103"/>
                <a:gd name="T11" fmla="*/ 0 h 73"/>
                <a:gd name="T12" fmla="*/ 100 w 103"/>
                <a:gd name="T13" fmla="*/ 0 h 73"/>
                <a:gd name="T14" fmla="*/ 100 w 103"/>
                <a:gd name="T15" fmla="*/ 71 h 73"/>
                <a:gd name="T16" fmla="*/ 0 w 103"/>
                <a:gd name="T17" fmla="*/ 71 h 73"/>
                <a:gd name="T18" fmla="*/ 0 w 10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3">
                  <a:moveTo>
                    <a:pt x="0" y="0"/>
                  </a:moveTo>
                  <a:lnTo>
                    <a:pt x="103" y="0"/>
                  </a:lnTo>
                  <a:lnTo>
                    <a:pt x="103" y="73"/>
                  </a:lnTo>
                  <a:lnTo>
                    <a:pt x="0" y="73"/>
                  </a:lnTo>
                  <a:lnTo>
                    <a:pt x="0" y="0"/>
                  </a:lnTo>
                  <a:close/>
                  <a:moveTo>
                    <a:pt x="0" y="0"/>
                  </a:moveTo>
                  <a:lnTo>
                    <a:pt x="100" y="0"/>
                  </a:lnTo>
                  <a:lnTo>
                    <a:pt x="100" y="71"/>
                  </a:lnTo>
                  <a:lnTo>
                    <a:pt x="0" y="71"/>
                  </a:lnTo>
                  <a:lnTo>
                    <a:pt x="0" y="0"/>
                  </a:lnTo>
                  <a:close/>
                </a:path>
              </a:pathLst>
            </a:custGeom>
            <a:solidFill>
              <a:srgbClr val="EDE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899" name="Freeform 129">
              <a:extLst>
                <a:ext uri="{FF2B5EF4-FFF2-40B4-BE49-F238E27FC236}">
                  <a16:creationId xmlns:a16="http://schemas.microsoft.com/office/drawing/2014/main" id="{3F420EF3-986F-5642-8EF7-5ECC61B2E9C3}"/>
                </a:ext>
              </a:extLst>
            </p:cNvPr>
            <p:cNvSpPr>
              <a:spLocks noEditPoints="1"/>
            </p:cNvSpPr>
            <p:nvPr/>
          </p:nvSpPr>
          <p:spPr bwMode="auto">
            <a:xfrm>
              <a:off x="4052" y="2002"/>
              <a:ext cx="100" cy="71"/>
            </a:xfrm>
            <a:custGeom>
              <a:avLst/>
              <a:gdLst>
                <a:gd name="T0" fmla="*/ 0 w 100"/>
                <a:gd name="T1" fmla="*/ 0 h 71"/>
                <a:gd name="T2" fmla="*/ 100 w 100"/>
                <a:gd name="T3" fmla="*/ 0 h 71"/>
                <a:gd name="T4" fmla="*/ 100 w 100"/>
                <a:gd name="T5" fmla="*/ 71 h 71"/>
                <a:gd name="T6" fmla="*/ 0 w 100"/>
                <a:gd name="T7" fmla="*/ 71 h 71"/>
                <a:gd name="T8" fmla="*/ 0 w 100"/>
                <a:gd name="T9" fmla="*/ 0 h 71"/>
                <a:gd name="T10" fmla="*/ 0 w 100"/>
                <a:gd name="T11" fmla="*/ 0 h 71"/>
                <a:gd name="T12" fmla="*/ 98 w 100"/>
                <a:gd name="T13" fmla="*/ 0 h 71"/>
                <a:gd name="T14" fmla="*/ 98 w 100"/>
                <a:gd name="T15" fmla="*/ 70 h 71"/>
                <a:gd name="T16" fmla="*/ 0 w 100"/>
                <a:gd name="T17" fmla="*/ 70 h 71"/>
                <a:gd name="T18" fmla="*/ 0 w 100"/>
                <a:gd name="T19" fmla="*/ 0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1">
                  <a:moveTo>
                    <a:pt x="0" y="0"/>
                  </a:moveTo>
                  <a:lnTo>
                    <a:pt x="100" y="0"/>
                  </a:lnTo>
                  <a:lnTo>
                    <a:pt x="100" y="71"/>
                  </a:lnTo>
                  <a:lnTo>
                    <a:pt x="0" y="71"/>
                  </a:lnTo>
                  <a:lnTo>
                    <a:pt x="0" y="0"/>
                  </a:lnTo>
                  <a:close/>
                  <a:moveTo>
                    <a:pt x="0" y="0"/>
                  </a:moveTo>
                  <a:lnTo>
                    <a:pt x="98" y="0"/>
                  </a:lnTo>
                  <a:lnTo>
                    <a:pt x="98" y="70"/>
                  </a:lnTo>
                  <a:lnTo>
                    <a:pt x="0" y="70"/>
                  </a:lnTo>
                  <a:lnTo>
                    <a:pt x="0" y="0"/>
                  </a:lnTo>
                  <a:close/>
                </a:path>
              </a:pathLst>
            </a:custGeom>
            <a:solidFill>
              <a:srgbClr val="EEE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0" name="Freeform 130">
              <a:extLst>
                <a:ext uri="{FF2B5EF4-FFF2-40B4-BE49-F238E27FC236}">
                  <a16:creationId xmlns:a16="http://schemas.microsoft.com/office/drawing/2014/main" id="{90534340-AC7A-4647-8998-DDAF99CFBE46}"/>
                </a:ext>
              </a:extLst>
            </p:cNvPr>
            <p:cNvSpPr>
              <a:spLocks noEditPoints="1"/>
            </p:cNvSpPr>
            <p:nvPr/>
          </p:nvSpPr>
          <p:spPr bwMode="auto">
            <a:xfrm>
              <a:off x="4052" y="2002"/>
              <a:ext cx="98" cy="70"/>
            </a:xfrm>
            <a:custGeom>
              <a:avLst/>
              <a:gdLst>
                <a:gd name="T0" fmla="*/ 0 w 98"/>
                <a:gd name="T1" fmla="*/ 0 h 70"/>
                <a:gd name="T2" fmla="*/ 98 w 98"/>
                <a:gd name="T3" fmla="*/ 0 h 70"/>
                <a:gd name="T4" fmla="*/ 98 w 98"/>
                <a:gd name="T5" fmla="*/ 70 h 70"/>
                <a:gd name="T6" fmla="*/ 0 w 98"/>
                <a:gd name="T7" fmla="*/ 70 h 70"/>
                <a:gd name="T8" fmla="*/ 0 w 98"/>
                <a:gd name="T9" fmla="*/ 0 h 70"/>
                <a:gd name="T10" fmla="*/ 0 w 98"/>
                <a:gd name="T11" fmla="*/ 0 h 70"/>
                <a:gd name="T12" fmla="*/ 95 w 98"/>
                <a:gd name="T13" fmla="*/ 0 h 70"/>
                <a:gd name="T14" fmla="*/ 95 w 98"/>
                <a:gd name="T15" fmla="*/ 68 h 70"/>
                <a:gd name="T16" fmla="*/ 0 w 98"/>
                <a:gd name="T17" fmla="*/ 68 h 70"/>
                <a:gd name="T18" fmla="*/ 0 w 98"/>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8" h="70">
                  <a:moveTo>
                    <a:pt x="0" y="0"/>
                  </a:moveTo>
                  <a:lnTo>
                    <a:pt x="98" y="0"/>
                  </a:lnTo>
                  <a:lnTo>
                    <a:pt x="98" y="70"/>
                  </a:lnTo>
                  <a:lnTo>
                    <a:pt x="0" y="70"/>
                  </a:lnTo>
                  <a:lnTo>
                    <a:pt x="0" y="0"/>
                  </a:lnTo>
                  <a:close/>
                  <a:moveTo>
                    <a:pt x="0" y="0"/>
                  </a:moveTo>
                  <a:lnTo>
                    <a:pt x="95" y="0"/>
                  </a:lnTo>
                  <a:lnTo>
                    <a:pt x="95" y="68"/>
                  </a:lnTo>
                  <a:lnTo>
                    <a:pt x="0" y="68"/>
                  </a:lnTo>
                  <a:lnTo>
                    <a:pt x="0" y="0"/>
                  </a:lnTo>
                  <a:close/>
                </a:path>
              </a:pathLst>
            </a:custGeom>
            <a:solidFill>
              <a:srgbClr val="EF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1" name="Freeform 131">
              <a:extLst>
                <a:ext uri="{FF2B5EF4-FFF2-40B4-BE49-F238E27FC236}">
                  <a16:creationId xmlns:a16="http://schemas.microsoft.com/office/drawing/2014/main" id="{072F1A21-7F08-7B48-BAAA-0A1960C17F56}"/>
                </a:ext>
              </a:extLst>
            </p:cNvPr>
            <p:cNvSpPr>
              <a:spLocks noEditPoints="1"/>
            </p:cNvSpPr>
            <p:nvPr/>
          </p:nvSpPr>
          <p:spPr bwMode="auto">
            <a:xfrm>
              <a:off x="4052" y="2002"/>
              <a:ext cx="95" cy="68"/>
            </a:xfrm>
            <a:custGeom>
              <a:avLst/>
              <a:gdLst>
                <a:gd name="T0" fmla="*/ 0 w 95"/>
                <a:gd name="T1" fmla="*/ 0 h 68"/>
                <a:gd name="T2" fmla="*/ 95 w 95"/>
                <a:gd name="T3" fmla="*/ 0 h 68"/>
                <a:gd name="T4" fmla="*/ 95 w 95"/>
                <a:gd name="T5" fmla="*/ 68 h 68"/>
                <a:gd name="T6" fmla="*/ 0 w 95"/>
                <a:gd name="T7" fmla="*/ 68 h 68"/>
                <a:gd name="T8" fmla="*/ 0 w 95"/>
                <a:gd name="T9" fmla="*/ 0 h 68"/>
                <a:gd name="T10" fmla="*/ 0 w 95"/>
                <a:gd name="T11" fmla="*/ 0 h 68"/>
                <a:gd name="T12" fmla="*/ 93 w 95"/>
                <a:gd name="T13" fmla="*/ 0 h 68"/>
                <a:gd name="T14" fmla="*/ 93 w 95"/>
                <a:gd name="T15" fmla="*/ 66 h 68"/>
                <a:gd name="T16" fmla="*/ 0 w 95"/>
                <a:gd name="T17" fmla="*/ 66 h 68"/>
                <a:gd name="T18" fmla="*/ 0 w 95"/>
                <a:gd name="T19" fmla="*/ 0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68">
                  <a:moveTo>
                    <a:pt x="0" y="0"/>
                  </a:moveTo>
                  <a:lnTo>
                    <a:pt x="95" y="0"/>
                  </a:lnTo>
                  <a:lnTo>
                    <a:pt x="95" y="68"/>
                  </a:lnTo>
                  <a:lnTo>
                    <a:pt x="0" y="68"/>
                  </a:lnTo>
                  <a:lnTo>
                    <a:pt x="0" y="0"/>
                  </a:lnTo>
                  <a:close/>
                  <a:moveTo>
                    <a:pt x="0" y="0"/>
                  </a:moveTo>
                  <a:lnTo>
                    <a:pt x="93" y="0"/>
                  </a:lnTo>
                  <a:lnTo>
                    <a:pt x="93" y="66"/>
                  </a:lnTo>
                  <a:lnTo>
                    <a:pt x="0" y="66"/>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2" name="Freeform 132">
              <a:extLst>
                <a:ext uri="{FF2B5EF4-FFF2-40B4-BE49-F238E27FC236}">
                  <a16:creationId xmlns:a16="http://schemas.microsoft.com/office/drawing/2014/main" id="{C51619DB-AD02-ED43-855F-A42BF2BF27B9}"/>
                </a:ext>
              </a:extLst>
            </p:cNvPr>
            <p:cNvSpPr>
              <a:spLocks noEditPoints="1"/>
            </p:cNvSpPr>
            <p:nvPr/>
          </p:nvSpPr>
          <p:spPr bwMode="auto">
            <a:xfrm>
              <a:off x="4052" y="2002"/>
              <a:ext cx="93" cy="66"/>
            </a:xfrm>
            <a:custGeom>
              <a:avLst/>
              <a:gdLst>
                <a:gd name="T0" fmla="*/ 0 w 93"/>
                <a:gd name="T1" fmla="*/ 0 h 66"/>
                <a:gd name="T2" fmla="*/ 93 w 93"/>
                <a:gd name="T3" fmla="*/ 0 h 66"/>
                <a:gd name="T4" fmla="*/ 93 w 93"/>
                <a:gd name="T5" fmla="*/ 66 h 66"/>
                <a:gd name="T6" fmla="*/ 0 w 93"/>
                <a:gd name="T7" fmla="*/ 66 h 66"/>
                <a:gd name="T8" fmla="*/ 0 w 93"/>
                <a:gd name="T9" fmla="*/ 0 h 66"/>
                <a:gd name="T10" fmla="*/ 0 w 93"/>
                <a:gd name="T11" fmla="*/ 0 h 66"/>
                <a:gd name="T12" fmla="*/ 91 w 93"/>
                <a:gd name="T13" fmla="*/ 0 h 66"/>
                <a:gd name="T14" fmla="*/ 91 w 93"/>
                <a:gd name="T15" fmla="*/ 65 h 66"/>
                <a:gd name="T16" fmla="*/ 0 w 93"/>
                <a:gd name="T17" fmla="*/ 65 h 66"/>
                <a:gd name="T18" fmla="*/ 0 w 93"/>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3" h="66">
                  <a:moveTo>
                    <a:pt x="0" y="0"/>
                  </a:moveTo>
                  <a:lnTo>
                    <a:pt x="93" y="0"/>
                  </a:lnTo>
                  <a:lnTo>
                    <a:pt x="93" y="66"/>
                  </a:lnTo>
                  <a:lnTo>
                    <a:pt x="0" y="66"/>
                  </a:lnTo>
                  <a:lnTo>
                    <a:pt x="0" y="0"/>
                  </a:lnTo>
                  <a:close/>
                  <a:moveTo>
                    <a:pt x="0" y="0"/>
                  </a:moveTo>
                  <a:lnTo>
                    <a:pt x="91" y="0"/>
                  </a:lnTo>
                  <a:lnTo>
                    <a:pt x="91" y="65"/>
                  </a:lnTo>
                  <a:lnTo>
                    <a:pt x="0" y="65"/>
                  </a:lnTo>
                  <a:lnTo>
                    <a:pt x="0" y="0"/>
                  </a:lnTo>
                  <a:close/>
                </a:path>
              </a:pathLst>
            </a:custGeom>
            <a:solidFill>
              <a:srgbClr val="F0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3" name="Freeform 133">
              <a:extLst>
                <a:ext uri="{FF2B5EF4-FFF2-40B4-BE49-F238E27FC236}">
                  <a16:creationId xmlns:a16="http://schemas.microsoft.com/office/drawing/2014/main" id="{499CB317-E4E6-BB4C-A623-CA8F6F46AE71}"/>
                </a:ext>
              </a:extLst>
            </p:cNvPr>
            <p:cNvSpPr>
              <a:spLocks noEditPoints="1"/>
            </p:cNvSpPr>
            <p:nvPr/>
          </p:nvSpPr>
          <p:spPr bwMode="auto">
            <a:xfrm>
              <a:off x="4052" y="2002"/>
              <a:ext cx="91" cy="65"/>
            </a:xfrm>
            <a:custGeom>
              <a:avLst/>
              <a:gdLst>
                <a:gd name="T0" fmla="*/ 0 w 91"/>
                <a:gd name="T1" fmla="*/ 0 h 65"/>
                <a:gd name="T2" fmla="*/ 91 w 91"/>
                <a:gd name="T3" fmla="*/ 0 h 65"/>
                <a:gd name="T4" fmla="*/ 91 w 91"/>
                <a:gd name="T5" fmla="*/ 65 h 65"/>
                <a:gd name="T6" fmla="*/ 0 w 91"/>
                <a:gd name="T7" fmla="*/ 65 h 65"/>
                <a:gd name="T8" fmla="*/ 0 w 91"/>
                <a:gd name="T9" fmla="*/ 0 h 65"/>
                <a:gd name="T10" fmla="*/ 0 w 91"/>
                <a:gd name="T11" fmla="*/ 0 h 65"/>
                <a:gd name="T12" fmla="*/ 89 w 91"/>
                <a:gd name="T13" fmla="*/ 0 h 65"/>
                <a:gd name="T14" fmla="*/ 89 w 91"/>
                <a:gd name="T15" fmla="*/ 63 h 65"/>
                <a:gd name="T16" fmla="*/ 0 w 91"/>
                <a:gd name="T17" fmla="*/ 63 h 65"/>
                <a:gd name="T18" fmla="*/ 0 w 91"/>
                <a:gd name="T19" fmla="*/ 0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1" h="65">
                  <a:moveTo>
                    <a:pt x="0" y="0"/>
                  </a:moveTo>
                  <a:lnTo>
                    <a:pt x="91" y="0"/>
                  </a:lnTo>
                  <a:lnTo>
                    <a:pt x="91" y="65"/>
                  </a:lnTo>
                  <a:lnTo>
                    <a:pt x="0" y="65"/>
                  </a:lnTo>
                  <a:lnTo>
                    <a:pt x="0" y="0"/>
                  </a:lnTo>
                  <a:close/>
                  <a:moveTo>
                    <a:pt x="0" y="0"/>
                  </a:moveTo>
                  <a:lnTo>
                    <a:pt x="89" y="0"/>
                  </a:lnTo>
                  <a:lnTo>
                    <a:pt x="89" y="63"/>
                  </a:lnTo>
                  <a:lnTo>
                    <a:pt x="0" y="63"/>
                  </a:lnTo>
                  <a:lnTo>
                    <a:pt x="0" y="0"/>
                  </a:lnTo>
                  <a:close/>
                </a:path>
              </a:pathLst>
            </a:custGeom>
            <a:solidFill>
              <a:srgbClr val="F1F1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4" name="Freeform 134">
              <a:extLst>
                <a:ext uri="{FF2B5EF4-FFF2-40B4-BE49-F238E27FC236}">
                  <a16:creationId xmlns:a16="http://schemas.microsoft.com/office/drawing/2014/main" id="{4A10AA5C-BF30-F742-A3F1-626A7B8A357C}"/>
                </a:ext>
              </a:extLst>
            </p:cNvPr>
            <p:cNvSpPr>
              <a:spLocks noEditPoints="1"/>
            </p:cNvSpPr>
            <p:nvPr/>
          </p:nvSpPr>
          <p:spPr bwMode="auto">
            <a:xfrm>
              <a:off x="4052" y="2002"/>
              <a:ext cx="89" cy="63"/>
            </a:xfrm>
            <a:custGeom>
              <a:avLst/>
              <a:gdLst>
                <a:gd name="T0" fmla="*/ 0 w 89"/>
                <a:gd name="T1" fmla="*/ 0 h 63"/>
                <a:gd name="T2" fmla="*/ 89 w 89"/>
                <a:gd name="T3" fmla="*/ 0 h 63"/>
                <a:gd name="T4" fmla="*/ 89 w 89"/>
                <a:gd name="T5" fmla="*/ 63 h 63"/>
                <a:gd name="T6" fmla="*/ 0 w 89"/>
                <a:gd name="T7" fmla="*/ 63 h 63"/>
                <a:gd name="T8" fmla="*/ 0 w 89"/>
                <a:gd name="T9" fmla="*/ 0 h 63"/>
                <a:gd name="T10" fmla="*/ 0 w 89"/>
                <a:gd name="T11" fmla="*/ 0 h 63"/>
                <a:gd name="T12" fmla="*/ 86 w 89"/>
                <a:gd name="T13" fmla="*/ 0 h 63"/>
                <a:gd name="T14" fmla="*/ 86 w 89"/>
                <a:gd name="T15" fmla="*/ 61 h 63"/>
                <a:gd name="T16" fmla="*/ 0 w 89"/>
                <a:gd name="T17" fmla="*/ 61 h 63"/>
                <a:gd name="T18" fmla="*/ 0 w 89"/>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63">
                  <a:moveTo>
                    <a:pt x="0" y="0"/>
                  </a:moveTo>
                  <a:lnTo>
                    <a:pt x="89" y="0"/>
                  </a:lnTo>
                  <a:lnTo>
                    <a:pt x="89" y="63"/>
                  </a:lnTo>
                  <a:lnTo>
                    <a:pt x="0" y="63"/>
                  </a:lnTo>
                  <a:lnTo>
                    <a:pt x="0" y="0"/>
                  </a:lnTo>
                  <a:close/>
                  <a:moveTo>
                    <a:pt x="0" y="0"/>
                  </a:moveTo>
                  <a:lnTo>
                    <a:pt x="86" y="0"/>
                  </a:lnTo>
                  <a:lnTo>
                    <a:pt x="86" y="61"/>
                  </a:lnTo>
                  <a:lnTo>
                    <a:pt x="0" y="61"/>
                  </a:lnTo>
                  <a:lnTo>
                    <a:pt x="0" y="0"/>
                  </a:lnTo>
                  <a:close/>
                </a:path>
              </a:pathLst>
            </a:custGeom>
            <a:solidFill>
              <a:srgbClr val="F2F2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5" name="Freeform 135">
              <a:extLst>
                <a:ext uri="{FF2B5EF4-FFF2-40B4-BE49-F238E27FC236}">
                  <a16:creationId xmlns:a16="http://schemas.microsoft.com/office/drawing/2014/main" id="{509BFD96-8EEA-3445-B9B4-F307F2AC296B}"/>
                </a:ext>
              </a:extLst>
            </p:cNvPr>
            <p:cNvSpPr>
              <a:spLocks noEditPoints="1"/>
            </p:cNvSpPr>
            <p:nvPr/>
          </p:nvSpPr>
          <p:spPr bwMode="auto">
            <a:xfrm>
              <a:off x="4052" y="2002"/>
              <a:ext cx="86" cy="61"/>
            </a:xfrm>
            <a:custGeom>
              <a:avLst/>
              <a:gdLst>
                <a:gd name="T0" fmla="*/ 0 w 86"/>
                <a:gd name="T1" fmla="*/ 0 h 61"/>
                <a:gd name="T2" fmla="*/ 86 w 86"/>
                <a:gd name="T3" fmla="*/ 0 h 61"/>
                <a:gd name="T4" fmla="*/ 86 w 86"/>
                <a:gd name="T5" fmla="*/ 61 h 61"/>
                <a:gd name="T6" fmla="*/ 0 w 86"/>
                <a:gd name="T7" fmla="*/ 61 h 61"/>
                <a:gd name="T8" fmla="*/ 0 w 86"/>
                <a:gd name="T9" fmla="*/ 0 h 61"/>
                <a:gd name="T10" fmla="*/ 0 w 86"/>
                <a:gd name="T11" fmla="*/ 0 h 61"/>
                <a:gd name="T12" fmla="*/ 84 w 86"/>
                <a:gd name="T13" fmla="*/ 0 h 61"/>
                <a:gd name="T14" fmla="*/ 84 w 86"/>
                <a:gd name="T15" fmla="*/ 60 h 61"/>
                <a:gd name="T16" fmla="*/ 0 w 86"/>
                <a:gd name="T17" fmla="*/ 60 h 61"/>
                <a:gd name="T18" fmla="*/ 0 w 86"/>
                <a:gd name="T19" fmla="*/ 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61">
                  <a:moveTo>
                    <a:pt x="0" y="0"/>
                  </a:moveTo>
                  <a:lnTo>
                    <a:pt x="86" y="0"/>
                  </a:lnTo>
                  <a:lnTo>
                    <a:pt x="86" y="61"/>
                  </a:lnTo>
                  <a:lnTo>
                    <a:pt x="0" y="61"/>
                  </a:lnTo>
                  <a:lnTo>
                    <a:pt x="0" y="0"/>
                  </a:lnTo>
                  <a:close/>
                  <a:moveTo>
                    <a:pt x="0" y="0"/>
                  </a:moveTo>
                  <a:lnTo>
                    <a:pt x="84" y="0"/>
                  </a:lnTo>
                  <a:lnTo>
                    <a:pt x="84" y="60"/>
                  </a:lnTo>
                  <a:lnTo>
                    <a:pt x="0" y="60"/>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6" name="Freeform 136">
              <a:extLst>
                <a:ext uri="{FF2B5EF4-FFF2-40B4-BE49-F238E27FC236}">
                  <a16:creationId xmlns:a16="http://schemas.microsoft.com/office/drawing/2014/main" id="{2D763728-832F-5643-8168-84E692CB5AD1}"/>
                </a:ext>
              </a:extLst>
            </p:cNvPr>
            <p:cNvSpPr>
              <a:spLocks noEditPoints="1"/>
            </p:cNvSpPr>
            <p:nvPr/>
          </p:nvSpPr>
          <p:spPr bwMode="auto">
            <a:xfrm>
              <a:off x="4052" y="2002"/>
              <a:ext cx="84" cy="60"/>
            </a:xfrm>
            <a:custGeom>
              <a:avLst/>
              <a:gdLst>
                <a:gd name="T0" fmla="*/ 0 w 84"/>
                <a:gd name="T1" fmla="*/ 0 h 60"/>
                <a:gd name="T2" fmla="*/ 84 w 84"/>
                <a:gd name="T3" fmla="*/ 0 h 60"/>
                <a:gd name="T4" fmla="*/ 84 w 84"/>
                <a:gd name="T5" fmla="*/ 60 h 60"/>
                <a:gd name="T6" fmla="*/ 0 w 84"/>
                <a:gd name="T7" fmla="*/ 60 h 60"/>
                <a:gd name="T8" fmla="*/ 0 w 84"/>
                <a:gd name="T9" fmla="*/ 0 h 60"/>
                <a:gd name="T10" fmla="*/ 0 w 84"/>
                <a:gd name="T11" fmla="*/ 0 h 60"/>
                <a:gd name="T12" fmla="*/ 82 w 84"/>
                <a:gd name="T13" fmla="*/ 0 h 60"/>
                <a:gd name="T14" fmla="*/ 82 w 84"/>
                <a:gd name="T15" fmla="*/ 57 h 60"/>
                <a:gd name="T16" fmla="*/ 0 w 84"/>
                <a:gd name="T17" fmla="*/ 57 h 60"/>
                <a:gd name="T18" fmla="*/ 0 w 84"/>
                <a:gd name="T19" fmla="*/ 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0">
                  <a:moveTo>
                    <a:pt x="0" y="0"/>
                  </a:moveTo>
                  <a:lnTo>
                    <a:pt x="84" y="0"/>
                  </a:lnTo>
                  <a:lnTo>
                    <a:pt x="84" y="60"/>
                  </a:lnTo>
                  <a:lnTo>
                    <a:pt x="0" y="60"/>
                  </a:lnTo>
                  <a:lnTo>
                    <a:pt x="0" y="0"/>
                  </a:lnTo>
                  <a:close/>
                  <a:moveTo>
                    <a:pt x="0" y="0"/>
                  </a:moveTo>
                  <a:lnTo>
                    <a:pt x="82" y="0"/>
                  </a:lnTo>
                  <a:lnTo>
                    <a:pt x="82" y="57"/>
                  </a:lnTo>
                  <a:lnTo>
                    <a:pt x="0" y="57"/>
                  </a:lnTo>
                  <a:lnTo>
                    <a:pt x="0" y="0"/>
                  </a:lnTo>
                  <a:close/>
                </a:path>
              </a:pathLst>
            </a:custGeom>
            <a:solidFill>
              <a:srgbClr val="F3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7" name="Freeform 137">
              <a:extLst>
                <a:ext uri="{FF2B5EF4-FFF2-40B4-BE49-F238E27FC236}">
                  <a16:creationId xmlns:a16="http://schemas.microsoft.com/office/drawing/2014/main" id="{B6D66996-72CE-BC4F-9463-2BA6B49CC776}"/>
                </a:ext>
              </a:extLst>
            </p:cNvPr>
            <p:cNvSpPr>
              <a:spLocks noEditPoints="1"/>
            </p:cNvSpPr>
            <p:nvPr/>
          </p:nvSpPr>
          <p:spPr bwMode="auto">
            <a:xfrm>
              <a:off x="4052" y="2002"/>
              <a:ext cx="82" cy="57"/>
            </a:xfrm>
            <a:custGeom>
              <a:avLst/>
              <a:gdLst>
                <a:gd name="T0" fmla="*/ 0 w 82"/>
                <a:gd name="T1" fmla="*/ 0 h 57"/>
                <a:gd name="T2" fmla="*/ 82 w 82"/>
                <a:gd name="T3" fmla="*/ 0 h 57"/>
                <a:gd name="T4" fmla="*/ 82 w 82"/>
                <a:gd name="T5" fmla="*/ 57 h 57"/>
                <a:gd name="T6" fmla="*/ 0 w 82"/>
                <a:gd name="T7" fmla="*/ 57 h 57"/>
                <a:gd name="T8" fmla="*/ 0 w 82"/>
                <a:gd name="T9" fmla="*/ 0 h 57"/>
                <a:gd name="T10" fmla="*/ 0 w 82"/>
                <a:gd name="T11" fmla="*/ 0 h 57"/>
                <a:gd name="T12" fmla="*/ 79 w 82"/>
                <a:gd name="T13" fmla="*/ 0 h 57"/>
                <a:gd name="T14" fmla="*/ 79 w 82"/>
                <a:gd name="T15" fmla="*/ 56 h 57"/>
                <a:gd name="T16" fmla="*/ 0 w 82"/>
                <a:gd name="T17" fmla="*/ 56 h 57"/>
                <a:gd name="T18" fmla="*/ 0 w 82"/>
                <a:gd name="T19" fmla="*/ 0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2" h="57">
                  <a:moveTo>
                    <a:pt x="0" y="0"/>
                  </a:moveTo>
                  <a:lnTo>
                    <a:pt x="82" y="0"/>
                  </a:lnTo>
                  <a:lnTo>
                    <a:pt x="82" y="57"/>
                  </a:lnTo>
                  <a:lnTo>
                    <a:pt x="0" y="57"/>
                  </a:lnTo>
                  <a:lnTo>
                    <a:pt x="0" y="0"/>
                  </a:lnTo>
                  <a:close/>
                  <a:moveTo>
                    <a:pt x="0" y="0"/>
                  </a:moveTo>
                  <a:lnTo>
                    <a:pt x="79" y="0"/>
                  </a:lnTo>
                  <a:lnTo>
                    <a:pt x="79" y="56"/>
                  </a:lnTo>
                  <a:lnTo>
                    <a:pt x="0" y="56"/>
                  </a:lnTo>
                  <a:lnTo>
                    <a:pt x="0" y="0"/>
                  </a:lnTo>
                  <a:close/>
                </a:path>
              </a:pathLst>
            </a:custGeom>
            <a:solidFill>
              <a:srgbClr val="F4F4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8" name="Freeform 138">
              <a:extLst>
                <a:ext uri="{FF2B5EF4-FFF2-40B4-BE49-F238E27FC236}">
                  <a16:creationId xmlns:a16="http://schemas.microsoft.com/office/drawing/2014/main" id="{F0A8FA26-F45B-164A-8E3F-F7065199CAD6}"/>
                </a:ext>
              </a:extLst>
            </p:cNvPr>
            <p:cNvSpPr>
              <a:spLocks noEditPoints="1"/>
            </p:cNvSpPr>
            <p:nvPr/>
          </p:nvSpPr>
          <p:spPr bwMode="auto">
            <a:xfrm>
              <a:off x="4052" y="2002"/>
              <a:ext cx="79" cy="56"/>
            </a:xfrm>
            <a:custGeom>
              <a:avLst/>
              <a:gdLst>
                <a:gd name="T0" fmla="*/ 0 w 79"/>
                <a:gd name="T1" fmla="*/ 0 h 56"/>
                <a:gd name="T2" fmla="*/ 79 w 79"/>
                <a:gd name="T3" fmla="*/ 0 h 56"/>
                <a:gd name="T4" fmla="*/ 79 w 79"/>
                <a:gd name="T5" fmla="*/ 56 h 56"/>
                <a:gd name="T6" fmla="*/ 0 w 79"/>
                <a:gd name="T7" fmla="*/ 56 h 56"/>
                <a:gd name="T8" fmla="*/ 0 w 79"/>
                <a:gd name="T9" fmla="*/ 0 h 56"/>
                <a:gd name="T10" fmla="*/ 0 w 79"/>
                <a:gd name="T11" fmla="*/ 0 h 56"/>
                <a:gd name="T12" fmla="*/ 76 w 79"/>
                <a:gd name="T13" fmla="*/ 0 h 56"/>
                <a:gd name="T14" fmla="*/ 76 w 79"/>
                <a:gd name="T15" fmla="*/ 54 h 56"/>
                <a:gd name="T16" fmla="*/ 0 w 79"/>
                <a:gd name="T17" fmla="*/ 54 h 56"/>
                <a:gd name="T18" fmla="*/ 0 w 79"/>
                <a:gd name="T19" fmla="*/ 0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 h="56">
                  <a:moveTo>
                    <a:pt x="0" y="0"/>
                  </a:moveTo>
                  <a:lnTo>
                    <a:pt x="79" y="0"/>
                  </a:lnTo>
                  <a:lnTo>
                    <a:pt x="79" y="56"/>
                  </a:lnTo>
                  <a:lnTo>
                    <a:pt x="0" y="56"/>
                  </a:lnTo>
                  <a:lnTo>
                    <a:pt x="0" y="0"/>
                  </a:lnTo>
                  <a:close/>
                  <a:moveTo>
                    <a:pt x="0" y="0"/>
                  </a:moveTo>
                  <a:lnTo>
                    <a:pt x="76" y="0"/>
                  </a:lnTo>
                  <a:lnTo>
                    <a:pt x="76" y="54"/>
                  </a:lnTo>
                  <a:lnTo>
                    <a:pt x="0" y="54"/>
                  </a:lnTo>
                  <a:lnTo>
                    <a:pt x="0" y="0"/>
                  </a:lnTo>
                  <a:close/>
                </a:path>
              </a:pathLst>
            </a:custGeom>
            <a:solidFill>
              <a:srgbClr val="F5F5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09" name="Freeform 139">
              <a:extLst>
                <a:ext uri="{FF2B5EF4-FFF2-40B4-BE49-F238E27FC236}">
                  <a16:creationId xmlns:a16="http://schemas.microsoft.com/office/drawing/2014/main" id="{5094B4CF-F9A1-8446-8BD5-4E02AAC3A9FA}"/>
                </a:ext>
              </a:extLst>
            </p:cNvPr>
            <p:cNvSpPr>
              <a:spLocks noEditPoints="1"/>
            </p:cNvSpPr>
            <p:nvPr/>
          </p:nvSpPr>
          <p:spPr bwMode="auto">
            <a:xfrm>
              <a:off x="4052" y="2002"/>
              <a:ext cx="76" cy="54"/>
            </a:xfrm>
            <a:custGeom>
              <a:avLst/>
              <a:gdLst>
                <a:gd name="T0" fmla="*/ 0 w 76"/>
                <a:gd name="T1" fmla="*/ 0 h 54"/>
                <a:gd name="T2" fmla="*/ 76 w 76"/>
                <a:gd name="T3" fmla="*/ 0 h 54"/>
                <a:gd name="T4" fmla="*/ 76 w 76"/>
                <a:gd name="T5" fmla="*/ 54 h 54"/>
                <a:gd name="T6" fmla="*/ 0 w 76"/>
                <a:gd name="T7" fmla="*/ 54 h 54"/>
                <a:gd name="T8" fmla="*/ 0 w 76"/>
                <a:gd name="T9" fmla="*/ 0 h 54"/>
                <a:gd name="T10" fmla="*/ 0 w 76"/>
                <a:gd name="T11" fmla="*/ 0 h 54"/>
                <a:gd name="T12" fmla="*/ 74 w 76"/>
                <a:gd name="T13" fmla="*/ 0 h 54"/>
                <a:gd name="T14" fmla="*/ 74 w 76"/>
                <a:gd name="T15" fmla="*/ 52 h 54"/>
                <a:gd name="T16" fmla="*/ 0 w 76"/>
                <a:gd name="T17" fmla="*/ 52 h 54"/>
                <a:gd name="T18" fmla="*/ 0 w 76"/>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6" h="54">
                  <a:moveTo>
                    <a:pt x="0" y="0"/>
                  </a:moveTo>
                  <a:lnTo>
                    <a:pt x="76" y="0"/>
                  </a:lnTo>
                  <a:lnTo>
                    <a:pt x="76" y="54"/>
                  </a:lnTo>
                  <a:lnTo>
                    <a:pt x="0" y="54"/>
                  </a:lnTo>
                  <a:lnTo>
                    <a:pt x="0" y="0"/>
                  </a:lnTo>
                  <a:close/>
                  <a:moveTo>
                    <a:pt x="0" y="0"/>
                  </a:moveTo>
                  <a:lnTo>
                    <a:pt x="74" y="0"/>
                  </a:lnTo>
                  <a:lnTo>
                    <a:pt x="74" y="52"/>
                  </a:lnTo>
                  <a:lnTo>
                    <a:pt x="0" y="52"/>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0" name="Freeform 140">
              <a:extLst>
                <a:ext uri="{FF2B5EF4-FFF2-40B4-BE49-F238E27FC236}">
                  <a16:creationId xmlns:a16="http://schemas.microsoft.com/office/drawing/2014/main" id="{F4AC4B24-EF7E-7447-9BEE-7A4C7E836964}"/>
                </a:ext>
              </a:extLst>
            </p:cNvPr>
            <p:cNvSpPr>
              <a:spLocks noEditPoints="1"/>
            </p:cNvSpPr>
            <p:nvPr/>
          </p:nvSpPr>
          <p:spPr bwMode="auto">
            <a:xfrm>
              <a:off x="4052" y="2002"/>
              <a:ext cx="74" cy="52"/>
            </a:xfrm>
            <a:custGeom>
              <a:avLst/>
              <a:gdLst>
                <a:gd name="T0" fmla="*/ 0 w 74"/>
                <a:gd name="T1" fmla="*/ 0 h 52"/>
                <a:gd name="T2" fmla="*/ 74 w 74"/>
                <a:gd name="T3" fmla="*/ 0 h 52"/>
                <a:gd name="T4" fmla="*/ 74 w 74"/>
                <a:gd name="T5" fmla="*/ 52 h 52"/>
                <a:gd name="T6" fmla="*/ 0 w 74"/>
                <a:gd name="T7" fmla="*/ 52 h 52"/>
                <a:gd name="T8" fmla="*/ 0 w 74"/>
                <a:gd name="T9" fmla="*/ 0 h 52"/>
                <a:gd name="T10" fmla="*/ 0 w 74"/>
                <a:gd name="T11" fmla="*/ 0 h 52"/>
                <a:gd name="T12" fmla="*/ 72 w 74"/>
                <a:gd name="T13" fmla="*/ 0 h 52"/>
                <a:gd name="T14" fmla="*/ 72 w 74"/>
                <a:gd name="T15" fmla="*/ 51 h 52"/>
                <a:gd name="T16" fmla="*/ 0 w 74"/>
                <a:gd name="T17" fmla="*/ 51 h 52"/>
                <a:gd name="T18" fmla="*/ 0 w 74"/>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52">
                  <a:moveTo>
                    <a:pt x="0" y="0"/>
                  </a:moveTo>
                  <a:lnTo>
                    <a:pt x="74" y="0"/>
                  </a:lnTo>
                  <a:lnTo>
                    <a:pt x="74" y="52"/>
                  </a:lnTo>
                  <a:lnTo>
                    <a:pt x="0" y="52"/>
                  </a:lnTo>
                  <a:lnTo>
                    <a:pt x="0" y="0"/>
                  </a:lnTo>
                  <a:close/>
                  <a:moveTo>
                    <a:pt x="0" y="0"/>
                  </a:moveTo>
                  <a:lnTo>
                    <a:pt x="72" y="0"/>
                  </a:lnTo>
                  <a:lnTo>
                    <a:pt x="72" y="51"/>
                  </a:lnTo>
                  <a:lnTo>
                    <a:pt x="0" y="51"/>
                  </a:lnTo>
                  <a:lnTo>
                    <a:pt x="0" y="0"/>
                  </a:lnTo>
                  <a:close/>
                </a:path>
              </a:pathLst>
            </a:custGeom>
            <a:solidFill>
              <a:srgbClr val="F6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1" name="Freeform 141">
              <a:extLst>
                <a:ext uri="{FF2B5EF4-FFF2-40B4-BE49-F238E27FC236}">
                  <a16:creationId xmlns:a16="http://schemas.microsoft.com/office/drawing/2014/main" id="{662F228F-5AC9-854C-9212-A570D95F6D08}"/>
                </a:ext>
              </a:extLst>
            </p:cNvPr>
            <p:cNvSpPr>
              <a:spLocks noEditPoints="1"/>
            </p:cNvSpPr>
            <p:nvPr/>
          </p:nvSpPr>
          <p:spPr bwMode="auto">
            <a:xfrm>
              <a:off x="4052" y="2002"/>
              <a:ext cx="72" cy="51"/>
            </a:xfrm>
            <a:custGeom>
              <a:avLst/>
              <a:gdLst>
                <a:gd name="T0" fmla="*/ 0 w 72"/>
                <a:gd name="T1" fmla="*/ 0 h 51"/>
                <a:gd name="T2" fmla="*/ 72 w 72"/>
                <a:gd name="T3" fmla="*/ 0 h 51"/>
                <a:gd name="T4" fmla="*/ 72 w 72"/>
                <a:gd name="T5" fmla="*/ 51 h 51"/>
                <a:gd name="T6" fmla="*/ 0 w 72"/>
                <a:gd name="T7" fmla="*/ 51 h 51"/>
                <a:gd name="T8" fmla="*/ 0 w 72"/>
                <a:gd name="T9" fmla="*/ 0 h 51"/>
                <a:gd name="T10" fmla="*/ 0 w 72"/>
                <a:gd name="T11" fmla="*/ 0 h 51"/>
                <a:gd name="T12" fmla="*/ 69 w 72"/>
                <a:gd name="T13" fmla="*/ 0 h 51"/>
                <a:gd name="T14" fmla="*/ 69 w 72"/>
                <a:gd name="T15" fmla="*/ 49 h 51"/>
                <a:gd name="T16" fmla="*/ 0 w 72"/>
                <a:gd name="T17" fmla="*/ 49 h 51"/>
                <a:gd name="T18" fmla="*/ 0 w 72"/>
                <a:gd name="T19" fmla="*/ 0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 h="51">
                  <a:moveTo>
                    <a:pt x="0" y="0"/>
                  </a:moveTo>
                  <a:lnTo>
                    <a:pt x="72" y="0"/>
                  </a:lnTo>
                  <a:lnTo>
                    <a:pt x="72" y="51"/>
                  </a:lnTo>
                  <a:lnTo>
                    <a:pt x="0" y="51"/>
                  </a:lnTo>
                  <a:lnTo>
                    <a:pt x="0" y="0"/>
                  </a:lnTo>
                  <a:close/>
                  <a:moveTo>
                    <a:pt x="0" y="0"/>
                  </a:moveTo>
                  <a:lnTo>
                    <a:pt x="69" y="0"/>
                  </a:lnTo>
                  <a:lnTo>
                    <a:pt x="69" y="49"/>
                  </a:lnTo>
                  <a:lnTo>
                    <a:pt x="0" y="49"/>
                  </a:lnTo>
                  <a:lnTo>
                    <a:pt x="0" y="0"/>
                  </a:lnTo>
                  <a:close/>
                </a:path>
              </a:pathLst>
            </a:custGeom>
            <a:solidFill>
              <a:srgbClr val="F7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2" name="Freeform 142">
              <a:extLst>
                <a:ext uri="{FF2B5EF4-FFF2-40B4-BE49-F238E27FC236}">
                  <a16:creationId xmlns:a16="http://schemas.microsoft.com/office/drawing/2014/main" id="{31D8E422-DD62-BB43-AB17-3A9FC62AC537}"/>
                </a:ext>
              </a:extLst>
            </p:cNvPr>
            <p:cNvSpPr>
              <a:spLocks noEditPoints="1"/>
            </p:cNvSpPr>
            <p:nvPr/>
          </p:nvSpPr>
          <p:spPr bwMode="auto">
            <a:xfrm>
              <a:off x="4052" y="2002"/>
              <a:ext cx="69" cy="49"/>
            </a:xfrm>
            <a:custGeom>
              <a:avLst/>
              <a:gdLst>
                <a:gd name="T0" fmla="*/ 0 w 69"/>
                <a:gd name="T1" fmla="*/ 0 h 49"/>
                <a:gd name="T2" fmla="*/ 69 w 69"/>
                <a:gd name="T3" fmla="*/ 0 h 49"/>
                <a:gd name="T4" fmla="*/ 69 w 69"/>
                <a:gd name="T5" fmla="*/ 49 h 49"/>
                <a:gd name="T6" fmla="*/ 0 w 69"/>
                <a:gd name="T7" fmla="*/ 49 h 49"/>
                <a:gd name="T8" fmla="*/ 0 w 69"/>
                <a:gd name="T9" fmla="*/ 0 h 49"/>
                <a:gd name="T10" fmla="*/ 0 w 69"/>
                <a:gd name="T11" fmla="*/ 0 h 49"/>
                <a:gd name="T12" fmla="*/ 67 w 69"/>
                <a:gd name="T13" fmla="*/ 0 h 49"/>
                <a:gd name="T14" fmla="*/ 67 w 69"/>
                <a:gd name="T15" fmla="*/ 48 h 49"/>
                <a:gd name="T16" fmla="*/ 0 w 69"/>
                <a:gd name="T17" fmla="*/ 48 h 49"/>
                <a:gd name="T18" fmla="*/ 0 w 69"/>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49">
                  <a:moveTo>
                    <a:pt x="0" y="0"/>
                  </a:moveTo>
                  <a:lnTo>
                    <a:pt x="69" y="0"/>
                  </a:lnTo>
                  <a:lnTo>
                    <a:pt x="69" y="49"/>
                  </a:lnTo>
                  <a:lnTo>
                    <a:pt x="0" y="49"/>
                  </a:lnTo>
                  <a:lnTo>
                    <a:pt x="0" y="0"/>
                  </a:lnTo>
                  <a:close/>
                  <a:moveTo>
                    <a:pt x="0" y="0"/>
                  </a:moveTo>
                  <a:lnTo>
                    <a:pt x="67" y="0"/>
                  </a:lnTo>
                  <a:lnTo>
                    <a:pt x="67" y="48"/>
                  </a:lnTo>
                  <a:lnTo>
                    <a:pt x="0" y="48"/>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3" name="Freeform 143">
              <a:extLst>
                <a:ext uri="{FF2B5EF4-FFF2-40B4-BE49-F238E27FC236}">
                  <a16:creationId xmlns:a16="http://schemas.microsoft.com/office/drawing/2014/main" id="{47F12F87-234A-E549-8219-55E1D59CD677}"/>
                </a:ext>
              </a:extLst>
            </p:cNvPr>
            <p:cNvSpPr>
              <a:spLocks noEditPoints="1"/>
            </p:cNvSpPr>
            <p:nvPr/>
          </p:nvSpPr>
          <p:spPr bwMode="auto">
            <a:xfrm>
              <a:off x="4052" y="2002"/>
              <a:ext cx="67" cy="48"/>
            </a:xfrm>
            <a:custGeom>
              <a:avLst/>
              <a:gdLst>
                <a:gd name="T0" fmla="*/ 0 w 67"/>
                <a:gd name="T1" fmla="*/ 0 h 48"/>
                <a:gd name="T2" fmla="*/ 67 w 67"/>
                <a:gd name="T3" fmla="*/ 0 h 48"/>
                <a:gd name="T4" fmla="*/ 67 w 67"/>
                <a:gd name="T5" fmla="*/ 48 h 48"/>
                <a:gd name="T6" fmla="*/ 0 w 67"/>
                <a:gd name="T7" fmla="*/ 48 h 48"/>
                <a:gd name="T8" fmla="*/ 0 w 67"/>
                <a:gd name="T9" fmla="*/ 0 h 48"/>
                <a:gd name="T10" fmla="*/ 0 w 67"/>
                <a:gd name="T11" fmla="*/ 0 h 48"/>
                <a:gd name="T12" fmla="*/ 65 w 67"/>
                <a:gd name="T13" fmla="*/ 0 h 48"/>
                <a:gd name="T14" fmla="*/ 65 w 67"/>
                <a:gd name="T15" fmla="*/ 46 h 48"/>
                <a:gd name="T16" fmla="*/ 0 w 67"/>
                <a:gd name="T17" fmla="*/ 46 h 48"/>
                <a:gd name="T18" fmla="*/ 0 w 67"/>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48">
                  <a:moveTo>
                    <a:pt x="0" y="0"/>
                  </a:moveTo>
                  <a:lnTo>
                    <a:pt x="67" y="0"/>
                  </a:lnTo>
                  <a:lnTo>
                    <a:pt x="67" y="48"/>
                  </a:lnTo>
                  <a:lnTo>
                    <a:pt x="0" y="48"/>
                  </a:lnTo>
                  <a:lnTo>
                    <a:pt x="0" y="0"/>
                  </a:lnTo>
                  <a:close/>
                  <a:moveTo>
                    <a:pt x="0" y="0"/>
                  </a:moveTo>
                  <a:lnTo>
                    <a:pt x="65" y="0"/>
                  </a:lnTo>
                  <a:lnTo>
                    <a:pt x="65" y="46"/>
                  </a:lnTo>
                  <a:lnTo>
                    <a:pt x="0" y="46"/>
                  </a:lnTo>
                  <a:lnTo>
                    <a:pt x="0" y="0"/>
                  </a:lnTo>
                  <a:close/>
                </a:path>
              </a:pathLst>
            </a:custGeom>
            <a:solidFill>
              <a:srgbClr val="F8F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4" name="Freeform 144">
              <a:extLst>
                <a:ext uri="{FF2B5EF4-FFF2-40B4-BE49-F238E27FC236}">
                  <a16:creationId xmlns:a16="http://schemas.microsoft.com/office/drawing/2014/main" id="{EC6E5386-FBAB-8244-B435-9DF3027EE77B}"/>
                </a:ext>
              </a:extLst>
            </p:cNvPr>
            <p:cNvSpPr>
              <a:spLocks noEditPoints="1"/>
            </p:cNvSpPr>
            <p:nvPr/>
          </p:nvSpPr>
          <p:spPr bwMode="auto">
            <a:xfrm>
              <a:off x="4052" y="2002"/>
              <a:ext cx="65" cy="46"/>
            </a:xfrm>
            <a:custGeom>
              <a:avLst/>
              <a:gdLst>
                <a:gd name="T0" fmla="*/ 0 w 65"/>
                <a:gd name="T1" fmla="*/ 0 h 46"/>
                <a:gd name="T2" fmla="*/ 65 w 65"/>
                <a:gd name="T3" fmla="*/ 0 h 46"/>
                <a:gd name="T4" fmla="*/ 65 w 65"/>
                <a:gd name="T5" fmla="*/ 46 h 46"/>
                <a:gd name="T6" fmla="*/ 0 w 65"/>
                <a:gd name="T7" fmla="*/ 46 h 46"/>
                <a:gd name="T8" fmla="*/ 0 w 65"/>
                <a:gd name="T9" fmla="*/ 0 h 46"/>
                <a:gd name="T10" fmla="*/ 0 w 65"/>
                <a:gd name="T11" fmla="*/ 0 h 46"/>
                <a:gd name="T12" fmla="*/ 63 w 65"/>
                <a:gd name="T13" fmla="*/ 0 h 46"/>
                <a:gd name="T14" fmla="*/ 63 w 65"/>
                <a:gd name="T15" fmla="*/ 44 h 46"/>
                <a:gd name="T16" fmla="*/ 0 w 65"/>
                <a:gd name="T17" fmla="*/ 44 h 46"/>
                <a:gd name="T18" fmla="*/ 0 w 65"/>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46">
                  <a:moveTo>
                    <a:pt x="0" y="0"/>
                  </a:moveTo>
                  <a:lnTo>
                    <a:pt x="65" y="0"/>
                  </a:lnTo>
                  <a:lnTo>
                    <a:pt x="65" y="46"/>
                  </a:lnTo>
                  <a:lnTo>
                    <a:pt x="0" y="46"/>
                  </a:lnTo>
                  <a:lnTo>
                    <a:pt x="0" y="0"/>
                  </a:lnTo>
                  <a:close/>
                  <a:moveTo>
                    <a:pt x="0" y="0"/>
                  </a:moveTo>
                  <a:lnTo>
                    <a:pt x="63" y="0"/>
                  </a:lnTo>
                  <a:lnTo>
                    <a:pt x="63" y="44"/>
                  </a:lnTo>
                  <a:lnTo>
                    <a:pt x="0" y="44"/>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5" name="Freeform 145">
              <a:extLst>
                <a:ext uri="{FF2B5EF4-FFF2-40B4-BE49-F238E27FC236}">
                  <a16:creationId xmlns:a16="http://schemas.microsoft.com/office/drawing/2014/main" id="{555A4888-5080-5145-8088-0D1E861407DE}"/>
                </a:ext>
              </a:extLst>
            </p:cNvPr>
            <p:cNvSpPr>
              <a:spLocks noEditPoints="1"/>
            </p:cNvSpPr>
            <p:nvPr/>
          </p:nvSpPr>
          <p:spPr bwMode="auto">
            <a:xfrm>
              <a:off x="4052" y="2002"/>
              <a:ext cx="63" cy="44"/>
            </a:xfrm>
            <a:custGeom>
              <a:avLst/>
              <a:gdLst>
                <a:gd name="T0" fmla="*/ 0 w 63"/>
                <a:gd name="T1" fmla="*/ 0 h 44"/>
                <a:gd name="T2" fmla="*/ 63 w 63"/>
                <a:gd name="T3" fmla="*/ 0 h 44"/>
                <a:gd name="T4" fmla="*/ 63 w 63"/>
                <a:gd name="T5" fmla="*/ 44 h 44"/>
                <a:gd name="T6" fmla="*/ 0 w 63"/>
                <a:gd name="T7" fmla="*/ 44 h 44"/>
                <a:gd name="T8" fmla="*/ 0 w 63"/>
                <a:gd name="T9" fmla="*/ 0 h 44"/>
                <a:gd name="T10" fmla="*/ 0 w 63"/>
                <a:gd name="T11" fmla="*/ 0 h 44"/>
                <a:gd name="T12" fmla="*/ 60 w 63"/>
                <a:gd name="T13" fmla="*/ 0 h 44"/>
                <a:gd name="T14" fmla="*/ 60 w 63"/>
                <a:gd name="T15" fmla="*/ 43 h 44"/>
                <a:gd name="T16" fmla="*/ 0 w 63"/>
                <a:gd name="T17" fmla="*/ 43 h 44"/>
                <a:gd name="T18" fmla="*/ 0 w 6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4">
                  <a:moveTo>
                    <a:pt x="0" y="0"/>
                  </a:moveTo>
                  <a:lnTo>
                    <a:pt x="63" y="0"/>
                  </a:lnTo>
                  <a:lnTo>
                    <a:pt x="63" y="44"/>
                  </a:lnTo>
                  <a:lnTo>
                    <a:pt x="0" y="44"/>
                  </a:lnTo>
                  <a:lnTo>
                    <a:pt x="0" y="0"/>
                  </a:lnTo>
                  <a:close/>
                  <a:moveTo>
                    <a:pt x="0" y="0"/>
                  </a:moveTo>
                  <a:lnTo>
                    <a:pt x="60" y="0"/>
                  </a:lnTo>
                  <a:lnTo>
                    <a:pt x="60" y="43"/>
                  </a:lnTo>
                  <a:lnTo>
                    <a:pt x="0" y="43"/>
                  </a:lnTo>
                  <a:lnTo>
                    <a:pt x="0" y="0"/>
                  </a:lnTo>
                  <a:close/>
                </a:path>
              </a:pathLst>
            </a:custGeom>
            <a:solidFill>
              <a:srgbClr val="F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6" name="Freeform 146">
              <a:extLst>
                <a:ext uri="{FF2B5EF4-FFF2-40B4-BE49-F238E27FC236}">
                  <a16:creationId xmlns:a16="http://schemas.microsoft.com/office/drawing/2014/main" id="{2FFC6770-2C6F-B849-BDC4-20015D7433E7}"/>
                </a:ext>
              </a:extLst>
            </p:cNvPr>
            <p:cNvSpPr>
              <a:spLocks noEditPoints="1"/>
            </p:cNvSpPr>
            <p:nvPr/>
          </p:nvSpPr>
          <p:spPr bwMode="auto">
            <a:xfrm>
              <a:off x="4052" y="2002"/>
              <a:ext cx="60" cy="43"/>
            </a:xfrm>
            <a:custGeom>
              <a:avLst/>
              <a:gdLst>
                <a:gd name="T0" fmla="*/ 0 w 60"/>
                <a:gd name="T1" fmla="*/ 0 h 43"/>
                <a:gd name="T2" fmla="*/ 60 w 60"/>
                <a:gd name="T3" fmla="*/ 0 h 43"/>
                <a:gd name="T4" fmla="*/ 60 w 60"/>
                <a:gd name="T5" fmla="*/ 43 h 43"/>
                <a:gd name="T6" fmla="*/ 0 w 60"/>
                <a:gd name="T7" fmla="*/ 43 h 43"/>
                <a:gd name="T8" fmla="*/ 0 w 60"/>
                <a:gd name="T9" fmla="*/ 0 h 43"/>
                <a:gd name="T10" fmla="*/ 0 w 60"/>
                <a:gd name="T11" fmla="*/ 0 h 43"/>
                <a:gd name="T12" fmla="*/ 58 w 60"/>
                <a:gd name="T13" fmla="*/ 0 h 43"/>
                <a:gd name="T14" fmla="*/ 58 w 60"/>
                <a:gd name="T15" fmla="*/ 41 h 43"/>
                <a:gd name="T16" fmla="*/ 0 w 60"/>
                <a:gd name="T17" fmla="*/ 41 h 43"/>
                <a:gd name="T18" fmla="*/ 0 w 60"/>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43">
                  <a:moveTo>
                    <a:pt x="0" y="0"/>
                  </a:moveTo>
                  <a:lnTo>
                    <a:pt x="60" y="0"/>
                  </a:lnTo>
                  <a:lnTo>
                    <a:pt x="60" y="43"/>
                  </a:lnTo>
                  <a:lnTo>
                    <a:pt x="0" y="43"/>
                  </a:lnTo>
                  <a:lnTo>
                    <a:pt x="0" y="0"/>
                  </a:lnTo>
                  <a:close/>
                  <a:moveTo>
                    <a:pt x="0" y="0"/>
                  </a:moveTo>
                  <a:lnTo>
                    <a:pt x="58" y="0"/>
                  </a:lnTo>
                  <a:lnTo>
                    <a:pt x="58" y="41"/>
                  </a:lnTo>
                  <a:lnTo>
                    <a:pt x="0" y="41"/>
                  </a:lnTo>
                  <a:lnTo>
                    <a:pt x="0" y="0"/>
                  </a:lnTo>
                  <a:close/>
                </a:path>
              </a:pathLst>
            </a:custGeom>
            <a:solidFill>
              <a:srgbClr val="FAFA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7" name="Freeform 147">
              <a:extLst>
                <a:ext uri="{FF2B5EF4-FFF2-40B4-BE49-F238E27FC236}">
                  <a16:creationId xmlns:a16="http://schemas.microsoft.com/office/drawing/2014/main" id="{7CCB0609-B2D5-DB4F-BCF2-3B05E5B0AA69}"/>
                </a:ext>
              </a:extLst>
            </p:cNvPr>
            <p:cNvSpPr>
              <a:spLocks noEditPoints="1"/>
            </p:cNvSpPr>
            <p:nvPr/>
          </p:nvSpPr>
          <p:spPr bwMode="auto">
            <a:xfrm>
              <a:off x="4052" y="2002"/>
              <a:ext cx="58" cy="41"/>
            </a:xfrm>
            <a:custGeom>
              <a:avLst/>
              <a:gdLst>
                <a:gd name="T0" fmla="*/ 0 w 58"/>
                <a:gd name="T1" fmla="*/ 0 h 41"/>
                <a:gd name="T2" fmla="*/ 58 w 58"/>
                <a:gd name="T3" fmla="*/ 0 h 41"/>
                <a:gd name="T4" fmla="*/ 58 w 58"/>
                <a:gd name="T5" fmla="*/ 41 h 41"/>
                <a:gd name="T6" fmla="*/ 0 w 58"/>
                <a:gd name="T7" fmla="*/ 41 h 41"/>
                <a:gd name="T8" fmla="*/ 0 w 58"/>
                <a:gd name="T9" fmla="*/ 0 h 41"/>
                <a:gd name="T10" fmla="*/ 0 w 58"/>
                <a:gd name="T11" fmla="*/ 0 h 41"/>
                <a:gd name="T12" fmla="*/ 56 w 58"/>
                <a:gd name="T13" fmla="*/ 0 h 41"/>
                <a:gd name="T14" fmla="*/ 56 w 58"/>
                <a:gd name="T15" fmla="*/ 40 h 41"/>
                <a:gd name="T16" fmla="*/ 0 w 58"/>
                <a:gd name="T17" fmla="*/ 40 h 41"/>
                <a:gd name="T18" fmla="*/ 0 w 58"/>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41">
                  <a:moveTo>
                    <a:pt x="0" y="0"/>
                  </a:moveTo>
                  <a:lnTo>
                    <a:pt x="58" y="0"/>
                  </a:lnTo>
                  <a:lnTo>
                    <a:pt x="58" y="41"/>
                  </a:lnTo>
                  <a:lnTo>
                    <a:pt x="0" y="41"/>
                  </a:lnTo>
                  <a:lnTo>
                    <a:pt x="0" y="0"/>
                  </a:lnTo>
                  <a:close/>
                  <a:moveTo>
                    <a:pt x="0" y="0"/>
                  </a:moveTo>
                  <a:lnTo>
                    <a:pt x="56" y="0"/>
                  </a:lnTo>
                  <a:lnTo>
                    <a:pt x="56" y="40"/>
                  </a:lnTo>
                  <a:lnTo>
                    <a:pt x="0" y="40"/>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8" name="Freeform 148">
              <a:extLst>
                <a:ext uri="{FF2B5EF4-FFF2-40B4-BE49-F238E27FC236}">
                  <a16:creationId xmlns:a16="http://schemas.microsoft.com/office/drawing/2014/main" id="{5CB484E9-69C5-6D4B-BFB0-1752D39D04C4}"/>
                </a:ext>
              </a:extLst>
            </p:cNvPr>
            <p:cNvSpPr>
              <a:spLocks noEditPoints="1"/>
            </p:cNvSpPr>
            <p:nvPr/>
          </p:nvSpPr>
          <p:spPr bwMode="auto">
            <a:xfrm>
              <a:off x="4052" y="2002"/>
              <a:ext cx="56" cy="40"/>
            </a:xfrm>
            <a:custGeom>
              <a:avLst/>
              <a:gdLst>
                <a:gd name="T0" fmla="*/ 0 w 56"/>
                <a:gd name="T1" fmla="*/ 0 h 40"/>
                <a:gd name="T2" fmla="*/ 56 w 56"/>
                <a:gd name="T3" fmla="*/ 0 h 40"/>
                <a:gd name="T4" fmla="*/ 56 w 56"/>
                <a:gd name="T5" fmla="*/ 40 h 40"/>
                <a:gd name="T6" fmla="*/ 0 w 56"/>
                <a:gd name="T7" fmla="*/ 40 h 40"/>
                <a:gd name="T8" fmla="*/ 0 w 56"/>
                <a:gd name="T9" fmla="*/ 0 h 40"/>
                <a:gd name="T10" fmla="*/ 0 w 56"/>
                <a:gd name="T11" fmla="*/ 0 h 40"/>
                <a:gd name="T12" fmla="*/ 52 w 56"/>
                <a:gd name="T13" fmla="*/ 0 h 40"/>
                <a:gd name="T14" fmla="*/ 52 w 56"/>
                <a:gd name="T15" fmla="*/ 37 h 40"/>
                <a:gd name="T16" fmla="*/ 0 w 56"/>
                <a:gd name="T17" fmla="*/ 37 h 40"/>
                <a:gd name="T18" fmla="*/ 0 w 56"/>
                <a:gd name="T19" fmla="*/ 0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6" h="40">
                  <a:moveTo>
                    <a:pt x="0" y="0"/>
                  </a:moveTo>
                  <a:lnTo>
                    <a:pt x="56" y="0"/>
                  </a:lnTo>
                  <a:lnTo>
                    <a:pt x="56" y="40"/>
                  </a:lnTo>
                  <a:lnTo>
                    <a:pt x="0" y="40"/>
                  </a:lnTo>
                  <a:lnTo>
                    <a:pt x="0" y="0"/>
                  </a:lnTo>
                  <a:close/>
                  <a:moveTo>
                    <a:pt x="0" y="0"/>
                  </a:moveTo>
                  <a:lnTo>
                    <a:pt x="52" y="0"/>
                  </a:lnTo>
                  <a:lnTo>
                    <a:pt x="52" y="37"/>
                  </a:lnTo>
                  <a:lnTo>
                    <a:pt x="0" y="37"/>
                  </a:lnTo>
                  <a:lnTo>
                    <a:pt x="0" y="0"/>
                  </a:lnTo>
                  <a:close/>
                </a:path>
              </a:pathLst>
            </a:custGeom>
            <a:solidFill>
              <a:srgbClr val="FB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19" name="Freeform 149">
              <a:extLst>
                <a:ext uri="{FF2B5EF4-FFF2-40B4-BE49-F238E27FC236}">
                  <a16:creationId xmlns:a16="http://schemas.microsoft.com/office/drawing/2014/main" id="{E119C005-B258-8744-9189-CD2B1F78035F}"/>
                </a:ext>
              </a:extLst>
            </p:cNvPr>
            <p:cNvSpPr>
              <a:spLocks noEditPoints="1"/>
            </p:cNvSpPr>
            <p:nvPr/>
          </p:nvSpPr>
          <p:spPr bwMode="auto">
            <a:xfrm>
              <a:off x="4052" y="2002"/>
              <a:ext cx="52" cy="37"/>
            </a:xfrm>
            <a:custGeom>
              <a:avLst/>
              <a:gdLst>
                <a:gd name="T0" fmla="*/ 0 w 52"/>
                <a:gd name="T1" fmla="*/ 0 h 37"/>
                <a:gd name="T2" fmla="*/ 52 w 52"/>
                <a:gd name="T3" fmla="*/ 0 h 37"/>
                <a:gd name="T4" fmla="*/ 52 w 52"/>
                <a:gd name="T5" fmla="*/ 37 h 37"/>
                <a:gd name="T6" fmla="*/ 0 w 52"/>
                <a:gd name="T7" fmla="*/ 37 h 37"/>
                <a:gd name="T8" fmla="*/ 0 w 52"/>
                <a:gd name="T9" fmla="*/ 0 h 37"/>
                <a:gd name="T10" fmla="*/ 0 w 52"/>
                <a:gd name="T11" fmla="*/ 0 h 37"/>
                <a:gd name="T12" fmla="*/ 50 w 52"/>
                <a:gd name="T13" fmla="*/ 0 h 37"/>
                <a:gd name="T14" fmla="*/ 50 w 52"/>
                <a:gd name="T15" fmla="*/ 35 h 37"/>
                <a:gd name="T16" fmla="*/ 0 w 52"/>
                <a:gd name="T17" fmla="*/ 35 h 37"/>
                <a:gd name="T18" fmla="*/ 0 w 52"/>
                <a:gd name="T19" fmla="*/ 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 h="37">
                  <a:moveTo>
                    <a:pt x="0" y="0"/>
                  </a:moveTo>
                  <a:lnTo>
                    <a:pt x="52" y="0"/>
                  </a:lnTo>
                  <a:lnTo>
                    <a:pt x="52" y="37"/>
                  </a:lnTo>
                  <a:lnTo>
                    <a:pt x="0" y="37"/>
                  </a:lnTo>
                  <a:lnTo>
                    <a:pt x="0" y="0"/>
                  </a:lnTo>
                  <a:close/>
                  <a:moveTo>
                    <a:pt x="0" y="0"/>
                  </a:moveTo>
                  <a:lnTo>
                    <a:pt x="50" y="0"/>
                  </a:lnTo>
                  <a:lnTo>
                    <a:pt x="50" y="35"/>
                  </a:lnTo>
                  <a:lnTo>
                    <a:pt x="0" y="35"/>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0" name="Freeform 150">
              <a:extLst>
                <a:ext uri="{FF2B5EF4-FFF2-40B4-BE49-F238E27FC236}">
                  <a16:creationId xmlns:a16="http://schemas.microsoft.com/office/drawing/2014/main" id="{D475888D-7199-C74B-94FD-548844258512}"/>
                </a:ext>
              </a:extLst>
            </p:cNvPr>
            <p:cNvSpPr>
              <a:spLocks noEditPoints="1"/>
            </p:cNvSpPr>
            <p:nvPr/>
          </p:nvSpPr>
          <p:spPr bwMode="auto">
            <a:xfrm>
              <a:off x="4052" y="2002"/>
              <a:ext cx="50" cy="35"/>
            </a:xfrm>
            <a:custGeom>
              <a:avLst/>
              <a:gdLst>
                <a:gd name="T0" fmla="*/ 0 w 50"/>
                <a:gd name="T1" fmla="*/ 0 h 35"/>
                <a:gd name="T2" fmla="*/ 50 w 50"/>
                <a:gd name="T3" fmla="*/ 0 h 35"/>
                <a:gd name="T4" fmla="*/ 50 w 50"/>
                <a:gd name="T5" fmla="*/ 35 h 35"/>
                <a:gd name="T6" fmla="*/ 0 w 50"/>
                <a:gd name="T7" fmla="*/ 35 h 35"/>
                <a:gd name="T8" fmla="*/ 0 w 50"/>
                <a:gd name="T9" fmla="*/ 0 h 35"/>
                <a:gd name="T10" fmla="*/ 0 w 50"/>
                <a:gd name="T11" fmla="*/ 0 h 35"/>
                <a:gd name="T12" fmla="*/ 48 w 50"/>
                <a:gd name="T13" fmla="*/ 0 h 35"/>
                <a:gd name="T14" fmla="*/ 48 w 50"/>
                <a:gd name="T15" fmla="*/ 34 h 35"/>
                <a:gd name="T16" fmla="*/ 0 w 50"/>
                <a:gd name="T17" fmla="*/ 34 h 35"/>
                <a:gd name="T18" fmla="*/ 0 w 50"/>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5">
                  <a:moveTo>
                    <a:pt x="0" y="0"/>
                  </a:moveTo>
                  <a:lnTo>
                    <a:pt x="50" y="0"/>
                  </a:lnTo>
                  <a:lnTo>
                    <a:pt x="50" y="35"/>
                  </a:lnTo>
                  <a:lnTo>
                    <a:pt x="0" y="35"/>
                  </a:lnTo>
                  <a:lnTo>
                    <a:pt x="0" y="0"/>
                  </a:lnTo>
                  <a:close/>
                  <a:moveTo>
                    <a:pt x="0" y="0"/>
                  </a:moveTo>
                  <a:lnTo>
                    <a:pt x="48" y="0"/>
                  </a:lnTo>
                  <a:lnTo>
                    <a:pt x="48" y="34"/>
                  </a:lnTo>
                  <a:lnTo>
                    <a:pt x="0" y="34"/>
                  </a:lnTo>
                  <a:lnTo>
                    <a:pt x="0" y="0"/>
                  </a:lnTo>
                  <a:close/>
                </a:path>
              </a:pathLst>
            </a:custGeom>
            <a:solidFill>
              <a:srgbClr val="FC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1" name="Freeform 151">
              <a:extLst>
                <a:ext uri="{FF2B5EF4-FFF2-40B4-BE49-F238E27FC236}">
                  <a16:creationId xmlns:a16="http://schemas.microsoft.com/office/drawing/2014/main" id="{1C2FF9E1-01D6-264C-9F94-D25B543B1AAD}"/>
                </a:ext>
              </a:extLst>
            </p:cNvPr>
            <p:cNvSpPr>
              <a:spLocks noEditPoints="1"/>
            </p:cNvSpPr>
            <p:nvPr/>
          </p:nvSpPr>
          <p:spPr bwMode="auto">
            <a:xfrm>
              <a:off x="4052" y="2002"/>
              <a:ext cx="48" cy="34"/>
            </a:xfrm>
            <a:custGeom>
              <a:avLst/>
              <a:gdLst>
                <a:gd name="T0" fmla="*/ 0 w 48"/>
                <a:gd name="T1" fmla="*/ 0 h 34"/>
                <a:gd name="T2" fmla="*/ 48 w 48"/>
                <a:gd name="T3" fmla="*/ 0 h 34"/>
                <a:gd name="T4" fmla="*/ 48 w 48"/>
                <a:gd name="T5" fmla="*/ 34 h 34"/>
                <a:gd name="T6" fmla="*/ 0 w 48"/>
                <a:gd name="T7" fmla="*/ 34 h 34"/>
                <a:gd name="T8" fmla="*/ 0 w 48"/>
                <a:gd name="T9" fmla="*/ 0 h 34"/>
                <a:gd name="T10" fmla="*/ 0 w 48"/>
                <a:gd name="T11" fmla="*/ 0 h 34"/>
                <a:gd name="T12" fmla="*/ 46 w 48"/>
                <a:gd name="T13" fmla="*/ 0 h 34"/>
                <a:gd name="T14" fmla="*/ 46 w 48"/>
                <a:gd name="T15" fmla="*/ 32 h 34"/>
                <a:gd name="T16" fmla="*/ 0 w 48"/>
                <a:gd name="T17" fmla="*/ 32 h 34"/>
                <a:gd name="T18" fmla="*/ 0 w 48"/>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34">
                  <a:moveTo>
                    <a:pt x="0" y="0"/>
                  </a:moveTo>
                  <a:lnTo>
                    <a:pt x="48" y="0"/>
                  </a:lnTo>
                  <a:lnTo>
                    <a:pt x="48" y="34"/>
                  </a:lnTo>
                  <a:lnTo>
                    <a:pt x="0" y="34"/>
                  </a:lnTo>
                  <a:lnTo>
                    <a:pt x="0" y="0"/>
                  </a:lnTo>
                  <a:close/>
                  <a:moveTo>
                    <a:pt x="0" y="0"/>
                  </a:moveTo>
                  <a:lnTo>
                    <a:pt x="46" y="0"/>
                  </a:lnTo>
                  <a:lnTo>
                    <a:pt x="46" y="32"/>
                  </a:lnTo>
                  <a:lnTo>
                    <a:pt x="0" y="32"/>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2" name="Freeform 152">
              <a:extLst>
                <a:ext uri="{FF2B5EF4-FFF2-40B4-BE49-F238E27FC236}">
                  <a16:creationId xmlns:a16="http://schemas.microsoft.com/office/drawing/2014/main" id="{BF26433B-BE1A-A041-BC39-8BF1E6418AAB}"/>
                </a:ext>
              </a:extLst>
            </p:cNvPr>
            <p:cNvSpPr>
              <a:spLocks noEditPoints="1"/>
            </p:cNvSpPr>
            <p:nvPr/>
          </p:nvSpPr>
          <p:spPr bwMode="auto">
            <a:xfrm>
              <a:off x="4052" y="2002"/>
              <a:ext cx="46" cy="32"/>
            </a:xfrm>
            <a:custGeom>
              <a:avLst/>
              <a:gdLst>
                <a:gd name="T0" fmla="*/ 0 w 46"/>
                <a:gd name="T1" fmla="*/ 0 h 32"/>
                <a:gd name="T2" fmla="*/ 46 w 46"/>
                <a:gd name="T3" fmla="*/ 0 h 32"/>
                <a:gd name="T4" fmla="*/ 46 w 46"/>
                <a:gd name="T5" fmla="*/ 32 h 32"/>
                <a:gd name="T6" fmla="*/ 0 w 46"/>
                <a:gd name="T7" fmla="*/ 32 h 32"/>
                <a:gd name="T8" fmla="*/ 0 w 46"/>
                <a:gd name="T9" fmla="*/ 0 h 32"/>
                <a:gd name="T10" fmla="*/ 0 w 46"/>
                <a:gd name="T11" fmla="*/ 0 h 32"/>
                <a:gd name="T12" fmla="*/ 43 w 46"/>
                <a:gd name="T13" fmla="*/ 0 h 32"/>
                <a:gd name="T14" fmla="*/ 43 w 46"/>
                <a:gd name="T15" fmla="*/ 31 h 32"/>
                <a:gd name="T16" fmla="*/ 0 w 46"/>
                <a:gd name="T17" fmla="*/ 31 h 32"/>
                <a:gd name="T18" fmla="*/ 0 w 46"/>
                <a:gd name="T19" fmla="*/ 0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2">
                  <a:moveTo>
                    <a:pt x="0" y="0"/>
                  </a:moveTo>
                  <a:lnTo>
                    <a:pt x="46" y="0"/>
                  </a:lnTo>
                  <a:lnTo>
                    <a:pt x="46" y="32"/>
                  </a:lnTo>
                  <a:lnTo>
                    <a:pt x="0" y="32"/>
                  </a:lnTo>
                  <a:lnTo>
                    <a:pt x="0" y="0"/>
                  </a:lnTo>
                  <a:close/>
                  <a:moveTo>
                    <a:pt x="0" y="0"/>
                  </a:moveTo>
                  <a:lnTo>
                    <a:pt x="43" y="0"/>
                  </a:lnTo>
                  <a:lnTo>
                    <a:pt x="43" y="31"/>
                  </a:lnTo>
                  <a:lnTo>
                    <a:pt x="0" y="31"/>
                  </a:lnTo>
                  <a:lnTo>
                    <a:pt x="0" y="0"/>
                  </a:lnTo>
                  <a:close/>
                </a:path>
              </a:pathLst>
            </a:custGeom>
            <a:solidFill>
              <a:srgbClr val="FDFD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3" name="Freeform 153">
              <a:extLst>
                <a:ext uri="{FF2B5EF4-FFF2-40B4-BE49-F238E27FC236}">
                  <a16:creationId xmlns:a16="http://schemas.microsoft.com/office/drawing/2014/main" id="{114985E2-3B98-C949-9876-5DBF5D44CEEA}"/>
                </a:ext>
              </a:extLst>
            </p:cNvPr>
            <p:cNvSpPr>
              <a:spLocks noEditPoints="1"/>
            </p:cNvSpPr>
            <p:nvPr/>
          </p:nvSpPr>
          <p:spPr bwMode="auto">
            <a:xfrm>
              <a:off x="4052" y="2002"/>
              <a:ext cx="43" cy="31"/>
            </a:xfrm>
            <a:custGeom>
              <a:avLst/>
              <a:gdLst>
                <a:gd name="T0" fmla="*/ 0 w 43"/>
                <a:gd name="T1" fmla="*/ 0 h 31"/>
                <a:gd name="T2" fmla="*/ 43 w 43"/>
                <a:gd name="T3" fmla="*/ 0 h 31"/>
                <a:gd name="T4" fmla="*/ 43 w 43"/>
                <a:gd name="T5" fmla="*/ 31 h 31"/>
                <a:gd name="T6" fmla="*/ 0 w 43"/>
                <a:gd name="T7" fmla="*/ 31 h 31"/>
                <a:gd name="T8" fmla="*/ 0 w 43"/>
                <a:gd name="T9" fmla="*/ 0 h 31"/>
                <a:gd name="T10" fmla="*/ 0 w 43"/>
                <a:gd name="T11" fmla="*/ 0 h 31"/>
                <a:gd name="T12" fmla="*/ 41 w 43"/>
                <a:gd name="T13" fmla="*/ 0 h 31"/>
                <a:gd name="T14" fmla="*/ 41 w 43"/>
                <a:gd name="T15" fmla="*/ 29 h 31"/>
                <a:gd name="T16" fmla="*/ 0 w 43"/>
                <a:gd name="T17" fmla="*/ 29 h 31"/>
                <a:gd name="T18" fmla="*/ 0 w 43"/>
                <a:gd name="T19" fmla="*/ 0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31">
                  <a:moveTo>
                    <a:pt x="0" y="0"/>
                  </a:moveTo>
                  <a:lnTo>
                    <a:pt x="43" y="0"/>
                  </a:lnTo>
                  <a:lnTo>
                    <a:pt x="43" y="31"/>
                  </a:lnTo>
                  <a:lnTo>
                    <a:pt x="0" y="31"/>
                  </a:lnTo>
                  <a:lnTo>
                    <a:pt x="0" y="0"/>
                  </a:lnTo>
                  <a:close/>
                  <a:moveTo>
                    <a:pt x="0" y="0"/>
                  </a:moveTo>
                  <a:lnTo>
                    <a:pt x="41" y="0"/>
                  </a:lnTo>
                  <a:lnTo>
                    <a:pt x="41" y="29"/>
                  </a:lnTo>
                  <a:lnTo>
                    <a:pt x="0" y="29"/>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4" name="Freeform 154">
              <a:extLst>
                <a:ext uri="{FF2B5EF4-FFF2-40B4-BE49-F238E27FC236}">
                  <a16:creationId xmlns:a16="http://schemas.microsoft.com/office/drawing/2014/main" id="{634659CD-B234-4244-B196-E6E272B57CD4}"/>
                </a:ext>
              </a:extLst>
            </p:cNvPr>
            <p:cNvSpPr>
              <a:spLocks noEditPoints="1"/>
            </p:cNvSpPr>
            <p:nvPr/>
          </p:nvSpPr>
          <p:spPr bwMode="auto">
            <a:xfrm>
              <a:off x="4052" y="2002"/>
              <a:ext cx="41" cy="29"/>
            </a:xfrm>
            <a:custGeom>
              <a:avLst/>
              <a:gdLst>
                <a:gd name="T0" fmla="*/ 0 w 41"/>
                <a:gd name="T1" fmla="*/ 0 h 29"/>
                <a:gd name="T2" fmla="*/ 41 w 41"/>
                <a:gd name="T3" fmla="*/ 0 h 29"/>
                <a:gd name="T4" fmla="*/ 41 w 41"/>
                <a:gd name="T5" fmla="*/ 29 h 29"/>
                <a:gd name="T6" fmla="*/ 0 w 41"/>
                <a:gd name="T7" fmla="*/ 29 h 29"/>
                <a:gd name="T8" fmla="*/ 0 w 41"/>
                <a:gd name="T9" fmla="*/ 0 h 29"/>
                <a:gd name="T10" fmla="*/ 0 w 41"/>
                <a:gd name="T11" fmla="*/ 0 h 29"/>
                <a:gd name="T12" fmla="*/ 39 w 41"/>
                <a:gd name="T13" fmla="*/ 0 h 29"/>
                <a:gd name="T14" fmla="*/ 39 w 41"/>
                <a:gd name="T15" fmla="*/ 27 h 29"/>
                <a:gd name="T16" fmla="*/ 0 w 41"/>
                <a:gd name="T17" fmla="*/ 27 h 29"/>
                <a:gd name="T18" fmla="*/ 0 w 4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9">
                  <a:moveTo>
                    <a:pt x="0" y="0"/>
                  </a:moveTo>
                  <a:lnTo>
                    <a:pt x="41" y="0"/>
                  </a:lnTo>
                  <a:lnTo>
                    <a:pt x="41" y="29"/>
                  </a:lnTo>
                  <a:lnTo>
                    <a:pt x="0" y="29"/>
                  </a:lnTo>
                  <a:lnTo>
                    <a:pt x="0" y="0"/>
                  </a:lnTo>
                  <a:close/>
                  <a:moveTo>
                    <a:pt x="0" y="0"/>
                  </a:moveTo>
                  <a:lnTo>
                    <a:pt x="39" y="0"/>
                  </a:lnTo>
                  <a:lnTo>
                    <a:pt x="39" y="27"/>
                  </a:lnTo>
                  <a:lnTo>
                    <a:pt x="0" y="27"/>
                  </a:lnTo>
                  <a:lnTo>
                    <a:pt x="0" y="0"/>
                  </a:lnTo>
                  <a:close/>
                </a:path>
              </a:pathLst>
            </a:custGeom>
            <a:solidFill>
              <a:srgbClr val="FE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5" name="Freeform 155">
              <a:extLst>
                <a:ext uri="{FF2B5EF4-FFF2-40B4-BE49-F238E27FC236}">
                  <a16:creationId xmlns:a16="http://schemas.microsoft.com/office/drawing/2014/main" id="{E7759084-C170-6349-9E79-EA28165E46AA}"/>
                </a:ext>
              </a:extLst>
            </p:cNvPr>
            <p:cNvSpPr>
              <a:spLocks noEditPoints="1"/>
            </p:cNvSpPr>
            <p:nvPr/>
          </p:nvSpPr>
          <p:spPr bwMode="auto">
            <a:xfrm>
              <a:off x="4052" y="2002"/>
              <a:ext cx="39" cy="27"/>
            </a:xfrm>
            <a:custGeom>
              <a:avLst/>
              <a:gdLst>
                <a:gd name="T0" fmla="*/ 0 w 39"/>
                <a:gd name="T1" fmla="*/ 0 h 27"/>
                <a:gd name="T2" fmla="*/ 39 w 39"/>
                <a:gd name="T3" fmla="*/ 0 h 27"/>
                <a:gd name="T4" fmla="*/ 39 w 39"/>
                <a:gd name="T5" fmla="*/ 27 h 27"/>
                <a:gd name="T6" fmla="*/ 0 w 39"/>
                <a:gd name="T7" fmla="*/ 27 h 27"/>
                <a:gd name="T8" fmla="*/ 0 w 39"/>
                <a:gd name="T9" fmla="*/ 0 h 27"/>
                <a:gd name="T10" fmla="*/ 0 w 39"/>
                <a:gd name="T11" fmla="*/ 0 h 27"/>
                <a:gd name="T12" fmla="*/ 36 w 39"/>
                <a:gd name="T13" fmla="*/ 0 h 27"/>
                <a:gd name="T14" fmla="*/ 36 w 39"/>
                <a:gd name="T15" fmla="*/ 26 h 27"/>
                <a:gd name="T16" fmla="*/ 0 w 39"/>
                <a:gd name="T17" fmla="*/ 26 h 27"/>
                <a:gd name="T18" fmla="*/ 0 w 39"/>
                <a:gd name="T19" fmla="*/ 0 h 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7">
                  <a:moveTo>
                    <a:pt x="0" y="0"/>
                  </a:moveTo>
                  <a:lnTo>
                    <a:pt x="39" y="0"/>
                  </a:lnTo>
                  <a:lnTo>
                    <a:pt x="39" y="27"/>
                  </a:lnTo>
                  <a:lnTo>
                    <a:pt x="0" y="27"/>
                  </a:lnTo>
                  <a:lnTo>
                    <a:pt x="0" y="0"/>
                  </a:lnTo>
                  <a:close/>
                  <a:moveTo>
                    <a:pt x="0" y="0"/>
                  </a:moveTo>
                  <a:lnTo>
                    <a:pt x="36" y="0"/>
                  </a:lnTo>
                  <a:lnTo>
                    <a:pt x="36" y="26"/>
                  </a:lnTo>
                  <a:lnTo>
                    <a:pt x="0" y="2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6" name="Freeform 156">
              <a:extLst>
                <a:ext uri="{FF2B5EF4-FFF2-40B4-BE49-F238E27FC236}">
                  <a16:creationId xmlns:a16="http://schemas.microsoft.com/office/drawing/2014/main" id="{88A72EF1-D777-D948-AF2B-192801DA0FDE}"/>
                </a:ext>
              </a:extLst>
            </p:cNvPr>
            <p:cNvSpPr>
              <a:spLocks noEditPoints="1"/>
            </p:cNvSpPr>
            <p:nvPr/>
          </p:nvSpPr>
          <p:spPr bwMode="auto">
            <a:xfrm>
              <a:off x="4052" y="2002"/>
              <a:ext cx="36" cy="26"/>
            </a:xfrm>
            <a:custGeom>
              <a:avLst/>
              <a:gdLst>
                <a:gd name="T0" fmla="*/ 0 w 36"/>
                <a:gd name="T1" fmla="*/ 0 h 26"/>
                <a:gd name="T2" fmla="*/ 36 w 36"/>
                <a:gd name="T3" fmla="*/ 0 h 26"/>
                <a:gd name="T4" fmla="*/ 36 w 36"/>
                <a:gd name="T5" fmla="*/ 26 h 26"/>
                <a:gd name="T6" fmla="*/ 0 w 36"/>
                <a:gd name="T7" fmla="*/ 26 h 26"/>
                <a:gd name="T8" fmla="*/ 0 w 36"/>
                <a:gd name="T9" fmla="*/ 0 h 26"/>
                <a:gd name="T10" fmla="*/ 0 w 36"/>
                <a:gd name="T11" fmla="*/ 0 h 26"/>
                <a:gd name="T12" fmla="*/ 34 w 36"/>
                <a:gd name="T13" fmla="*/ 0 h 26"/>
                <a:gd name="T14" fmla="*/ 34 w 36"/>
                <a:gd name="T15" fmla="*/ 24 h 26"/>
                <a:gd name="T16" fmla="*/ 0 w 36"/>
                <a:gd name="T17" fmla="*/ 24 h 26"/>
                <a:gd name="T18" fmla="*/ 0 w 36"/>
                <a:gd name="T19" fmla="*/ 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 h="26">
                  <a:moveTo>
                    <a:pt x="0" y="0"/>
                  </a:moveTo>
                  <a:lnTo>
                    <a:pt x="36" y="0"/>
                  </a:lnTo>
                  <a:lnTo>
                    <a:pt x="36" y="26"/>
                  </a:lnTo>
                  <a:lnTo>
                    <a:pt x="0" y="26"/>
                  </a:lnTo>
                  <a:lnTo>
                    <a:pt x="0" y="0"/>
                  </a:lnTo>
                  <a:close/>
                  <a:moveTo>
                    <a:pt x="0" y="0"/>
                  </a:moveTo>
                  <a:lnTo>
                    <a:pt x="34" y="0"/>
                  </a:lnTo>
                  <a:lnTo>
                    <a:pt x="34" y="24"/>
                  </a:lnTo>
                  <a:lnTo>
                    <a:pt x="0" y="2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7" name="Freeform 157">
              <a:extLst>
                <a:ext uri="{FF2B5EF4-FFF2-40B4-BE49-F238E27FC236}">
                  <a16:creationId xmlns:a16="http://schemas.microsoft.com/office/drawing/2014/main" id="{1447A0F5-0F91-284B-ACF1-439545602E32}"/>
                </a:ext>
              </a:extLst>
            </p:cNvPr>
            <p:cNvSpPr>
              <a:spLocks noEditPoints="1"/>
            </p:cNvSpPr>
            <p:nvPr/>
          </p:nvSpPr>
          <p:spPr bwMode="auto">
            <a:xfrm>
              <a:off x="4052" y="2002"/>
              <a:ext cx="34" cy="24"/>
            </a:xfrm>
            <a:custGeom>
              <a:avLst/>
              <a:gdLst>
                <a:gd name="T0" fmla="*/ 0 w 34"/>
                <a:gd name="T1" fmla="*/ 0 h 24"/>
                <a:gd name="T2" fmla="*/ 34 w 34"/>
                <a:gd name="T3" fmla="*/ 0 h 24"/>
                <a:gd name="T4" fmla="*/ 34 w 34"/>
                <a:gd name="T5" fmla="*/ 24 h 24"/>
                <a:gd name="T6" fmla="*/ 0 w 34"/>
                <a:gd name="T7" fmla="*/ 24 h 24"/>
                <a:gd name="T8" fmla="*/ 0 w 34"/>
                <a:gd name="T9" fmla="*/ 0 h 24"/>
                <a:gd name="T10" fmla="*/ 0 w 34"/>
                <a:gd name="T11" fmla="*/ 0 h 24"/>
                <a:gd name="T12" fmla="*/ 32 w 34"/>
                <a:gd name="T13" fmla="*/ 0 h 24"/>
                <a:gd name="T14" fmla="*/ 32 w 34"/>
                <a:gd name="T15" fmla="*/ 23 h 24"/>
                <a:gd name="T16" fmla="*/ 0 w 34"/>
                <a:gd name="T17" fmla="*/ 23 h 24"/>
                <a:gd name="T18" fmla="*/ 0 w 34"/>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4">
                  <a:moveTo>
                    <a:pt x="0" y="0"/>
                  </a:moveTo>
                  <a:lnTo>
                    <a:pt x="34" y="0"/>
                  </a:lnTo>
                  <a:lnTo>
                    <a:pt x="34" y="24"/>
                  </a:lnTo>
                  <a:lnTo>
                    <a:pt x="0" y="24"/>
                  </a:lnTo>
                  <a:lnTo>
                    <a:pt x="0" y="0"/>
                  </a:lnTo>
                  <a:close/>
                  <a:moveTo>
                    <a:pt x="0" y="0"/>
                  </a:moveTo>
                  <a:lnTo>
                    <a:pt x="32" y="0"/>
                  </a:lnTo>
                  <a:lnTo>
                    <a:pt x="32" y="23"/>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8" name="Freeform 158">
              <a:extLst>
                <a:ext uri="{FF2B5EF4-FFF2-40B4-BE49-F238E27FC236}">
                  <a16:creationId xmlns:a16="http://schemas.microsoft.com/office/drawing/2014/main" id="{4ACFFD74-1B35-F64C-B14C-BE83919D779D}"/>
                </a:ext>
              </a:extLst>
            </p:cNvPr>
            <p:cNvSpPr>
              <a:spLocks noEditPoints="1"/>
            </p:cNvSpPr>
            <p:nvPr/>
          </p:nvSpPr>
          <p:spPr bwMode="auto">
            <a:xfrm>
              <a:off x="4052" y="2002"/>
              <a:ext cx="32" cy="23"/>
            </a:xfrm>
            <a:custGeom>
              <a:avLst/>
              <a:gdLst>
                <a:gd name="T0" fmla="*/ 0 w 32"/>
                <a:gd name="T1" fmla="*/ 0 h 23"/>
                <a:gd name="T2" fmla="*/ 32 w 32"/>
                <a:gd name="T3" fmla="*/ 0 h 23"/>
                <a:gd name="T4" fmla="*/ 32 w 32"/>
                <a:gd name="T5" fmla="*/ 23 h 23"/>
                <a:gd name="T6" fmla="*/ 0 w 32"/>
                <a:gd name="T7" fmla="*/ 23 h 23"/>
                <a:gd name="T8" fmla="*/ 0 w 32"/>
                <a:gd name="T9" fmla="*/ 0 h 23"/>
                <a:gd name="T10" fmla="*/ 0 w 32"/>
                <a:gd name="T11" fmla="*/ 0 h 23"/>
                <a:gd name="T12" fmla="*/ 29 w 32"/>
                <a:gd name="T13" fmla="*/ 0 h 23"/>
                <a:gd name="T14" fmla="*/ 29 w 32"/>
                <a:gd name="T15" fmla="*/ 20 h 23"/>
                <a:gd name="T16" fmla="*/ 0 w 32"/>
                <a:gd name="T17" fmla="*/ 20 h 23"/>
                <a:gd name="T18" fmla="*/ 0 w 32"/>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2" h="23">
                  <a:moveTo>
                    <a:pt x="0" y="0"/>
                  </a:moveTo>
                  <a:lnTo>
                    <a:pt x="32" y="0"/>
                  </a:lnTo>
                  <a:lnTo>
                    <a:pt x="32" y="23"/>
                  </a:lnTo>
                  <a:lnTo>
                    <a:pt x="0" y="23"/>
                  </a:lnTo>
                  <a:lnTo>
                    <a:pt x="0" y="0"/>
                  </a:lnTo>
                  <a:close/>
                  <a:moveTo>
                    <a:pt x="0" y="0"/>
                  </a:moveTo>
                  <a:lnTo>
                    <a:pt x="29" y="0"/>
                  </a:lnTo>
                  <a:lnTo>
                    <a:pt x="29" y="20"/>
                  </a:lnTo>
                  <a:lnTo>
                    <a:pt x="0" y="2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29" name="Freeform 159">
              <a:extLst>
                <a:ext uri="{FF2B5EF4-FFF2-40B4-BE49-F238E27FC236}">
                  <a16:creationId xmlns:a16="http://schemas.microsoft.com/office/drawing/2014/main" id="{9FE65661-0F59-A14B-AF27-D128651B00A7}"/>
                </a:ext>
              </a:extLst>
            </p:cNvPr>
            <p:cNvSpPr>
              <a:spLocks noEditPoints="1"/>
            </p:cNvSpPr>
            <p:nvPr/>
          </p:nvSpPr>
          <p:spPr bwMode="auto">
            <a:xfrm>
              <a:off x="4052" y="2002"/>
              <a:ext cx="29" cy="20"/>
            </a:xfrm>
            <a:custGeom>
              <a:avLst/>
              <a:gdLst>
                <a:gd name="T0" fmla="*/ 0 w 29"/>
                <a:gd name="T1" fmla="*/ 0 h 20"/>
                <a:gd name="T2" fmla="*/ 29 w 29"/>
                <a:gd name="T3" fmla="*/ 0 h 20"/>
                <a:gd name="T4" fmla="*/ 29 w 29"/>
                <a:gd name="T5" fmla="*/ 20 h 20"/>
                <a:gd name="T6" fmla="*/ 0 w 29"/>
                <a:gd name="T7" fmla="*/ 20 h 20"/>
                <a:gd name="T8" fmla="*/ 0 w 29"/>
                <a:gd name="T9" fmla="*/ 0 h 20"/>
                <a:gd name="T10" fmla="*/ 0 w 29"/>
                <a:gd name="T11" fmla="*/ 0 h 20"/>
                <a:gd name="T12" fmla="*/ 26 w 29"/>
                <a:gd name="T13" fmla="*/ 0 h 20"/>
                <a:gd name="T14" fmla="*/ 26 w 29"/>
                <a:gd name="T15" fmla="*/ 18 h 20"/>
                <a:gd name="T16" fmla="*/ 0 w 29"/>
                <a:gd name="T17" fmla="*/ 18 h 20"/>
                <a:gd name="T18" fmla="*/ 0 w 29"/>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0">
                  <a:moveTo>
                    <a:pt x="0" y="0"/>
                  </a:moveTo>
                  <a:lnTo>
                    <a:pt x="29" y="0"/>
                  </a:lnTo>
                  <a:lnTo>
                    <a:pt x="29" y="20"/>
                  </a:lnTo>
                  <a:lnTo>
                    <a:pt x="0" y="20"/>
                  </a:lnTo>
                  <a:lnTo>
                    <a:pt x="0" y="0"/>
                  </a:lnTo>
                  <a:close/>
                  <a:moveTo>
                    <a:pt x="0" y="0"/>
                  </a:moveTo>
                  <a:lnTo>
                    <a:pt x="26" y="0"/>
                  </a:lnTo>
                  <a:lnTo>
                    <a:pt x="26" y="18"/>
                  </a:lnTo>
                  <a:lnTo>
                    <a:pt x="0" y="1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0" name="Freeform 160">
              <a:extLst>
                <a:ext uri="{FF2B5EF4-FFF2-40B4-BE49-F238E27FC236}">
                  <a16:creationId xmlns:a16="http://schemas.microsoft.com/office/drawing/2014/main" id="{4BBA932F-BAEB-FC4D-937B-394FA06B0092}"/>
                </a:ext>
              </a:extLst>
            </p:cNvPr>
            <p:cNvSpPr>
              <a:spLocks noEditPoints="1"/>
            </p:cNvSpPr>
            <p:nvPr/>
          </p:nvSpPr>
          <p:spPr bwMode="auto">
            <a:xfrm>
              <a:off x="4052" y="2002"/>
              <a:ext cx="26" cy="18"/>
            </a:xfrm>
            <a:custGeom>
              <a:avLst/>
              <a:gdLst>
                <a:gd name="T0" fmla="*/ 0 w 26"/>
                <a:gd name="T1" fmla="*/ 0 h 18"/>
                <a:gd name="T2" fmla="*/ 26 w 26"/>
                <a:gd name="T3" fmla="*/ 0 h 18"/>
                <a:gd name="T4" fmla="*/ 26 w 26"/>
                <a:gd name="T5" fmla="*/ 18 h 18"/>
                <a:gd name="T6" fmla="*/ 0 w 26"/>
                <a:gd name="T7" fmla="*/ 18 h 18"/>
                <a:gd name="T8" fmla="*/ 0 w 26"/>
                <a:gd name="T9" fmla="*/ 0 h 18"/>
                <a:gd name="T10" fmla="*/ 0 w 26"/>
                <a:gd name="T11" fmla="*/ 0 h 18"/>
                <a:gd name="T12" fmla="*/ 24 w 26"/>
                <a:gd name="T13" fmla="*/ 0 h 18"/>
                <a:gd name="T14" fmla="*/ 24 w 26"/>
                <a:gd name="T15" fmla="*/ 17 h 18"/>
                <a:gd name="T16" fmla="*/ 0 w 26"/>
                <a:gd name="T17" fmla="*/ 17 h 18"/>
                <a:gd name="T18" fmla="*/ 0 w 26"/>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18">
                  <a:moveTo>
                    <a:pt x="0" y="0"/>
                  </a:moveTo>
                  <a:lnTo>
                    <a:pt x="26" y="0"/>
                  </a:lnTo>
                  <a:lnTo>
                    <a:pt x="26" y="18"/>
                  </a:lnTo>
                  <a:lnTo>
                    <a:pt x="0" y="18"/>
                  </a:lnTo>
                  <a:lnTo>
                    <a:pt x="0" y="0"/>
                  </a:lnTo>
                  <a:close/>
                  <a:moveTo>
                    <a:pt x="0" y="0"/>
                  </a:moveTo>
                  <a:lnTo>
                    <a:pt x="24" y="0"/>
                  </a:lnTo>
                  <a:lnTo>
                    <a:pt x="24" y="17"/>
                  </a:lnTo>
                  <a:lnTo>
                    <a:pt x="0" y="1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1" name="Freeform 161">
              <a:extLst>
                <a:ext uri="{FF2B5EF4-FFF2-40B4-BE49-F238E27FC236}">
                  <a16:creationId xmlns:a16="http://schemas.microsoft.com/office/drawing/2014/main" id="{A11028CA-69C9-0641-BFA4-A697B124E82D}"/>
                </a:ext>
              </a:extLst>
            </p:cNvPr>
            <p:cNvSpPr>
              <a:spLocks noEditPoints="1"/>
            </p:cNvSpPr>
            <p:nvPr/>
          </p:nvSpPr>
          <p:spPr bwMode="auto">
            <a:xfrm>
              <a:off x="4052" y="2002"/>
              <a:ext cx="24" cy="17"/>
            </a:xfrm>
            <a:custGeom>
              <a:avLst/>
              <a:gdLst>
                <a:gd name="T0" fmla="*/ 0 w 24"/>
                <a:gd name="T1" fmla="*/ 0 h 17"/>
                <a:gd name="T2" fmla="*/ 24 w 24"/>
                <a:gd name="T3" fmla="*/ 0 h 17"/>
                <a:gd name="T4" fmla="*/ 24 w 24"/>
                <a:gd name="T5" fmla="*/ 17 h 17"/>
                <a:gd name="T6" fmla="*/ 0 w 24"/>
                <a:gd name="T7" fmla="*/ 17 h 17"/>
                <a:gd name="T8" fmla="*/ 0 w 24"/>
                <a:gd name="T9" fmla="*/ 0 h 17"/>
                <a:gd name="T10" fmla="*/ 0 w 24"/>
                <a:gd name="T11" fmla="*/ 0 h 17"/>
                <a:gd name="T12" fmla="*/ 22 w 24"/>
                <a:gd name="T13" fmla="*/ 0 h 17"/>
                <a:gd name="T14" fmla="*/ 22 w 24"/>
                <a:gd name="T15" fmla="*/ 15 h 17"/>
                <a:gd name="T16" fmla="*/ 0 w 24"/>
                <a:gd name="T17" fmla="*/ 15 h 17"/>
                <a:gd name="T18" fmla="*/ 0 w 24"/>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7">
                  <a:moveTo>
                    <a:pt x="0" y="0"/>
                  </a:moveTo>
                  <a:lnTo>
                    <a:pt x="24" y="0"/>
                  </a:lnTo>
                  <a:lnTo>
                    <a:pt x="24" y="17"/>
                  </a:lnTo>
                  <a:lnTo>
                    <a:pt x="0" y="17"/>
                  </a:lnTo>
                  <a:lnTo>
                    <a:pt x="0" y="0"/>
                  </a:lnTo>
                  <a:close/>
                  <a:moveTo>
                    <a:pt x="0" y="0"/>
                  </a:moveTo>
                  <a:lnTo>
                    <a:pt x="22" y="0"/>
                  </a:lnTo>
                  <a:lnTo>
                    <a:pt x="22" y="15"/>
                  </a:lnTo>
                  <a:lnTo>
                    <a:pt x="0" y="1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2" name="Freeform 162">
              <a:extLst>
                <a:ext uri="{FF2B5EF4-FFF2-40B4-BE49-F238E27FC236}">
                  <a16:creationId xmlns:a16="http://schemas.microsoft.com/office/drawing/2014/main" id="{79A97A5E-2471-4442-A4FD-7D70A1901BC2}"/>
                </a:ext>
              </a:extLst>
            </p:cNvPr>
            <p:cNvSpPr>
              <a:spLocks noEditPoints="1"/>
            </p:cNvSpPr>
            <p:nvPr/>
          </p:nvSpPr>
          <p:spPr bwMode="auto">
            <a:xfrm>
              <a:off x="4052" y="2002"/>
              <a:ext cx="22" cy="15"/>
            </a:xfrm>
            <a:custGeom>
              <a:avLst/>
              <a:gdLst>
                <a:gd name="T0" fmla="*/ 0 w 22"/>
                <a:gd name="T1" fmla="*/ 0 h 15"/>
                <a:gd name="T2" fmla="*/ 22 w 22"/>
                <a:gd name="T3" fmla="*/ 0 h 15"/>
                <a:gd name="T4" fmla="*/ 22 w 22"/>
                <a:gd name="T5" fmla="*/ 15 h 15"/>
                <a:gd name="T6" fmla="*/ 0 w 22"/>
                <a:gd name="T7" fmla="*/ 15 h 15"/>
                <a:gd name="T8" fmla="*/ 0 w 22"/>
                <a:gd name="T9" fmla="*/ 0 h 15"/>
                <a:gd name="T10" fmla="*/ 0 w 22"/>
                <a:gd name="T11" fmla="*/ 0 h 15"/>
                <a:gd name="T12" fmla="*/ 20 w 22"/>
                <a:gd name="T13" fmla="*/ 0 h 15"/>
                <a:gd name="T14" fmla="*/ 20 w 22"/>
                <a:gd name="T15" fmla="*/ 14 h 15"/>
                <a:gd name="T16" fmla="*/ 0 w 22"/>
                <a:gd name="T17" fmla="*/ 14 h 15"/>
                <a:gd name="T18" fmla="*/ 0 w 22"/>
                <a:gd name="T19" fmla="*/ 0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5">
                  <a:moveTo>
                    <a:pt x="0" y="0"/>
                  </a:moveTo>
                  <a:lnTo>
                    <a:pt x="22" y="0"/>
                  </a:lnTo>
                  <a:lnTo>
                    <a:pt x="22" y="15"/>
                  </a:lnTo>
                  <a:lnTo>
                    <a:pt x="0" y="15"/>
                  </a:lnTo>
                  <a:lnTo>
                    <a:pt x="0" y="0"/>
                  </a:lnTo>
                  <a:close/>
                  <a:moveTo>
                    <a:pt x="0" y="0"/>
                  </a:moveTo>
                  <a:lnTo>
                    <a:pt x="20" y="0"/>
                  </a:lnTo>
                  <a:lnTo>
                    <a:pt x="20" y="14"/>
                  </a:ln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3" name="Freeform 163">
              <a:extLst>
                <a:ext uri="{FF2B5EF4-FFF2-40B4-BE49-F238E27FC236}">
                  <a16:creationId xmlns:a16="http://schemas.microsoft.com/office/drawing/2014/main" id="{D4E1C7F1-B5FD-B549-BA7C-FCCD2ADBD281}"/>
                </a:ext>
              </a:extLst>
            </p:cNvPr>
            <p:cNvSpPr>
              <a:spLocks noEditPoints="1"/>
            </p:cNvSpPr>
            <p:nvPr/>
          </p:nvSpPr>
          <p:spPr bwMode="auto">
            <a:xfrm>
              <a:off x="4052" y="2002"/>
              <a:ext cx="20" cy="14"/>
            </a:xfrm>
            <a:custGeom>
              <a:avLst/>
              <a:gdLst>
                <a:gd name="T0" fmla="*/ 0 w 20"/>
                <a:gd name="T1" fmla="*/ 0 h 14"/>
                <a:gd name="T2" fmla="*/ 20 w 20"/>
                <a:gd name="T3" fmla="*/ 0 h 14"/>
                <a:gd name="T4" fmla="*/ 20 w 20"/>
                <a:gd name="T5" fmla="*/ 14 h 14"/>
                <a:gd name="T6" fmla="*/ 0 w 20"/>
                <a:gd name="T7" fmla="*/ 14 h 14"/>
                <a:gd name="T8" fmla="*/ 0 w 20"/>
                <a:gd name="T9" fmla="*/ 0 h 14"/>
                <a:gd name="T10" fmla="*/ 0 w 20"/>
                <a:gd name="T11" fmla="*/ 0 h 14"/>
                <a:gd name="T12" fmla="*/ 17 w 20"/>
                <a:gd name="T13" fmla="*/ 0 h 14"/>
                <a:gd name="T14" fmla="*/ 17 w 20"/>
                <a:gd name="T15" fmla="*/ 12 h 14"/>
                <a:gd name="T16" fmla="*/ 0 w 20"/>
                <a:gd name="T17" fmla="*/ 12 h 14"/>
                <a:gd name="T18" fmla="*/ 0 w 20"/>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14">
                  <a:moveTo>
                    <a:pt x="0" y="0"/>
                  </a:moveTo>
                  <a:lnTo>
                    <a:pt x="20" y="0"/>
                  </a:lnTo>
                  <a:lnTo>
                    <a:pt x="20" y="14"/>
                  </a:lnTo>
                  <a:lnTo>
                    <a:pt x="0" y="14"/>
                  </a:lnTo>
                  <a:lnTo>
                    <a:pt x="0" y="0"/>
                  </a:lnTo>
                  <a:close/>
                  <a:moveTo>
                    <a:pt x="0" y="0"/>
                  </a:moveTo>
                  <a:lnTo>
                    <a:pt x="17" y="0"/>
                  </a:lnTo>
                  <a:lnTo>
                    <a:pt x="17" y="12"/>
                  </a:lnTo>
                  <a:lnTo>
                    <a:pt x="0"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4" name="Freeform 164">
              <a:extLst>
                <a:ext uri="{FF2B5EF4-FFF2-40B4-BE49-F238E27FC236}">
                  <a16:creationId xmlns:a16="http://schemas.microsoft.com/office/drawing/2014/main" id="{B20C34E3-106D-4A4B-80ED-7DCB9BFB6586}"/>
                </a:ext>
              </a:extLst>
            </p:cNvPr>
            <p:cNvSpPr>
              <a:spLocks noEditPoints="1"/>
            </p:cNvSpPr>
            <p:nvPr/>
          </p:nvSpPr>
          <p:spPr bwMode="auto">
            <a:xfrm>
              <a:off x="4052" y="2002"/>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0 w 17"/>
                <a:gd name="T11" fmla="*/ 0 h 12"/>
                <a:gd name="T12" fmla="*/ 15 w 17"/>
                <a:gd name="T13" fmla="*/ 0 h 12"/>
                <a:gd name="T14" fmla="*/ 15 w 17"/>
                <a:gd name="T15" fmla="*/ 10 h 12"/>
                <a:gd name="T16" fmla="*/ 0 w 17"/>
                <a:gd name="T17" fmla="*/ 10 h 12"/>
                <a:gd name="T18" fmla="*/ 0 w 17"/>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0" y="0"/>
                  </a:moveTo>
                  <a:lnTo>
                    <a:pt x="15" y="0"/>
                  </a:lnTo>
                  <a:lnTo>
                    <a:pt x="15" y="10"/>
                  </a:lnTo>
                  <a:lnTo>
                    <a:pt x="0" y="1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5" name="Freeform 165">
              <a:extLst>
                <a:ext uri="{FF2B5EF4-FFF2-40B4-BE49-F238E27FC236}">
                  <a16:creationId xmlns:a16="http://schemas.microsoft.com/office/drawing/2014/main" id="{357A3817-27A8-EB41-832B-DF17410D9EA7}"/>
                </a:ext>
              </a:extLst>
            </p:cNvPr>
            <p:cNvSpPr>
              <a:spLocks noEditPoints="1"/>
            </p:cNvSpPr>
            <p:nvPr/>
          </p:nvSpPr>
          <p:spPr bwMode="auto">
            <a:xfrm>
              <a:off x="4052" y="2002"/>
              <a:ext cx="15" cy="10"/>
            </a:xfrm>
            <a:custGeom>
              <a:avLst/>
              <a:gdLst>
                <a:gd name="T0" fmla="*/ 0 w 15"/>
                <a:gd name="T1" fmla="*/ 0 h 10"/>
                <a:gd name="T2" fmla="*/ 15 w 15"/>
                <a:gd name="T3" fmla="*/ 0 h 10"/>
                <a:gd name="T4" fmla="*/ 15 w 15"/>
                <a:gd name="T5" fmla="*/ 10 h 10"/>
                <a:gd name="T6" fmla="*/ 0 w 15"/>
                <a:gd name="T7" fmla="*/ 10 h 10"/>
                <a:gd name="T8" fmla="*/ 0 w 15"/>
                <a:gd name="T9" fmla="*/ 0 h 10"/>
                <a:gd name="T10" fmla="*/ 0 w 15"/>
                <a:gd name="T11" fmla="*/ 0 h 10"/>
                <a:gd name="T12" fmla="*/ 13 w 15"/>
                <a:gd name="T13" fmla="*/ 0 h 10"/>
                <a:gd name="T14" fmla="*/ 13 w 15"/>
                <a:gd name="T15" fmla="*/ 9 h 10"/>
                <a:gd name="T16" fmla="*/ 0 w 15"/>
                <a:gd name="T17" fmla="*/ 9 h 10"/>
                <a:gd name="T18" fmla="*/ 0 w 15"/>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 h="10">
                  <a:moveTo>
                    <a:pt x="0" y="0"/>
                  </a:moveTo>
                  <a:lnTo>
                    <a:pt x="15" y="0"/>
                  </a:lnTo>
                  <a:lnTo>
                    <a:pt x="15" y="10"/>
                  </a:lnTo>
                  <a:lnTo>
                    <a:pt x="0" y="10"/>
                  </a:lnTo>
                  <a:lnTo>
                    <a:pt x="0" y="0"/>
                  </a:lnTo>
                  <a:close/>
                  <a:moveTo>
                    <a:pt x="0" y="0"/>
                  </a:moveTo>
                  <a:lnTo>
                    <a:pt x="13" y="0"/>
                  </a:lnTo>
                  <a:lnTo>
                    <a:pt x="13" y="9"/>
                  </a:lnTo>
                  <a:lnTo>
                    <a:pt x="0" y="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6" name="Freeform 166">
              <a:extLst>
                <a:ext uri="{FF2B5EF4-FFF2-40B4-BE49-F238E27FC236}">
                  <a16:creationId xmlns:a16="http://schemas.microsoft.com/office/drawing/2014/main" id="{290AB258-33E2-5F40-9542-960E60215D60}"/>
                </a:ext>
              </a:extLst>
            </p:cNvPr>
            <p:cNvSpPr>
              <a:spLocks noEditPoints="1"/>
            </p:cNvSpPr>
            <p:nvPr/>
          </p:nvSpPr>
          <p:spPr bwMode="auto">
            <a:xfrm>
              <a:off x="4052" y="2002"/>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0 w 13"/>
                <a:gd name="T11" fmla="*/ 0 h 9"/>
                <a:gd name="T12" fmla="*/ 10 w 13"/>
                <a:gd name="T13" fmla="*/ 0 h 9"/>
                <a:gd name="T14" fmla="*/ 10 w 13"/>
                <a:gd name="T15" fmla="*/ 7 h 9"/>
                <a:gd name="T16" fmla="*/ 0 w 13"/>
                <a:gd name="T17" fmla="*/ 7 h 9"/>
                <a:gd name="T18" fmla="*/ 0 w 13"/>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0" y="0"/>
                  </a:moveTo>
                  <a:lnTo>
                    <a:pt x="10" y="0"/>
                  </a:lnTo>
                  <a:lnTo>
                    <a:pt x="10" y="7"/>
                  </a:lnTo>
                  <a:lnTo>
                    <a:pt x="0" y="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7" name="Freeform 167">
              <a:extLst>
                <a:ext uri="{FF2B5EF4-FFF2-40B4-BE49-F238E27FC236}">
                  <a16:creationId xmlns:a16="http://schemas.microsoft.com/office/drawing/2014/main" id="{608610CA-16AB-B240-88E4-C8F7E323EC19}"/>
                </a:ext>
              </a:extLst>
            </p:cNvPr>
            <p:cNvSpPr>
              <a:spLocks noEditPoints="1"/>
            </p:cNvSpPr>
            <p:nvPr/>
          </p:nvSpPr>
          <p:spPr bwMode="auto">
            <a:xfrm>
              <a:off x="4052" y="2002"/>
              <a:ext cx="10" cy="7"/>
            </a:xfrm>
            <a:custGeom>
              <a:avLst/>
              <a:gdLst>
                <a:gd name="T0" fmla="*/ 0 w 10"/>
                <a:gd name="T1" fmla="*/ 0 h 7"/>
                <a:gd name="T2" fmla="*/ 10 w 10"/>
                <a:gd name="T3" fmla="*/ 0 h 7"/>
                <a:gd name="T4" fmla="*/ 10 w 10"/>
                <a:gd name="T5" fmla="*/ 7 h 7"/>
                <a:gd name="T6" fmla="*/ 0 w 10"/>
                <a:gd name="T7" fmla="*/ 7 h 7"/>
                <a:gd name="T8" fmla="*/ 0 w 10"/>
                <a:gd name="T9" fmla="*/ 0 h 7"/>
                <a:gd name="T10" fmla="*/ 0 w 10"/>
                <a:gd name="T11" fmla="*/ 0 h 7"/>
                <a:gd name="T12" fmla="*/ 8 w 10"/>
                <a:gd name="T13" fmla="*/ 0 h 7"/>
                <a:gd name="T14" fmla="*/ 8 w 10"/>
                <a:gd name="T15" fmla="*/ 5 h 7"/>
                <a:gd name="T16" fmla="*/ 0 w 10"/>
                <a:gd name="T17" fmla="*/ 5 h 7"/>
                <a:gd name="T18" fmla="*/ 0 w 10"/>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 h="7">
                  <a:moveTo>
                    <a:pt x="0" y="0"/>
                  </a:moveTo>
                  <a:lnTo>
                    <a:pt x="10" y="0"/>
                  </a:lnTo>
                  <a:lnTo>
                    <a:pt x="10" y="7"/>
                  </a:lnTo>
                  <a:lnTo>
                    <a:pt x="0" y="7"/>
                  </a:lnTo>
                  <a:lnTo>
                    <a:pt x="0" y="0"/>
                  </a:lnTo>
                  <a:close/>
                  <a:moveTo>
                    <a:pt x="0" y="0"/>
                  </a:moveTo>
                  <a:lnTo>
                    <a:pt x="8" y="0"/>
                  </a:lnTo>
                  <a:lnTo>
                    <a:pt x="8" y="5"/>
                  </a:lnTo>
                  <a:lnTo>
                    <a:pt x="0" y="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8" name="Freeform 168">
              <a:extLst>
                <a:ext uri="{FF2B5EF4-FFF2-40B4-BE49-F238E27FC236}">
                  <a16:creationId xmlns:a16="http://schemas.microsoft.com/office/drawing/2014/main" id="{65D9E1F9-C717-5A4A-866B-DBCBF91A285B}"/>
                </a:ext>
              </a:extLst>
            </p:cNvPr>
            <p:cNvSpPr>
              <a:spLocks noEditPoints="1"/>
            </p:cNvSpPr>
            <p:nvPr/>
          </p:nvSpPr>
          <p:spPr bwMode="auto">
            <a:xfrm>
              <a:off x="4052" y="2002"/>
              <a:ext cx="8" cy="5"/>
            </a:xfrm>
            <a:custGeom>
              <a:avLst/>
              <a:gdLst>
                <a:gd name="T0" fmla="*/ 0 w 8"/>
                <a:gd name="T1" fmla="*/ 0 h 5"/>
                <a:gd name="T2" fmla="*/ 8 w 8"/>
                <a:gd name="T3" fmla="*/ 0 h 5"/>
                <a:gd name="T4" fmla="*/ 8 w 8"/>
                <a:gd name="T5" fmla="*/ 5 h 5"/>
                <a:gd name="T6" fmla="*/ 0 w 8"/>
                <a:gd name="T7" fmla="*/ 5 h 5"/>
                <a:gd name="T8" fmla="*/ 0 w 8"/>
                <a:gd name="T9" fmla="*/ 0 h 5"/>
                <a:gd name="T10" fmla="*/ 0 w 8"/>
                <a:gd name="T11" fmla="*/ 0 h 5"/>
                <a:gd name="T12" fmla="*/ 5 w 8"/>
                <a:gd name="T13" fmla="*/ 0 h 5"/>
                <a:gd name="T14" fmla="*/ 5 w 8"/>
                <a:gd name="T15" fmla="*/ 4 h 5"/>
                <a:gd name="T16" fmla="*/ 0 w 8"/>
                <a:gd name="T17" fmla="*/ 4 h 5"/>
                <a:gd name="T18" fmla="*/ 0 w 8"/>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 h="5">
                  <a:moveTo>
                    <a:pt x="0" y="0"/>
                  </a:moveTo>
                  <a:lnTo>
                    <a:pt x="8" y="0"/>
                  </a:lnTo>
                  <a:lnTo>
                    <a:pt x="8" y="5"/>
                  </a:lnTo>
                  <a:lnTo>
                    <a:pt x="0" y="5"/>
                  </a:lnTo>
                  <a:lnTo>
                    <a:pt x="0" y="0"/>
                  </a:lnTo>
                  <a:close/>
                  <a:moveTo>
                    <a:pt x="0" y="0"/>
                  </a:moveTo>
                  <a:lnTo>
                    <a:pt x="5" y="0"/>
                  </a:lnTo>
                  <a:lnTo>
                    <a:pt x="5"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39" name="Freeform 169">
              <a:extLst>
                <a:ext uri="{FF2B5EF4-FFF2-40B4-BE49-F238E27FC236}">
                  <a16:creationId xmlns:a16="http://schemas.microsoft.com/office/drawing/2014/main" id="{9CF10C01-D12F-C649-A9C3-589211B28C87}"/>
                </a:ext>
              </a:extLst>
            </p:cNvPr>
            <p:cNvSpPr>
              <a:spLocks noEditPoints="1"/>
            </p:cNvSpPr>
            <p:nvPr/>
          </p:nvSpPr>
          <p:spPr bwMode="auto">
            <a:xfrm>
              <a:off x="4052" y="2002"/>
              <a:ext cx="5" cy="4"/>
            </a:xfrm>
            <a:custGeom>
              <a:avLst/>
              <a:gdLst>
                <a:gd name="T0" fmla="*/ 0 w 5"/>
                <a:gd name="T1" fmla="*/ 0 h 4"/>
                <a:gd name="T2" fmla="*/ 5 w 5"/>
                <a:gd name="T3" fmla="*/ 0 h 4"/>
                <a:gd name="T4" fmla="*/ 5 w 5"/>
                <a:gd name="T5" fmla="*/ 4 h 4"/>
                <a:gd name="T6" fmla="*/ 0 w 5"/>
                <a:gd name="T7" fmla="*/ 4 h 4"/>
                <a:gd name="T8" fmla="*/ 0 w 5"/>
                <a:gd name="T9" fmla="*/ 0 h 4"/>
                <a:gd name="T10" fmla="*/ 0 w 5"/>
                <a:gd name="T11" fmla="*/ 0 h 4"/>
                <a:gd name="T12" fmla="*/ 3 w 5"/>
                <a:gd name="T13" fmla="*/ 0 h 4"/>
                <a:gd name="T14" fmla="*/ 3 w 5"/>
                <a:gd name="T15" fmla="*/ 1 h 4"/>
                <a:gd name="T16" fmla="*/ 0 w 5"/>
                <a:gd name="T17" fmla="*/ 1 h 4"/>
                <a:gd name="T18" fmla="*/ 0 w 5"/>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4">
                  <a:moveTo>
                    <a:pt x="0" y="0"/>
                  </a:moveTo>
                  <a:lnTo>
                    <a:pt x="5" y="0"/>
                  </a:lnTo>
                  <a:lnTo>
                    <a:pt x="5" y="4"/>
                  </a:lnTo>
                  <a:lnTo>
                    <a:pt x="0" y="4"/>
                  </a:lnTo>
                  <a:lnTo>
                    <a:pt x="0" y="0"/>
                  </a:lnTo>
                  <a:close/>
                  <a:moveTo>
                    <a:pt x="0" y="0"/>
                  </a:moveTo>
                  <a:lnTo>
                    <a:pt x="3" y="0"/>
                  </a:lnTo>
                  <a:lnTo>
                    <a:pt x="3" y="1"/>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0" name="Freeform 170">
              <a:extLst>
                <a:ext uri="{FF2B5EF4-FFF2-40B4-BE49-F238E27FC236}">
                  <a16:creationId xmlns:a16="http://schemas.microsoft.com/office/drawing/2014/main" id="{C8D43880-6434-F049-89FB-8B9B74327265}"/>
                </a:ext>
              </a:extLst>
            </p:cNvPr>
            <p:cNvSpPr>
              <a:spLocks noEditPoints="1"/>
            </p:cNvSpPr>
            <p:nvPr/>
          </p:nvSpPr>
          <p:spPr bwMode="auto">
            <a:xfrm>
              <a:off x="4052" y="2002"/>
              <a:ext cx="3" cy="1"/>
            </a:xfrm>
            <a:custGeom>
              <a:avLst/>
              <a:gdLst>
                <a:gd name="T0" fmla="*/ 0 w 3"/>
                <a:gd name="T1" fmla="*/ 0 h 1"/>
                <a:gd name="T2" fmla="*/ 3 w 3"/>
                <a:gd name="T3" fmla="*/ 0 h 1"/>
                <a:gd name="T4" fmla="*/ 3 w 3"/>
                <a:gd name="T5" fmla="*/ 1 h 1"/>
                <a:gd name="T6" fmla="*/ 0 w 3"/>
                <a:gd name="T7" fmla="*/ 1 h 1"/>
                <a:gd name="T8" fmla="*/ 0 w 3"/>
                <a:gd name="T9" fmla="*/ 0 h 1"/>
                <a:gd name="T10" fmla="*/ 0 w 3"/>
                <a:gd name="T11" fmla="*/ 0 h 1"/>
                <a:gd name="T12" fmla="*/ 0 w 3"/>
                <a:gd name="T13" fmla="*/ 0 h 1"/>
                <a:gd name="T14" fmla="*/ 0 w 3"/>
                <a:gd name="T15" fmla="*/ 0 h 1"/>
                <a:gd name="T16" fmla="*/ 0 w 3"/>
                <a:gd name="T17" fmla="*/ 0 h 1"/>
                <a:gd name="T18" fmla="*/ 0 w 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1">
                  <a:moveTo>
                    <a:pt x="0" y="0"/>
                  </a:moveTo>
                  <a:lnTo>
                    <a:pt x="3" y="0"/>
                  </a:lnTo>
                  <a:lnTo>
                    <a:pt x="3" y="1"/>
                  </a:lnTo>
                  <a:lnTo>
                    <a:pt x="0" y="1"/>
                  </a:ln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1" name="Freeform 171">
              <a:extLst>
                <a:ext uri="{FF2B5EF4-FFF2-40B4-BE49-F238E27FC236}">
                  <a16:creationId xmlns:a16="http://schemas.microsoft.com/office/drawing/2014/main" id="{2E2F1DFB-1D89-DA45-8CCF-DD70443AB2B5}"/>
                </a:ext>
              </a:extLst>
            </p:cNvPr>
            <p:cNvSpPr>
              <a:spLocks noEditPoints="1"/>
            </p:cNvSpPr>
            <p:nvPr/>
          </p:nvSpPr>
          <p:spPr bwMode="auto">
            <a:xfrm>
              <a:off x="4052" y="2002"/>
              <a:ext cx="0" cy="0"/>
            </a:xfrm>
            <a:custGeom>
              <a:avLst/>
              <a:gdLst>
                <a:gd name="T0" fmla="*/ 0 60000 65536"/>
                <a:gd name="T1" fmla="*/ 0 60000 65536"/>
                <a:gd name="T2" fmla="*/ 0 60000 65536"/>
                <a:gd name="T3" fmla="*/ 0 60000 65536"/>
                <a:gd name="T4" fmla="*/ 0 60000 65536"/>
                <a:gd name="T5" fmla="*/ 0 60000 65536"/>
                <a:gd name="T6" fmla="*/ 0 60000 65536"/>
                <a:gd name="T7" fmla="*/ 0 60000 65536"/>
                <a:gd name="T8" fmla="*/ 0 60000 65536"/>
                <a:gd name="T9" fmla="*/ 0 60000 65536"/>
              </a:gdLst>
              <a:ahLst/>
              <a:cxnLst>
                <a:cxn ang="T0">
                  <a:pos x="0" y="0"/>
                </a:cxn>
                <a:cxn ang="T1">
                  <a:pos x="0" y="0"/>
                </a:cxn>
                <a:cxn ang="T2">
                  <a:pos x="0" y="0"/>
                </a:cxn>
                <a:cxn ang="T3">
                  <a:pos x="0" y="0"/>
                </a:cxn>
                <a:cxn ang="T4">
                  <a:pos x="0" y="0"/>
                </a:cxn>
                <a:cxn ang="T5">
                  <a:pos x="0" y="0"/>
                </a:cxn>
                <a:cxn ang="T6">
                  <a:pos x="0" y="0"/>
                </a:cxn>
                <a:cxn ang="T7">
                  <a:pos x="0" y="0"/>
                </a:cxn>
                <a:cxn ang="T8">
                  <a:pos x="0" y="0"/>
                </a:cxn>
                <a:cxn ang="T9">
                  <a:pos x="0" y="0"/>
                </a:cxn>
              </a:cxnLst>
              <a:rect l="0" t="0" r="r" b="b"/>
              <a:pathLst>
                <a:path>
                  <a:moveTo>
                    <a:pt x="0" y="0"/>
                  </a:moveTo>
                  <a:lnTo>
                    <a:pt x="0" y="0"/>
                  </a:lnTo>
                  <a:close/>
                  <a:moveTo>
                    <a:pt x="0" y="0"/>
                  </a:move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2" name="Freeform 172">
              <a:extLst>
                <a:ext uri="{FF2B5EF4-FFF2-40B4-BE49-F238E27FC236}">
                  <a16:creationId xmlns:a16="http://schemas.microsoft.com/office/drawing/2014/main" id="{FF4AEA5A-092B-FB4D-869D-D450D46F8302}"/>
                </a:ext>
              </a:extLst>
            </p:cNvPr>
            <p:cNvSpPr>
              <a:spLocks noEditPoints="1"/>
            </p:cNvSpPr>
            <p:nvPr/>
          </p:nvSpPr>
          <p:spPr bwMode="auto">
            <a:xfrm>
              <a:off x="4032" y="1983"/>
              <a:ext cx="319" cy="241"/>
            </a:xfrm>
            <a:custGeom>
              <a:avLst/>
              <a:gdLst>
                <a:gd name="T0" fmla="*/ 0 w 319"/>
                <a:gd name="T1" fmla="*/ 0 h 241"/>
                <a:gd name="T2" fmla="*/ 319 w 319"/>
                <a:gd name="T3" fmla="*/ 0 h 241"/>
                <a:gd name="T4" fmla="*/ 319 w 319"/>
                <a:gd name="T5" fmla="*/ 241 h 241"/>
                <a:gd name="T6" fmla="*/ 0 w 319"/>
                <a:gd name="T7" fmla="*/ 241 h 241"/>
                <a:gd name="T8" fmla="*/ 0 w 319"/>
                <a:gd name="T9" fmla="*/ 0 h 241"/>
                <a:gd name="T10" fmla="*/ 5 w 319"/>
                <a:gd name="T11" fmla="*/ 4 h 241"/>
                <a:gd name="T12" fmla="*/ 319 w 319"/>
                <a:gd name="T13" fmla="*/ 4 h 241"/>
                <a:gd name="T14" fmla="*/ 319 w 319"/>
                <a:gd name="T15" fmla="*/ 241 h 241"/>
                <a:gd name="T16" fmla="*/ 5 w 319"/>
                <a:gd name="T17" fmla="*/ 241 h 241"/>
                <a:gd name="T18" fmla="*/ 5 w 319"/>
                <a:gd name="T19" fmla="*/ 4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9" h="241">
                  <a:moveTo>
                    <a:pt x="0" y="0"/>
                  </a:moveTo>
                  <a:lnTo>
                    <a:pt x="319" y="0"/>
                  </a:lnTo>
                  <a:lnTo>
                    <a:pt x="319" y="241"/>
                  </a:lnTo>
                  <a:lnTo>
                    <a:pt x="0" y="241"/>
                  </a:lnTo>
                  <a:lnTo>
                    <a:pt x="0" y="0"/>
                  </a:lnTo>
                  <a:close/>
                  <a:moveTo>
                    <a:pt x="5" y="4"/>
                  </a:moveTo>
                  <a:lnTo>
                    <a:pt x="319" y="4"/>
                  </a:lnTo>
                  <a:lnTo>
                    <a:pt x="319" y="241"/>
                  </a:lnTo>
                  <a:lnTo>
                    <a:pt x="5" y="241"/>
                  </a:lnTo>
                  <a:lnTo>
                    <a:pt x="5" y="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3" name="Freeform 173">
              <a:extLst>
                <a:ext uri="{FF2B5EF4-FFF2-40B4-BE49-F238E27FC236}">
                  <a16:creationId xmlns:a16="http://schemas.microsoft.com/office/drawing/2014/main" id="{137F4E1C-F3D4-1D45-8130-B1BCDA3FEF94}"/>
                </a:ext>
              </a:extLst>
            </p:cNvPr>
            <p:cNvSpPr>
              <a:spLocks noEditPoints="1"/>
            </p:cNvSpPr>
            <p:nvPr/>
          </p:nvSpPr>
          <p:spPr bwMode="auto">
            <a:xfrm>
              <a:off x="4037" y="1987"/>
              <a:ext cx="314" cy="237"/>
            </a:xfrm>
            <a:custGeom>
              <a:avLst/>
              <a:gdLst>
                <a:gd name="T0" fmla="*/ 0 w 314"/>
                <a:gd name="T1" fmla="*/ 0 h 237"/>
                <a:gd name="T2" fmla="*/ 314 w 314"/>
                <a:gd name="T3" fmla="*/ 0 h 237"/>
                <a:gd name="T4" fmla="*/ 314 w 314"/>
                <a:gd name="T5" fmla="*/ 237 h 237"/>
                <a:gd name="T6" fmla="*/ 0 w 314"/>
                <a:gd name="T7" fmla="*/ 237 h 237"/>
                <a:gd name="T8" fmla="*/ 0 w 314"/>
                <a:gd name="T9" fmla="*/ 0 h 237"/>
                <a:gd name="T10" fmla="*/ 4 w 314"/>
                <a:gd name="T11" fmla="*/ 3 h 237"/>
                <a:gd name="T12" fmla="*/ 314 w 314"/>
                <a:gd name="T13" fmla="*/ 3 h 237"/>
                <a:gd name="T14" fmla="*/ 314 w 314"/>
                <a:gd name="T15" fmla="*/ 237 h 237"/>
                <a:gd name="T16" fmla="*/ 4 w 314"/>
                <a:gd name="T17" fmla="*/ 237 h 237"/>
                <a:gd name="T18" fmla="*/ 4 w 314"/>
                <a:gd name="T19" fmla="*/ 3 h 2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4" h="237">
                  <a:moveTo>
                    <a:pt x="0" y="0"/>
                  </a:moveTo>
                  <a:lnTo>
                    <a:pt x="314" y="0"/>
                  </a:lnTo>
                  <a:lnTo>
                    <a:pt x="314" y="237"/>
                  </a:lnTo>
                  <a:lnTo>
                    <a:pt x="0" y="237"/>
                  </a:lnTo>
                  <a:lnTo>
                    <a:pt x="0" y="0"/>
                  </a:lnTo>
                  <a:close/>
                  <a:moveTo>
                    <a:pt x="4" y="3"/>
                  </a:moveTo>
                  <a:lnTo>
                    <a:pt x="314" y="3"/>
                  </a:lnTo>
                  <a:lnTo>
                    <a:pt x="314" y="237"/>
                  </a:lnTo>
                  <a:lnTo>
                    <a:pt x="4" y="237"/>
                  </a:lnTo>
                  <a:lnTo>
                    <a:pt x="4"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4" name="Freeform 174">
              <a:extLst>
                <a:ext uri="{FF2B5EF4-FFF2-40B4-BE49-F238E27FC236}">
                  <a16:creationId xmlns:a16="http://schemas.microsoft.com/office/drawing/2014/main" id="{30294091-DEE7-DB42-87A4-1BE853B969D5}"/>
                </a:ext>
              </a:extLst>
            </p:cNvPr>
            <p:cNvSpPr>
              <a:spLocks noEditPoints="1"/>
            </p:cNvSpPr>
            <p:nvPr/>
          </p:nvSpPr>
          <p:spPr bwMode="auto">
            <a:xfrm>
              <a:off x="4041" y="1990"/>
              <a:ext cx="310" cy="234"/>
            </a:xfrm>
            <a:custGeom>
              <a:avLst/>
              <a:gdLst>
                <a:gd name="T0" fmla="*/ 0 w 310"/>
                <a:gd name="T1" fmla="*/ 0 h 234"/>
                <a:gd name="T2" fmla="*/ 310 w 310"/>
                <a:gd name="T3" fmla="*/ 0 h 234"/>
                <a:gd name="T4" fmla="*/ 310 w 310"/>
                <a:gd name="T5" fmla="*/ 234 h 234"/>
                <a:gd name="T6" fmla="*/ 0 w 310"/>
                <a:gd name="T7" fmla="*/ 234 h 234"/>
                <a:gd name="T8" fmla="*/ 0 w 310"/>
                <a:gd name="T9" fmla="*/ 0 h 234"/>
                <a:gd name="T10" fmla="*/ 4 w 310"/>
                <a:gd name="T11" fmla="*/ 3 h 234"/>
                <a:gd name="T12" fmla="*/ 310 w 310"/>
                <a:gd name="T13" fmla="*/ 3 h 234"/>
                <a:gd name="T14" fmla="*/ 310 w 310"/>
                <a:gd name="T15" fmla="*/ 234 h 234"/>
                <a:gd name="T16" fmla="*/ 4 w 310"/>
                <a:gd name="T17" fmla="*/ 234 h 234"/>
                <a:gd name="T18" fmla="*/ 4 w 310"/>
                <a:gd name="T19" fmla="*/ 3 h 2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234">
                  <a:moveTo>
                    <a:pt x="0" y="0"/>
                  </a:moveTo>
                  <a:lnTo>
                    <a:pt x="310" y="0"/>
                  </a:lnTo>
                  <a:lnTo>
                    <a:pt x="310" y="234"/>
                  </a:lnTo>
                  <a:lnTo>
                    <a:pt x="0" y="234"/>
                  </a:lnTo>
                  <a:lnTo>
                    <a:pt x="0" y="0"/>
                  </a:lnTo>
                  <a:close/>
                  <a:moveTo>
                    <a:pt x="4" y="3"/>
                  </a:moveTo>
                  <a:lnTo>
                    <a:pt x="310" y="3"/>
                  </a:lnTo>
                  <a:lnTo>
                    <a:pt x="310" y="234"/>
                  </a:lnTo>
                  <a:lnTo>
                    <a:pt x="4" y="234"/>
                  </a:lnTo>
                  <a:lnTo>
                    <a:pt x="4" y="3"/>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5" name="Freeform 175">
              <a:extLst>
                <a:ext uri="{FF2B5EF4-FFF2-40B4-BE49-F238E27FC236}">
                  <a16:creationId xmlns:a16="http://schemas.microsoft.com/office/drawing/2014/main" id="{CB0AB912-77F8-4E4A-B623-F651F2FE3A07}"/>
                </a:ext>
              </a:extLst>
            </p:cNvPr>
            <p:cNvSpPr>
              <a:spLocks noEditPoints="1"/>
            </p:cNvSpPr>
            <p:nvPr/>
          </p:nvSpPr>
          <p:spPr bwMode="auto">
            <a:xfrm>
              <a:off x="4045" y="1993"/>
              <a:ext cx="306" cy="231"/>
            </a:xfrm>
            <a:custGeom>
              <a:avLst/>
              <a:gdLst>
                <a:gd name="T0" fmla="*/ 0 w 306"/>
                <a:gd name="T1" fmla="*/ 0 h 231"/>
                <a:gd name="T2" fmla="*/ 306 w 306"/>
                <a:gd name="T3" fmla="*/ 0 h 231"/>
                <a:gd name="T4" fmla="*/ 306 w 306"/>
                <a:gd name="T5" fmla="*/ 231 h 231"/>
                <a:gd name="T6" fmla="*/ 0 w 306"/>
                <a:gd name="T7" fmla="*/ 231 h 231"/>
                <a:gd name="T8" fmla="*/ 0 w 306"/>
                <a:gd name="T9" fmla="*/ 0 h 231"/>
                <a:gd name="T10" fmla="*/ 4 w 306"/>
                <a:gd name="T11" fmla="*/ 3 h 231"/>
                <a:gd name="T12" fmla="*/ 306 w 306"/>
                <a:gd name="T13" fmla="*/ 3 h 231"/>
                <a:gd name="T14" fmla="*/ 306 w 306"/>
                <a:gd name="T15" fmla="*/ 231 h 231"/>
                <a:gd name="T16" fmla="*/ 4 w 306"/>
                <a:gd name="T17" fmla="*/ 231 h 231"/>
                <a:gd name="T18" fmla="*/ 4 w 306"/>
                <a:gd name="T19" fmla="*/ 3 h 2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6" h="231">
                  <a:moveTo>
                    <a:pt x="0" y="0"/>
                  </a:moveTo>
                  <a:lnTo>
                    <a:pt x="306" y="0"/>
                  </a:lnTo>
                  <a:lnTo>
                    <a:pt x="306" y="231"/>
                  </a:lnTo>
                  <a:lnTo>
                    <a:pt x="0" y="231"/>
                  </a:lnTo>
                  <a:lnTo>
                    <a:pt x="0" y="0"/>
                  </a:lnTo>
                  <a:close/>
                  <a:moveTo>
                    <a:pt x="4" y="3"/>
                  </a:moveTo>
                  <a:lnTo>
                    <a:pt x="306" y="3"/>
                  </a:lnTo>
                  <a:lnTo>
                    <a:pt x="306" y="231"/>
                  </a:lnTo>
                  <a:lnTo>
                    <a:pt x="4" y="231"/>
                  </a:lnTo>
                  <a:lnTo>
                    <a:pt x="4" y="3"/>
                  </a:lnTo>
                  <a:close/>
                </a:path>
              </a:pathLst>
            </a:custGeom>
            <a:solidFill>
              <a:srgbClr val="9D9D9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6" name="Freeform 176">
              <a:extLst>
                <a:ext uri="{FF2B5EF4-FFF2-40B4-BE49-F238E27FC236}">
                  <a16:creationId xmlns:a16="http://schemas.microsoft.com/office/drawing/2014/main" id="{BABB68A2-D025-6F45-83FC-DEB0358CA7EC}"/>
                </a:ext>
              </a:extLst>
            </p:cNvPr>
            <p:cNvSpPr>
              <a:spLocks noEditPoints="1"/>
            </p:cNvSpPr>
            <p:nvPr/>
          </p:nvSpPr>
          <p:spPr bwMode="auto">
            <a:xfrm>
              <a:off x="4049" y="1996"/>
              <a:ext cx="302" cy="228"/>
            </a:xfrm>
            <a:custGeom>
              <a:avLst/>
              <a:gdLst>
                <a:gd name="T0" fmla="*/ 0 w 302"/>
                <a:gd name="T1" fmla="*/ 0 h 228"/>
                <a:gd name="T2" fmla="*/ 302 w 302"/>
                <a:gd name="T3" fmla="*/ 0 h 228"/>
                <a:gd name="T4" fmla="*/ 302 w 302"/>
                <a:gd name="T5" fmla="*/ 228 h 228"/>
                <a:gd name="T6" fmla="*/ 0 w 302"/>
                <a:gd name="T7" fmla="*/ 228 h 228"/>
                <a:gd name="T8" fmla="*/ 0 w 302"/>
                <a:gd name="T9" fmla="*/ 0 h 228"/>
                <a:gd name="T10" fmla="*/ 4 w 302"/>
                <a:gd name="T11" fmla="*/ 3 h 228"/>
                <a:gd name="T12" fmla="*/ 302 w 302"/>
                <a:gd name="T13" fmla="*/ 3 h 228"/>
                <a:gd name="T14" fmla="*/ 302 w 302"/>
                <a:gd name="T15" fmla="*/ 228 h 228"/>
                <a:gd name="T16" fmla="*/ 4 w 302"/>
                <a:gd name="T17" fmla="*/ 228 h 228"/>
                <a:gd name="T18" fmla="*/ 4 w 302"/>
                <a:gd name="T19" fmla="*/ 3 h 2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02" h="228">
                  <a:moveTo>
                    <a:pt x="0" y="0"/>
                  </a:moveTo>
                  <a:lnTo>
                    <a:pt x="302" y="0"/>
                  </a:lnTo>
                  <a:lnTo>
                    <a:pt x="302" y="228"/>
                  </a:lnTo>
                  <a:lnTo>
                    <a:pt x="0" y="228"/>
                  </a:lnTo>
                  <a:lnTo>
                    <a:pt x="0" y="0"/>
                  </a:lnTo>
                  <a:close/>
                  <a:moveTo>
                    <a:pt x="4" y="3"/>
                  </a:moveTo>
                  <a:lnTo>
                    <a:pt x="302" y="3"/>
                  </a:lnTo>
                  <a:lnTo>
                    <a:pt x="302" y="228"/>
                  </a:lnTo>
                  <a:lnTo>
                    <a:pt x="4" y="228"/>
                  </a:lnTo>
                  <a:lnTo>
                    <a:pt x="4" y="3"/>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7" name="Freeform 177">
              <a:extLst>
                <a:ext uri="{FF2B5EF4-FFF2-40B4-BE49-F238E27FC236}">
                  <a16:creationId xmlns:a16="http://schemas.microsoft.com/office/drawing/2014/main" id="{3272560B-2C0D-6B42-9E81-D84D131C0625}"/>
                </a:ext>
              </a:extLst>
            </p:cNvPr>
            <p:cNvSpPr>
              <a:spLocks noEditPoints="1"/>
            </p:cNvSpPr>
            <p:nvPr/>
          </p:nvSpPr>
          <p:spPr bwMode="auto">
            <a:xfrm>
              <a:off x="4053" y="1999"/>
              <a:ext cx="298" cy="225"/>
            </a:xfrm>
            <a:custGeom>
              <a:avLst/>
              <a:gdLst>
                <a:gd name="T0" fmla="*/ 0 w 298"/>
                <a:gd name="T1" fmla="*/ 0 h 225"/>
                <a:gd name="T2" fmla="*/ 298 w 298"/>
                <a:gd name="T3" fmla="*/ 0 h 225"/>
                <a:gd name="T4" fmla="*/ 298 w 298"/>
                <a:gd name="T5" fmla="*/ 225 h 225"/>
                <a:gd name="T6" fmla="*/ 0 w 298"/>
                <a:gd name="T7" fmla="*/ 225 h 225"/>
                <a:gd name="T8" fmla="*/ 0 w 298"/>
                <a:gd name="T9" fmla="*/ 0 h 225"/>
                <a:gd name="T10" fmla="*/ 4 w 298"/>
                <a:gd name="T11" fmla="*/ 3 h 225"/>
                <a:gd name="T12" fmla="*/ 298 w 298"/>
                <a:gd name="T13" fmla="*/ 3 h 225"/>
                <a:gd name="T14" fmla="*/ 298 w 298"/>
                <a:gd name="T15" fmla="*/ 225 h 225"/>
                <a:gd name="T16" fmla="*/ 4 w 298"/>
                <a:gd name="T17" fmla="*/ 225 h 225"/>
                <a:gd name="T18" fmla="*/ 4 w 298"/>
                <a:gd name="T19" fmla="*/ 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8" h="225">
                  <a:moveTo>
                    <a:pt x="0" y="0"/>
                  </a:moveTo>
                  <a:lnTo>
                    <a:pt x="298" y="0"/>
                  </a:lnTo>
                  <a:lnTo>
                    <a:pt x="298" y="225"/>
                  </a:lnTo>
                  <a:lnTo>
                    <a:pt x="0" y="225"/>
                  </a:lnTo>
                  <a:lnTo>
                    <a:pt x="0" y="0"/>
                  </a:lnTo>
                  <a:close/>
                  <a:moveTo>
                    <a:pt x="4" y="3"/>
                  </a:moveTo>
                  <a:lnTo>
                    <a:pt x="298" y="3"/>
                  </a:lnTo>
                  <a:lnTo>
                    <a:pt x="298" y="225"/>
                  </a:lnTo>
                  <a:lnTo>
                    <a:pt x="4" y="225"/>
                  </a:lnTo>
                  <a:lnTo>
                    <a:pt x="4" y="3"/>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8" name="Freeform 178">
              <a:extLst>
                <a:ext uri="{FF2B5EF4-FFF2-40B4-BE49-F238E27FC236}">
                  <a16:creationId xmlns:a16="http://schemas.microsoft.com/office/drawing/2014/main" id="{1F3E213F-8084-0544-AA35-5F52D5857B85}"/>
                </a:ext>
              </a:extLst>
            </p:cNvPr>
            <p:cNvSpPr>
              <a:spLocks noEditPoints="1"/>
            </p:cNvSpPr>
            <p:nvPr/>
          </p:nvSpPr>
          <p:spPr bwMode="auto">
            <a:xfrm>
              <a:off x="4057" y="2002"/>
              <a:ext cx="294" cy="222"/>
            </a:xfrm>
            <a:custGeom>
              <a:avLst/>
              <a:gdLst>
                <a:gd name="T0" fmla="*/ 0 w 294"/>
                <a:gd name="T1" fmla="*/ 0 h 222"/>
                <a:gd name="T2" fmla="*/ 294 w 294"/>
                <a:gd name="T3" fmla="*/ 0 h 222"/>
                <a:gd name="T4" fmla="*/ 294 w 294"/>
                <a:gd name="T5" fmla="*/ 222 h 222"/>
                <a:gd name="T6" fmla="*/ 0 w 294"/>
                <a:gd name="T7" fmla="*/ 222 h 222"/>
                <a:gd name="T8" fmla="*/ 0 w 294"/>
                <a:gd name="T9" fmla="*/ 0 h 222"/>
                <a:gd name="T10" fmla="*/ 5 w 294"/>
                <a:gd name="T11" fmla="*/ 4 h 222"/>
                <a:gd name="T12" fmla="*/ 294 w 294"/>
                <a:gd name="T13" fmla="*/ 4 h 222"/>
                <a:gd name="T14" fmla="*/ 294 w 294"/>
                <a:gd name="T15" fmla="*/ 222 h 222"/>
                <a:gd name="T16" fmla="*/ 5 w 294"/>
                <a:gd name="T17" fmla="*/ 222 h 222"/>
                <a:gd name="T18" fmla="*/ 5 w 294"/>
                <a:gd name="T19" fmla="*/ 4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4" h="222">
                  <a:moveTo>
                    <a:pt x="0" y="0"/>
                  </a:moveTo>
                  <a:lnTo>
                    <a:pt x="294" y="0"/>
                  </a:lnTo>
                  <a:lnTo>
                    <a:pt x="294" y="222"/>
                  </a:lnTo>
                  <a:lnTo>
                    <a:pt x="0" y="222"/>
                  </a:lnTo>
                  <a:lnTo>
                    <a:pt x="0" y="0"/>
                  </a:lnTo>
                  <a:close/>
                  <a:moveTo>
                    <a:pt x="5" y="4"/>
                  </a:moveTo>
                  <a:lnTo>
                    <a:pt x="294" y="4"/>
                  </a:lnTo>
                  <a:lnTo>
                    <a:pt x="294" y="222"/>
                  </a:lnTo>
                  <a:lnTo>
                    <a:pt x="5" y="222"/>
                  </a:lnTo>
                  <a:lnTo>
                    <a:pt x="5" y="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49" name="Freeform 179">
              <a:extLst>
                <a:ext uri="{FF2B5EF4-FFF2-40B4-BE49-F238E27FC236}">
                  <a16:creationId xmlns:a16="http://schemas.microsoft.com/office/drawing/2014/main" id="{A6B9ADF2-756C-A742-84F5-F8A552E8A36A}"/>
                </a:ext>
              </a:extLst>
            </p:cNvPr>
            <p:cNvSpPr>
              <a:spLocks noEditPoints="1"/>
            </p:cNvSpPr>
            <p:nvPr/>
          </p:nvSpPr>
          <p:spPr bwMode="auto">
            <a:xfrm>
              <a:off x="4062" y="2006"/>
              <a:ext cx="289" cy="218"/>
            </a:xfrm>
            <a:custGeom>
              <a:avLst/>
              <a:gdLst>
                <a:gd name="T0" fmla="*/ 0 w 289"/>
                <a:gd name="T1" fmla="*/ 0 h 218"/>
                <a:gd name="T2" fmla="*/ 289 w 289"/>
                <a:gd name="T3" fmla="*/ 0 h 218"/>
                <a:gd name="T4" fmla="*/ 289 w 289"/>
                <a:gd name="T5" fmla="*/ 218 h 218"/>
                <a:gd name="T6" fmla="*/ 0 w 289"/>
                <a:gd name="T7" fmla="*/ 218 h 218"/>
                <a:gd name="T8" fmla="*/ 0 w 289"/>
                <a:gd name="T9" fmla="*/ 0 h 218"/>
                <a:gd name="T10" fmla="*/ 4 w 289"/>
                <a:gd name="T11" fmla="*/ 3 h 218"/>
                <a:gd name="T12" fmla="*/ 289 w 289"/>
                <a:gd name="T13" fmla="*/ 3 h 218"/>
                <a:gd name="T14" fmla="*/ 289 w 289"/>
                <a:gd name="T15" fmla="*/ 218 h 218"/>
                <a:gd name="T16" fmla="*/ 4 w 289"/>
                <a:gd name="T17" fmla="*/ 218 h 218"/>
                <a:gd name="T18" fmla="*/ 4 w 289"/>
                <a:gd name="T19" fmla="*/ 3 h 2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9" h="218">
                  <a:moveTo>
                    <a:pt x="0" y="0"/>
                  </a:moveTo>
                  <a:lnTo>
                    <a:pt x="289" y="0"/>
                  </a:lnTo>
                  <a:lnTo>
                    <a:pt x="289" y="218"/>
                  </a:lnTo>
                  <a:lnTo>
                    <a:pt x="0" y="218"/>
                  </a:lnTo>
                  <a:lnTo>
                    <a:pt x="0" y="0"/>
                  </a:lnTo>
                  <a:close/>
                  <a:moveTo>
                    <a:pt x="4" y="3"/>
                  </a:moveTo>
                  <a:lnTo>
                    <a:pt x="289" y="3"/>
                  </a:lnTo>
                  <a:lnTo>
                    <a:pt x="289" y="218"/>
                  </a:lnTo>
                  <a:lnTo>
                    <a:pt x="4" y="218"/>
                  </a:lnTo>
                  <a:lnTo>
                    <a:pt x="4" y="3"/>
                  </a:lnTo>
                  <a:close/>
                </a:path>
              </a:pathLst>
            </a:custGeom>
            <a:solidFill>
              <a:srgbClr val="A1A1A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0" name="Freeform 180">
              <a:extLst>
                <a:ext uri="{FF2B5EF4-FFF2-40B4-BE49-F238E27FC236}">
                  <a16:creationId xmlns:a16="http://schemas.microsoft.com/office/drawing/2014/main" id="{AE09021B-D696-6049-8F58-4F080CCC6F49}"/>
                </a:ext>
              </a:extLst>
            </p:cNvPr>
            <p:cNvSpPr>
              <a:spLocks noEditPoints="1"/>
            </p:cNvSpPr>
            <p:nvPr/>
          </p:nvSpPr>
          <p:spPr bwMode="auto">
            <a:xfrm>
              <a:off x="4066" y="2009"/>
              <a:ext cx="285" cy="215"/>
            </a:xfrm>
            <a:custGeom>
              <a:avLst/>
              <a:gdLst>
                <a:gd name="T0" fmla="*/ 0 w 285"/>
                <a:gd name="T1" fmla="*/ 0 h 215"/>
                <a:gd name="T2" fmla="*/ 285 w 285"/>
                <a:gd name="T3" fmla="*/ 0 h 215"/>
                <a:gd name="T4" fmla="*/ 285 w 285"/>
                <a:gd name="T5" fmla="*/ 215 h 215"/>
                <a:gd name="T6" fmla="*/ 0 w 285"/>
                <a:gd name="T7" fmla="*/ 215 h 215"/>
                <a:gd name="T8" fmla="*/ 0 w 285"/>
                <a:gd name="T9" fmla="*/ 0 h 215"/>
                <a:gd name="T10" fmla="*/ 4 w 285"/>
                <a:gd name="T11" fmla="*/ 3 h 215"/>
                <a:gd name="T12" fmla="*/ 285 w 285"/>
                <a:gd name="T13" fmla="*/ 3 h 215"/>
                <a:gd name="T14" fmla="*/ 285 w 285"/>
                <a:gd name="T15" fmla="*/ 215 h 215"/>
                <a:gd name="T16" fmla="*/ 4 w 285"/>
                <a:gd name="T17" fmla="*/ 215 h 215"/>
                <a:gd name="T18" fmla="*/ 4 w 285"/>
                <a:gd name="T19" fmla="*/ 3 h 2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5" h="215">
                  <a:moveTo>
                    <a:pt x="0" y="0"/>
                  </a:moveTo>
                  <a:lnTo>
                    <a:pt x="285" y="0"/>
                  </a:lnTo>
                  <a:lnTo>
                    <a:pt x="285" y="215"/>
                  </a:lnTo>
                  <a:lnTo>
                    <a:pt x="0" y="215"/>
                  </a:lnTo>
                  <a:lnTo>
                    <a:pt x="0" y="0"/>
                  </a:lnTo>
                  <a:close/>
                  <a:moveTo>
                    <a:pt x="4" y="3"/>
                  </a:moveTo>
                  <a:lnTo>
                    <a:pt x="285" y="3"/>
                  </a:lnTo>
                  <a:lnTo>
                    <a:pt x="285" y="215"/>
                  </a:lnTo>
                  <a:lnTo>
                    <a:pt x="4" y="215"/>
                  </a:lnTo>
                  <a:lnTo>
                    <a:pt x="4" y="3"/>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1" name="Freeform 181">
              <a:extLst>
                <a:ext uri="{FF2B5EF4-FFF2-40B4-BE49-F238E27FC236}">
                  <a16:creationId xmlns:a16="http://schemas.microsoft.com/office/drawing/2014/main" id="{0A61C7FA-A02E-184F-8529-9C4769AC987A}"/>
                </a:ext>
              </a:extLst>
            </p:cNvPr>
            <p:cNvSpPr>
              <a:spLocks noEditPoints="1"/>
            </p:cNvSpPr>
            <p:nvPr/>
          </p:nvSpPr>
          <p:spPr bwMode="auto">
            <a:xfrm>
              <a:off x="4070" y="2012"/>
              <a:ext cx="281" cy="212"/>
            </a:xfrm>
            <a:custGeom>
              <a:avLst/>
              <a:gdLst>
                <a:gd name="T0" fmla="*/ 0 w 281"/>
                <a:gd name="T1" fmla="*/ 0 h 212"/>
                <a:gd name="T2" fmla="*/ 281 w 281"/>
                <a:gd name="T3" fmla="*/ 0 h 212"/>
                <a:gd name="T4" fmla="*/ 281 w 281"/>
                <a:gd name="T5" fmla="*/ 212 h 212"/>
                <a:gd name="T6" fmla="*/ 0 w 281"/>
                <a:gd name="T7" fmla="*/ 212 h 212"/>
                <a:gd name="T8" fmla="*/ 0 w 281"/>
                <a:gd name="T9" fmla="*/ 0 h 212"/>
                <a:gd name="T10" fmla="*/ 4 w 281"/>
                <a:gd name="T11" fmla="*/ 3 h 212"/>
                <a:gd name="T12" fmla="*/ 281 w 281"/>
                <a:gd name="T13" fmla="*/ 3 h 212"/>
                <a:gd name="T14" fmla="*/ 281 w 281"/>
                <a:gd name="T15" fmla="*/ 212 h 212"/>
                <a:gd name="T16" fmla="*/ 4 w 281"/>
                <a:gd name="T17" fmla="*/ 212 h 212"/>
                <a:gd name="T18" fmla="*/ 4 w 281"/>
                <a:gd name="T19" fmla="*/ 3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1" h="212">
                  <a:moveTo>
                    <a:pt x="0" y="0"/>
                  </a:moveTo>
                  <a:lnTo>
                    <a:pt x="281" y="0"/>
                  </a:lnTo>
                  <a:lnTo>
                    <a:pt x="281" y="212"/>
                  </a:lnTo>
                  <a:lnTo>
                    <a:pt x="0" y="212"/>
                  </a:lnTo>
                  <a:lnTo>
                    <a:pt x="0" y="0"/>
                  </a:lnTo>
                  <a:close/>
                  <a:moveTo>
                    <a:pt x="4" y="3"/>
                  </a:moveTo>
                  <a:lnTo>
                    <a:pt x="281" y="3"/>
                  </a:lnTo>
                  <a:lnTo>
                    <a:pt x="281" y="212"/>
                  </a:lnTo>
                  <a:lnTo>
                    <a:pt x="4" y="212"/>
                  </a:lnTo>
                  <a:lnTo>
                    <a:pt x="4" y="3"/>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2" name="Freeform 182">
              <a:extLst>
                <a:ext uri="{FF2B5EF4-FFF2-40B4-BE49-F238E27FC236}">
                  <a16:creationId xmlns:a16="http://schemas.microsoft.com/office/drawing/2014/main" id="{98542196-80ED-2541-8195-0E3E57C3AB92}"/>
                </a:ext>
              </a:extLst>
            </p:cNvPr>
            <p:cNvSpPr>
              <a:spLocks noEditPoints="1"/>
            </p:cNvSpPr>
            <p:nvPr/>
          </p:nvSpPr>
          <p:spPr bwMode="auto">
            <a:xfrm>
              <a:off x="4074" y="2015"/>
              <a:ext cx="277" cy="209"/>
            </a:xfrm>
            <a:custGeom>
              <a:avLst/>
              <a:gdLst>
                <a:gd name="T0" fmla="*/ 0 w 277"/>
                <a:gd name="T1" fmla="*/ 0 h 209"/>
                <a:gd name="T2" fmla="*/ 277 w 277"/>
                <a:gd name="T3" fmla="*/ 0 h 209"/>
                <a:gd name="T4" fmla="*/ 277 w 277"/>
                <a:gd name="T5" fmla="*/ 209 h 209"/>
                <a:gd name="T6" fmla="*/ 0 w 277"/>
                <a:gd name="T7" fmla="*/ 209 h 209"/>
                <a:gd name="T8" fmla="*/ 0 w 277"/>
                <a:gd name="T9" fmla="*/ 0 h 209"/>
                <a:gd name="T10" fmla="*/ 4 w 277"/>
                <a:gd name="T11" fmla="*/ 3 h 209"/>
                <a:gd name="T12" fmla="*/ 277 w 277"/>
                <a:gd name="T13" fmla="*/ 3 h 209"/>
                <a:gd name="T14" fmla="*/ 277 w 277"/>
                <a:gd name="T15" fmla="*/ 209 h 209"/>
                <a:gd name="T16" fmla="*/ 4 w 277"/>
                <a:gd name="T17" fmla="*/ 209 h 209"/>
                <a:gd name="T18" fmla="*/ 4 w 277"/>
                <a:gd name="T19" fmla="*/ 3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09">
                  <a:moveTo>
                    <a:pt x="0" y="0"/>
                  </a:moveTo>
                  <a:lnTo>
                    <a:pt x="277" y="0"/>
                  </a:lnTo>
                  <a:lnTo>
                    <a:pt x="277" y="209"/>
                  </a:lnTo>
                  <a:lnTo>
                    <a:pt x="0" y="209"/>
                  </a:lnTo>
                  <a:lnTo>
                    <a:pt x="0" y="0"/>
                  </a:lnTo>
                  <a:close/>
                  <a:moveTo>
                    <a:pt x="4" y="3"/>
                  </a:moveTo>
                  <a:lnTo>
                    <a:pt x="277" y="3"/>
                  </a:lnTo>
                  <a:lnTo>
                    <a:pt x="277" y="209"/>
                  </a:lnTo>
                  <a:lnTo>
                    <a:pt x="4" y="209"/>
                  </a:lnTo>
                  <a:lnTo>
                    <a:pt x="4" y="3"/>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3" name="Freeform 183">
              <a:extLst>
                <a:ext uri="{FF2B5EF4-FFF2-40B4-BE49-F238E27FC236}">
                  <a16:creationId xmlns:a16="http://schemas.microsoft.com/office/drawing/2014/main" id="{A8258634-CCDE-6246-98FC-6CC2350B4D78}"/>
                </a:ext>
              </a:extLst>
            </p:cNvPr>
            <p:cNvSpPr>
              <a:spLocks noEditPoints="1"/>
            </p:cNvSpPr>
            <p:nvPr/>
          </p:nvSpPr>
          <p:spPr bwMode="auto">
            <a:xfrm>
              <a:off x="4078" y="2018"/>
              <a:ext cx="273" cy="206"/>
            </a:xfrm>
            <a:custGeom>
              <a:avLst/>
              <a:gdLst>
                <a:gd name="T0" fmla="*/ 0 w 273"/>
                <a:gd name="T1" fmla="*/ 0 h 206"/>
                <a:gd name="T2" fmla="*/ 273 w 273"/>
                <a:gd name="T3" fmla="*/ 0 h 206"/>
                <a:gd name="T4" fmla="*/ 273 w 273"/>
                <a:gd name="T5" fmla="*/ 206 h 206"/>
                <a:gd name="T6" fmla="*/ 0 w 273"/>
                <a:gd name="T7" fmla="*/ 206 h 206"/>
                <a:gd name="T8" fmla="*/ 0 w 273"/>
                <a:gd name="T9" fmla="*/ 0 h 206"/>
                <a:gd name="T10" fmla="*/ 5 w 273"/>
                <a:gd name="T11" fmla="*/ 3 h 206"/>
                <a:gd name="T12" fmla="*/ 273 w 273"/>
                <a:gd name="T13" fmla="*/ 3 h 206"/>
                <a:gd name="T14" fmla="*/ 273 w 273"/>
                <a:gd name="T15" fmla="*/ 206 h 206"/>
                <a:gd name="T16" fmla="*/ 5 w 273"/>
                <a:gd name="T17" fmla="*/ 206 h 206"/>
                <a:gd name="T18" fmla="*/ 5 w 273"/>
                <a:gd name="T19" fmla="*/ 3 h 2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3" h="206">
                  <a:moveTo>
                    <a:pt x="0" y="0"/>
                  </a:moveTo>
                  <a:lnTo>
                    <a:pt x="273" y="0"/>
                  </a:lnTo>
                  <a:lnTo>
                    <a:pt x="273" y="206"/>
                  </a:lnTo>
                  <a:lnTo>
                    <a:pt x="0" y="206"/>
                  </a:lnTo>
                  <a:lnTo>
                    <a:pt x="0" y="0"/>
                  </a:lnTo>
                  <a:close/>
                  <a:moveTo>
                    <a:pt x="5" y="3"/>
                  </a:moveTo>
                  <a:lnTo>
                    <a:pt x="273" y="3"/>
                  </a:lnTo>
                  <a:lnTo>
                    <a:pt x="273" y="206"/>
                  </a:lnTo>
                  <a:lnTo>
                    <a:pt x="5" y="206"/>
                  </a:lnTo>
                  <a:lnTo>
                    <a:pt x="5" y="3"/>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4" name="Freeform 184">
              <a:extLst>
                <a:ext uri="{FF2B5EF4-FFF2-40B4-BE49-F238E27FC236}">
                  <a16:creationId xmlns:a16="http://schemas.microsoft.com/office/drawing/2014/main" id="{30C2B93D-39C8-3B43-AB12-B109914C591E}"/>
                </a:ext>
              </a:extLst>
            </p:cNvPr>
            <p:cNvSpPr>
              <a:spLocks noEditPoints="1"/>
            </p:cNvSpPr>
            <p:nvPr/>
          </p:nvSpPr>
          <p:spPr bwMode="auto">
            <a:xfrm>
              <a:off x="4083" y="2021"/>
              <a:ext cx="268" cy="203"/>
            </a:xfrm>
            <a:custGeom>
              <a:avLst/>
              <a:gdLst>
                <a:gd name="T0" fmla="*/ 0 w 268"/>
                <a:gd name="T1" fmla="*/ 0 h 203"/>
                <a:gd name="T2" fmla="*/ 268 w 268"/>
                <a:gd name="T3" fmla="*/ 0 h 203"/>
                <a:gd name="T4" fmla="*/ 268 w 268"/>
                <a:gd name="T5" fmla="*/ 203 h 203"/>
                <a:gd name="T6" fmla="*/ 0 w 268"/>
                <a:gd name="T7" fmla="*/ 203 h 203"/>
                <a:gd name="T8" fmla="*/ 0 w 268"/>
                <a:gd name="T9" fmla="*/ 0 h 203"/>
                <a:gd name="T10" fmla="*/ 4 w 268"/>
                <a:gd name="T11" fmla="*/ 4 h 203"/>
                <a:gd name="T12" fmla="*/ 268 w 268"/>
                <a:gd name="T13" fmla="*/ 4 h 203"/>
                <a:gd name="T14" fmla="*/ 268 w 268"/>
                <a:gd name="T15" fmla="*/ 203 h 203"/>
                <a:gd name="T16" fmla="*/ 4 w 268"/>
                <a:gd name="T17" fmla="*/ 203 h 203"/>
                <a:gd name="T18" fmla="*/ 4 w 268"/>
                <a:gd name="T19" fmla="*/ 4 h 20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8" h="203">
                  <a:moveTo>
                    <a:pt x="0" y="0"/>
                  </a:moveTo>
                  <a:lnTo>
                    <a:pt x="268" y="0"/>
                  </a:lnTo>
                  <a:lnTo>
                    <a:pt x="268" y="203"/>
                  </a:lnTo>
                  <a:lnTo>
                    <a:pt x="0" y="203"/>
                  </a:lnTo>
                  <a:lnTo>
                    <a:pt x="0" y="0"/>
                  </a:lnTo>
                  <a:close/>
                  <a:moveTo>
                    <a:pt x="4" y="4"/>
                  </a:moveTo>
                  <a:lnTo>
                    <a:pt x="268" y="4"/>
                  </a:lnTo>
                  <a:lnTo>
                    <a:pt x="268" y="203"/>
                  </a:lnTo>
                  <a:lnTo>
                    <a:pt x="4" y="203"/>
                  </a:lnTo>
                  <a:lnTo>
                    <a:pt x="4" y="4"/>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5" name="Freeform 185">
              <a:extLst>
                <a:ext uri="{FF2B5EF4-FFF2-40B4-BE49-F238E27FC236}">
                  <a16:creationId xmlns:a16="http://schemas.microsoft.com/office/drawing/2014/main" id="{9B5CCBD0-D9A2-FC41-90FE-A171E06EFB09}"/>
                </a:ext>
              </a:extLst>
            </p:cNvPr>
            <p:cNvSpPr>
              <a:spLocks noEditPoints="1"/>
            </p:cNvSpPr>
            <p:nvPr/>
          </p:nvSpPr>
          <p:spPr bwMode="auto">
            <a:xfrm>
              <a:off x="4087" y="2025"/>
              <a:ext cx="264" cy="199"/>
            </a:xfrm>
            <a:custGeom>
              <a:avLst/>
              <a:gdLst>
                <a:gd name="T0" fmla="*/ 0 w 264"/>
                <a:gd name="T1" fmla="*/ 0 h 199"/>
                <a:gd name="T2" fmla="*/ 264 w 264"/>
                <a:gd name="T3" fmla="*/ 0 h 199"/>
                <a:gd name="T4" fmla="*/ 264 w 264"/>
                <a:gd name="T5" fmla="*/ 199 h 199"/>
                <a:gd name="T6" fmla="*/ 0 w 264"/>
                <a:gd name="T7" fmla="*/ 199 h 199"/>
                <a:gd name="T8" fmla="*/ 0 w 264"/>
                <a:gd name="T9" fmla="*/ 0 h 199"/>
                <a:gd name="T10" fmla="*/ 4 w 264"/>
                <a:gd name="T11" fmla="*/ 3 h 199"/>
                <a:gd name="T12" fmla="*/ 264 w 264"/>
                <a:gd name="T13" fmla="*/ 3 h 199"/>
                <a:gd name="T14" fmla="*/ 264 w 264"/>
                <a:gd name="T15" fmla="*/ 199 h 199"/>
                <a:gd name="T16" fmla="*/ 4 w 264"/>
                <a:gd name="T17" fmla="*/ 199 h 199"/>
                <a:gd name="T18" fmla="*/ 4 w 264"/>
                <a:gd name="T19" fmla="*/ 3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4" h="199">
                  <a:moveTo>
                    <a:pt x="0" y="0"/>
                  </a:moveTo>
                  <a:lnTo>
                    <a:pt x="264" y="0"/>
                  </a:lnTo>
                  <a:lnTo>
                    <a:pt x="264" y="199"/>
                  </a:lnTo>
                  <a:lnTo>
                    <a:pt x="0" y="199"/>
                  </a:lnTo>
                  <a:lnTo>
                    <a:pt x="0" y="0"/>
                  </a:lnTo>
                  <a:close/>
                  <a:moveTo>
                    <a:pt x="4" y="3"/>
                  </a:moveTo>
                  <a:lnTo>
                    <a:pt x="264" y="3"/>
                  </a:lnTo>
                  <a:lnTo>
                    <a:pt x="264" y="199"/>
                  </a:lnTo>
                  <a:lnTo>
                    <a:pt x="4" y="199"/>
                  </a:lnTo>
                  <a:lnTo>
                    <a:pt x="4" y="3"/>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6" name="Freeform 186">
              <a:extLst>
                <a:ext uri="{FF2B5EF4-FFF2-40B4-BE49-F238E27FC236}">
                  <a16:creationId xmlns:a16="http://schemas.microsoft.com/office/drawing/2014/main" id="{BB947972-B7DF-E144-B433-FE41C4C49B35}"/>
                </a:ext>
              </a:extLst>
            </p:cNvPr>
            <p:cNvSpPr>
              <a:spLocks noEditPoints="1"/>
            </p:cNvSpPr>
            <p:nvPr/>
          </p:nvSpPr>
          <p:spPr bwMode="auto">
            <a:xfrm>
              <a:off x="4091" y="2028"/>
              <a:ext cx="260" cy="196"/>
            </a:xfrm>
            <a:custGeom>
              <a:avLst/>
              <a:gdLst>
                <a:gd name="T0" fmla="*/ 0 w 260"/>
                <a:gd name="T1" fmla="*/ 0 h 196"/>
                <a:gd name="T2" fmla="*/ 260 w 260"/>
                <a:gd name="T3" fmla="*/ 0 h 196"/>
                <a:gd name="T4" fmla="*/ 260 w 260"/>
                <a:gd name="T5" fmla="*/ 196 h 196"/>
                <a:gd name="T6" fmla="*/ 0 w 260"/>
                <a:gd name="T7" fmla="*/ 196 h 196"/>
                <a:gd name="T8" fmla="*/ 0 w 260"/>
                <a:gd name="T9" fmla="*/ 0 h 196"/>
                <a:gd name="T10" fmla="*/ 4 w 260"/>
                <a:gd name="T11" fmla="*/ 3 h 196"/>
                <a:gd name="T12" fmla="*/ 260 w 260"/>
                <a:gd name="T13" fmla="*/ 3 h 196"/>
                <a:gd name="T14" fmla="*/ 260 w 260"/>
                <a:gd name="T15" fmla="*/ 196 h 196"/>
                <a:gd name="T16" fmla="*/ 4 w 260"/>
                <a:gd name="T17" fmla="*/ 196 h 196"/>
                <a:gd name="T18" fmla="*/ 4 w 260"/>
                <a:gd name="T19" fmla="*/ 3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96">
                  <a:moveTo>
                    <a:pt x="0" y="0"/>
                  </a:moveTo>
                  <a:lnTo>
                    <a:pt x="260" y="0"/>
                  </a:lnTo>
                  <a:lnTo>
                    <a:pt x="260" y="196"/>
                  </a:lnTo>
                  <a:lnTo>
                    <a:pt x="0" y="196"/>
                  </a:lnTo>
                  <a:lnTo>
                    <a:pt x="0" y="0"/>
                  </a:lnTo>
                  <a:close/>
                  <a:moveTo>
                    <a:pt x="4" y="3"/>
                  </a:moveTo>
                  <a:lnTo>
                    <a:pt x="260" y="3"/>
                  </a:lnTo>
                  <a:lnTo>
                    <a:pt x="260" y="196"/>
                  </a:lnTo>
                  <a:lnTo>
                    <a:pt x="4" y="196"/>
                  </a:lnTo>
                  <a:lnTo>
                    <a:pt x="4" y="3"/>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7" name="Freeform 187">
              <a:extLst>
                <a:ext uri="{FF2B5EF4-FFF2-40B4-BE49-F238E27FC236}">
                  <a16:creationId xmlns:a16="http://schemas.microsoft.com/office/drawing/2014/main" id="{781FE2DE-C0B3-0249-939E-8351E6EAC615}"/>
                </a:ext>
              </a:extLst>
            </p:cNvPr>
            <p:cNvSpPr>
              <a:spLocks noEditPoints="1"/>
            </p:cNvSpPr>
            <p:nvPr/>
          </p:nvSpPr>
          <p:spPr bwMode="auto">
            <a:xfrm>
              <a:off x="4095" y="2031"/>
              <a:ext cx="256" cy="193"/>
            </a:xfrm>
            <a:custGeom>
              <a:avLst/>
              <a:gdLst>
                <a:gd name="T0" fmla="*/ 0 w 256"/>
                <a:gd name="T1" fmla="*/ 0 h 193"/>
                <a:gd name="T2" fmla="*/ 256 w 256"/>
                <a:gd name="T3" fmla="*/ 0 h 193"/>
                <a:gd name="T4" fmla="*/ 256 w 256"/>
                <a:gd name="T5" fmla="*/ 193 h 193"/>
                <a:gd name="T6" fmla="*/ 0 w 256"/>
                <a:gd name="T7" fmla="*/ 193 h 193"/>
                <a:gd name="T8" fmla="*/ 0 w 256"/>
                <a:gd name="T9" fmla="*/ 0 h 193"/>
                <a:gd name="T10" fmla="*/ 4 w 256"/>
                <a:gd name="T11" fmla="*/ 3 h 193"/>
                <a:gd name="T12" fmla="*/ 256 w 256"/>
                <a:gd name="T13" fmla="*/ 3 h 193"/>
                <a:gd name="T14" fmla="*/ 256 w 256"/>
                <a:gd name="T15" fmla="*/ 193 h 193"/>
                <a:gd name="T16" fmla="*/ 4 w 256"/>
                <a:gd name="T17" fmla="*/ 193 h 193"/>
                <a:gd name="T18" fmla="*/ 4 w 256"/>
                <a:gd name="T19" fmla="*/ 3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6" h="193">
                  <a:moveTo>
                    <a:pt x="0" y="0"/>
                  </a:moveTo>
                  <a:lnTo>
                    <a:pt x="256" y="0"/>
                  </a:lnTo>
                  <a:lnTo>
                    <a:pt x="256" y="193"/>
                  </a:lnTo>
                  <a:lnTo>
                    <a:pt x="0" y="193"/>
                  </a:lnTo>
                  <a:lnTo>
                    <a:pt x="0" y="0"/>
                  </a:lnTo>
                  <a:close/>
                  <a:moveTo>
                    <a:pt x="4" y="3"/>
                  </a:moveTo>
                  <a:lnTo>
                    <a:pt x="256" y="3"/>
                  </a:lnTo>
                  <a:lnTo>
                    <a:pt x="256" y="193"/>
                  </a:lnTo>
                  <a:lnTo>
                    <a:pt x="4" y="193"/>
                  </a:lnTo>
                  <a:lnTo>
                    <a:pt x="4" y="3"/>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8" name="Freeform 188">
              <a:extLst>
                <a:ext uri="{FF2B5EF4-FFF2-40B4-BE49-F238E27FC236}">
                  <a16:creationId xmlns:a16="http://schemas.microsoft.com/office/drawing/2014/main" id="{6992BCF9-0395-8645-9EAB-7B576D2CF75D}"/>
                </a:ext>
              </a:extLst>
            </p:cNvPr>
            <p:cNvSpPr>
              <a:spLocks noEditPoints="1"/>
            </p:cNvSpPr>
            <p:nvPr/>
          </p:nvSpPr>
          <p:spPr bwMode="auto">
            <a:xfrm>
              <a:off x="4099" y="2034"/>
              <a:ext cx="252" cy="190"/>
            </a:xfrm>
            <a:custGeom>
              <a:avLst/>
              <a:gdLst>
                <a:gd name="T0" fmla="*/ 0 w 252"/>
                <a:gd name="T1" fmla="*/ 0 h 190"/>
                <a:gd name="T2" fmla="*/ 252 w 252"/>
                <a:gd name="T3" fmla="*/ 0 h 190"/>
                <a:gd name="T4" fmla="*/ 252 w 252"/>
                <a:gd name="T5" fmla="*/ 190 h 190"/>
                <a:gd name="T6" fmla="*/ 0 w 252"/>
                <a:gd name="T7" fmla="*/ 190 h 190"/>
                <a:gd name="T8" fmla="*/ 0 w 252"/>
                <a:gd name="T9" fmla="*/ 0 h 190"/>
                <a:gd name="T10" fmla="*/ 4 w 252"/>
                <a:gd name="T11" fmla="*/ 3 h 190"/>
                <a:gd name="T12" fmla="*/ 252 w 252"/>
                <a:gd name="T13" fmla="*/ 3 h 190"/>
                <a:gd name="T14" fmla="*/ 252 w 252"/>
                <a:gd name="T15" fmla="*/ 190 h 190"/>
                <a:gd name="T16" fmla="*/ 4 w 252"/>
                <a:gd name="T17" fmla="*/ 190 h 190"/>
                <a:gd name="T18" fmla="*/ 4 w 252"/>
                <a:gd name="T19" fmla="*/ 3 h 1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190">
                  <a:moveTo>
                    <a:pt x="0" y="0"/>
                  </a:moveTo>
                  <a:lnTo>
                    <a:pt x="252" y="0"/>
                  </a:lnTo>
                  <a:lnTo>
                    <a:pt x="252" y="190"/>
                  </a:lnTo>
                  <a:lnTo>
                    <a:pt x="0" y="190"/>
                  </a:lnTo>
                  <a:lnTo>
                    <a:pt x="0" y="0"/>
                  </a:lnTo>
                  <a:close/>
                  <a:moveTo>
                    <a:pt x="4" y="3"/>
                  </a:moveTo>
                  <a:lnTo>
                    <a:pt x="252" y="3"/>
                  </a:lnTo>
                  <a:lnTo>
                    <a:pt x="252" y="190"/>
                  </a:lnTo>
                  <a:lnTo>
                    <a:pt x="4" y="190"/>
                  </a:lnTo>
                  <a:lnTo>
                    <a:pt x="4" y="3"/>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59" name="Freeform 189">
              <a:extLst>
                <a:ext uri="{FF2B5EF4-FFF2-40B4-BE49-F238E27FC236}">
                  <a16:creationId xmlns:a16="http://schemas.microsoft.com/office/drawing/2014/main" id="{A93C1643-1B26-CC44-8208-86C4A47F7DE0}"/>
                </a:ext>
              </a:extLst>
            </p:cNvPr>
            <p:cNvSpPr>
              <a:spLocks noEditPoints="1"/>
            </p:cNvSpPr>
            <p:nvPr/>
          </p:nvSpPr>
          <p:spPr bwMode="auto">
            <a:xfrm>
              <a:off x="4103" y="2037"/>
              <a:ext cx="248" cy="187"/>
            </a:xfrm>
            <a:custGeom>
              <a:avLst/>
              <a:gdLst>
                <a:gd name="T0" fmla="*/ 0 w 248"/>
                <a:gd name="T1" fmla="*/ 0 h 187"/>
                <a:gd name="T2" fmla="*/ 248 w 248"/>
                <a:gd name="T3" fmla="*/ 0 h 187"/>
                <a:gd name="T4" fmla="*/ 248 w 248"/>
                <a:gd name="T5" fmla="*/ 187 h 187"/>
                <a:gd name="T6" fmla="*/ 0 w 248"/>
                <a:gd name="T7" fmla="*/ 187 h 187"/>
                <a:gd name="T8" fmla="*/ 0 w 248"/>
                <a:gd name="T9" fmla="*/ 0 h 187"/>
                <a:gd name="T10" fmla="*/ 5 w 248"/>
                <a:gd name="T11" fmla="*/ 3 h 187"/>
                <a:gd name="T12" fmla="*/ 248 w 248"/>
                <a:gd name="T13" fmla="*/ 3 h 187"/>
                <a:gd name="T14" fmla="*/ 248 w 248"/>
                <a:gd name="T15" fmla="*/ 187 h 187"/>
                <a:gd name="T16" fmla="*/ 5 w 248"/>
                <a:gd name="T17" fmla="*/ 187 h 187"/>
                <a:gd name="T18" fmla="*/ 5 w 248"/>
                <a:gd name="T19" fmla="*/ 3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8" h="187">
                  <a:moveTo>
                    <a:pt x="0" y="0"/>
                  </a:moveTo>
                  <a:lnTo>
                    <a:pt x="248" y="0"/>
                  </a:lnTo>
                  <a:lnTo>
                    <a:pt x="248" y="187"/>
                  </a:lnTo>
                  <a:lnTo>
                    <a:pt x="0" y="187"/>
                  </a:lnTo>
                  <a:lnTo>
                    <a:pt x="0" y="0"/>
                  </a:lnTo>
                  <a:close/>
                  <a:moveTo>
                    <a:pt x="5" y="3"/>
                  </a:moveTo>
                  <a:lnTo>
                    <a:pt x="248" y="3"/>
                  </a:lnTo>
                  <a:lnTo>
                    <a:pt x="248" y="187"/>
                  </a:lnTo>
                  <a:lnTo>
                    <a:pt x="5" y="187"/>
                  </a:lnTo>
                  <a:lnTo>
                    <a:pt x="5" y="3"/>
                  </a:ln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0" name="Freeform 190">
              <a:extLst>
                <a:ext uri="{FF2B5EF4-FFF2-40B4-BE49-F238E27FC236}">
                  <a16:creationId xmlns:a16="http://schemas.microsoft.com/office/drawing/2014/main" id="{9AA8C9E7-B78A-804E-A0C4-21BA171147B4}"/>
                </a:ext>
              </a:extLst>
            </p:cNvPr>
            <p:cNvSpPr>
              <a:spLocks noEditPoints="1"/>
            </p:cNvSpPr>
            <p:nvPr/>
          </p:nvSpPr>
          <p:spPr bwMode="auto">
            <a:xfrm>
              <a:off x="4108" y="2040"/>
              <a:ext cx="243" cy="184"/>
            </a:xfrm>
            <a:custGeom>
              <a:avLst/>
              <a:gdLst>
                <a:gd name="T0" fmla="*/ 0 w 243"/>
                <a:gd name="T1" fmla="*/ 0 h 184"/>
                <a:gd name="T2" fmla="*/ 243 w 243"/>
                <a:gd name="T3" fmla="*/ 0 h 184"/>
                <a:gd name="T4" fmla="*/ 243 w 243"/>
                <a:gd name="T5" fmla="*/ 184 h 184"/>
                <a:gd name="T6" fmla="*/ 0 w 243"/>
                <a:gd name="T7" fmla="*/ 184 h 184"/>
                <a:gd name="T8" fmla="*/ 0 w 243"/>
                <a:gd name="T9" fmla="*/ 0 h 184"/>
                <a:gd name="T10" fmla="*/ 4 w 243"/>
                <a:gd name="T11" fmla="*/ 4 h 184"/>
                <a:gd name="T12" fmla="*/ 243 w 243"/>
                <a:gd name="T13" fmla="*/ 4 h 184"/>
                <a:gd name="T14" fmla="*/ 243 w 243"/>
                <a:gd name="T15" fmla="*/ 184 h 184"/>
                <a:gd name="T16" fmla="*/ 4 w 243"/>
                <a:gd name="T17" fmla="*/ 184 h 184"/>
                <a:gd name="T18" fmla="*/ 4 w 243"/>
                <a:gd name="T19" fmla="*/ 4 h 1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3" h="184">
                  <a:moveTo>
                    <a:pt x="0" y="0"/>
                  </a:moveTo>
                  <a:lnTo>
                    <a:pt x="243" y="0"/>
                  </a:lnTo>
                  <a:lnTo>
                    <a:pt x="243" y="184"/>
                  </a:lnTo>
                  <a:lnTo>
                    <a:pt x="0" y="184"/>
                  </a:lnTo>
                  <a:lnTo>
                    <a:pt x="0" y="0"/>
                  </a:lnTo>
                  <a:close/>
                  <a:moveTo>
                    <a:pt x="4" y="4"/>
                  </a:moveTo>
                  <a:lnTo>
                    <a:pt x="243" y="4"/>
                  </a:lnTo>
                  <a:lnTo>
                    <a:pt x="243" y="184"/>
                  </a:lnTo>
                  <a:lnTo>
                    <a:pt x="4" y="184"/>
                  </a:lnTo>
                  <a:lnTo>
                    <a:pt x="4" y="4"/>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1" name="Freeform 191">
              <a:extLst>
                <a:ext uri="{FF2B5EF4-FFF2-40B4-BE49-F238E27FC236}">
                  <a16:creationId xmlns:a16="http://schemas.microsoft.com/office/drawing/2014/main" id="{D821B9C5-BA18-C54C-B690-9E58041691C2}"/>
                </a:ext>
              </a:extLst>
            </p:cNvPr>
            <p:cNvSpPr>
              <a:spLocks noEditPoints="1"/>
            </p:cNvSpPr>
            <p:nvPr/>
          </p:nvSpPr>
          <p:spPr bwMode="auto">
            <a:xfrm>
              <a:off x="4112" y="2044"/>
              <a:ext cx="239" cy="180"/>
            </a:xfrm>
            <a:custGeom>
              <a:avLst/>
              <a:gdLst>
                <a:gd name="T0" fmla="*/ 0 w 239"/>
                <a:gd name="T1" fmla="*/ 0 h 180"/>
                <a:gd name="T2" fmla="*/ 239 w 239"/>
                <a:gd name="T3" fmla="*/ 0 h 180"/>
                <a:gd name="T4" fmla="*/ 239 w 239"/>
                <a:gd name="T5" fmla="*/ 180 h 180"/>
                <a:gd name="T6" fmla="*/ 0 w 239"/>
                <a:gd name="T7" fmla="*/ 180 h 180"/>
                <a:gd name="T8" fmla="*/ 0 w 239"/>
                <a:gd name="T9" fmla="*/ 0 h 180"/>
                <a:gd name="T10" fmla="*/ 4 w 239"/>
                <a:gd name="T11" fmla="*/ 3 h 180"/>
                <a:gd name="T12" fmla="*/ 239 w 239"/>
                <a:gd name="T13" fmla="*/ 3 h 180"/>
                <a:gd name="T14" fmla="*/ 239 w 239"/>
                <a:gd name="T15" fmla="*/ 180 h 180"/>
                <a:gd name="T16" fmla="*/ 4 w 239"/>
                <a:gd name="T17" fmla="*/ 180 h 180"/>
                <a:gd name="T18" fmla="*/ 4 w 239"/>
                <a:gd name="T19" fmla="*/ 3 h 1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9" h="180">
                  <a:moveTo>
                    <a:pt x="0" y="0"/>
                  </a:moveTo>
                  <a:lnTo>
                    <a:pt x="239" y="0"/>
                  </a:lnTo>
                  <a:lnTo>
                    <a:pt x="239" y="180"/>
                  </a:lnTo>
                  <a:lnTo>
                    <a:pt x="0" y="180"/>
                  </a:lnTo>
                  <a:lnTo>
                    <a:pt x="0" y="0"/>
                  </a:lnTo>
                  <a:close/>
                  <a:moveTo>
                    <a:pt x="4" y="3"/>
                  </a:moveTo>
                  <a:lnTo>
                    <a:pt x="239" y="3"/>
                  </a:lnTo>
                  <a:lnTo>
                    <a:pt x="239" y="180"/>
                  </a:lnTo>
                  <a:lnTo>
                    <a:pt x="4" y="180"/>
                  </a:lnTo>
                  <a:lnTo>
                    <a:pt x="4" y="3"/>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2" name="Freeform 192">
              <a:extLst>
                <a:ext uri="{FF2B5EF4-FFF2-40B4-BE49-F238E27FC236}">
                  <a16:creationId xmlns:a16="http://schemas.microsoft.com/office/drawing/2014/main" id="{8F4A351F-012E-E541-BA94-716307FFB9FA}"/>
                </a:ext>
              </a:extLst>
            </p:cNvPr>
            <p:cNvSpPr>
              <a:spLocks noEditPoints="1"/>
            </p:cNvSpPr>
            <p:nvPr/>
          </p:nvSpPr>
          <p:spPr bwMode="auto">
            <a:xfrm>
              <a:off x="4116" y="2047"/>
              <a:ext cx="235" cy="177"/>
            </a:xfrm>
            <a:custGeom>
              <a:avLst/>
              <a:gdLst>
                <a:gd name="T0" fmla="*/ 0 w 235"/>
                <a:gd name="T1" fmla="*/ 0 h 177"/>
                <a:gd name="T2" fmla="*/ 235 w 235"/>
                <a:gd name="T3" fmla="*/ 0 h 177"/>
                <a:gd name="T4" fmla="*/ 235 w 235"/>
                <a:gd name="T5" fmla="*/ 177 h 177"/>
                <a:gd name="T6" fmla="*/ 0 w 235"/>
                <a:gd name="T7" fmla="*/ 177 h 177"/>
                <a:gd name="T8" fmla="*/ 0 w 235"/>
                <a:gd name="T9" fmla="*/ 0 h 177"/>
                <a:gd name="T10" fmla="*/ 4 w 235"/>
                <a:gd name="T11" fmla="*/ 3 h 177"/>
                <a:gd name="T12" fmla="*/ 235 w 235"/>
                <a:gd name="T13" fmla="*/ 3 h 177"/>
                <a:gd name="T14" fmla="*/ 235 w 235"/>
                <a:gd name="T15" fmla="*/ 177 h 177"/>
                <a:gd name="T16" fmla="*/ 4 w 235"/>
                <a:gd name="T17" fmla="*/ 177 h 177"/>
                <a:gd name="T18" fmla="*/ 4 w 235"/>
                <a:gd name="T19" fmla="*/ 3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5" h="177">
                  <a:moveTo>
                    <a:pt x="0" y="0"/>
                  </a:moveTo>
                  <a:lnTo>
                    <a:pt x="235" y="0"/>
                  </a:lnTo>
                  <a:lnTo>
                    <a:pt x="235" y="177"/>
                  </a:lnTo>
                  <a:lnTo>
                    <a:pt x="0" y="177"/>
                  </a:lnTo>
                  <a:lnTo>
                    <a:pt x="0" y="0"/>
                  </a:lnTo>
                  <a:close/>
                  <a:moveTo>
                    <a:pt x="4" y="3"/>
                  </a:moveTo>
                  <a:lnTo>
                    <a:pt x="235" y="3"/>
                  </a:lnTo>
                  <a:lnTo>
                    <a:pt x="235" y="177"/>
                  </a:lnTo>
                  <a:lnTo>
                    <a:pt x="4" y="177"/>
                  </a:lnTo>
                  <a:lnTo>
                    <a:pt x="4" y="3"/>
                  </a:lnTo>
                  <a:close/>
                </a:path>
              </a:pathLst>
            </a:custGeom>
            <a:solidFill>
              <a:srgbClr val="B1B1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3" name="Freeform 193">
              <a:extLst>
                <a:ext uri="{FF2B5EF4-FFF2-40B4-BE49-F238E27FC236}">
                  <a16:creationId xmlns:a16="http://schemas.microsoft.com/office/drawing/2014/main" id="{B9F056A5-F6EE-D744-9AAD-734B7C073334}"/>
                </a:ext>
              </a:extLst>
            </p:cNvPr>
            <p:cNvSpPr>
              <a:spLocks noEditPoints="1"/>
            </p:cNvSpPr>
            <p:nvPr/>
          </p:nvSpPr>
          <p:spPr bwMode="auto">
            <a:xfrm>
              <a:off x="4120" y="2050"/>
              <a:ext cx="231" cy="174"/>
            </a:xfrm>
            <a:custGeom>
              <a:avLst/>
              <a:gdLst>
                <a:gd name="T0" fmla="*/ 0 w 231"/>
                <a:gd name="T1" fmla="*/ 0 h 174"/>
                <a:gd name="T2" fmla="*/ 231 w 231"/>
                <a:gd name="T3" fmla="*/ 0 h 174"/>
                <a:gd name="T4" fmla="*/ 231 w 231"/>
                <a:gd name="T5" fmla="*/ 174 h 174"/>
                <a:gd name="T6" fmla="*/ 0 w 231"/>
                <a:gd name="T7" fmla="*/ 174 h 174"/>
                <a:gd name="T8" fmla="*/ 0 w 231"/>
                <a:gd name="T9" fmla="*/ 0 h 174"/>
                <a:gd name="T10" fmla="*/ 4 w 231"/>
                <a:gd name="T11" fmla="*/ 3 h 174"/>
                <a:gd name="T12" fmla="*/ 231 w 231"/>
                <a:gd name="T13" fmla="*/ 3 h 174"/>
                <a:gd name="T14" fmla="*/ 231 w 231"/>
                <a:gd name="T15" fmla="*/ 174 h 174"/>
                <a:gd name="T16" fmla="*/ 4 w 231"/>
                <a:gd name="T17" fmla="*/ 174 h 174"/>
                <a:gd name="T18" fmla="*/ 4 w 231"/>
                <a:gd name="T19" fmla="*/ 3 h 1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1" h="174">
                  <a:moveTo>
                    <a:pt x="0" y="0"/>
                  </a:moveTo>
                  <a:lnTo>
                    <a:pt x="231" y="0"/>
                  </a:lnTo>
                  <a:lnTo>
                    <a:pt x="231" y="174"/>
                  </a:lnTo>
                  <a:lnTo>
                    <a:pt x="0" y="174"/>
                  </a:lnTo>
                  <a:lnTo>
                    <a:pt x="0" y="0"/>
                  </a:lnTo>
                  <a:close/>
                  <a:moveTo>
                    <a:pt x="4" y="3"/>
                  </a:moveTo>
                  <a:lnTo>
                    <a:pt x="231" y="3"/>
                  </a:lnTo>
                  <a:lnTo>
                    <a:pt x="231" y="174"/>
                  </a:lnTo>
                  <a:lnTo>
                    <a:pt x="4" y="174"/>
                  </a:lnTo>
                  <a:lnTo>
                    <a:pt x="4" y="3"/>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4" name="Freeform 194">
              <a:extLst>
                <a:ext uri="{FF2B5EF4-FFF2-40B4-BE49-F238E27FC236}">
                  <a16:creationId xmlns:a16="http://schemas.microsoft.com/office/drawing/2014/main" id="{D527BE9D-1ABE-B845-9AEC-4D6EF4BF672C}"/>
                </a:ext>
              </a:extLst>
            </p:cNvPr>
            <p:cNvSpPr>
              <a:spLocks noEditPoints="1"/>
            </p:cNvSpPr>
            <p:nvPr/>
          </p:nvSpPr>
          <p:spPr bwMode="auto">
            <a:xfrm>
              <a:off x="4124" y="2053"/>
              <a:ext cx="227" cy="171"/>
            </a:xfrm>
            <a:custGeom>
              <a:avLst/>
              <a:gdLst>
                <a:gd name="T0" fmla="*/ 0 w 227"/>
                <a:gd name="T1" fmla="*/ 0 h 171"/>
                <a:gd name="T2" fmla="*/ 227 w 227"/>
                <a:gd name="T3" fmla="*/ 0 h 171"/>
                <a:gd name="T4" fmla="*/ 227 w 227"/>
                <a:gd name="T5" fmla="*/ 171 h 171"/>
                <a:gd name="T6" fmla="*/ 0 w 227"/>
                <a:gd name="T7" fmla="*/ 171 h 171"/>
                <a:gd name="T8" fmla="*/ 0 w 227"/>
                <a:gd name="T9" fmla="*/ 0 h 171"/>
                <a:gd name="T10" fmla="*/ 4 w 227"/>
                <a:gd name="T11" fmla="*/ 3 h 171"/>
                <a:gd name="T12" fmla="*/ 227 w 227"/>
                <a:gd name="T13" fmla="*/ 3 h 171"/>
                <a:gd name="T14" fmla="*/ 227 w 227"/>
                <a:gd name="T15" fmla="*/ 171 h 171"/>
                <a:gd name="T16" fmla="*/ 4 w 227"/>
                <a:gd name="T17" fmla="*/ 171 h 171"/>
                <a:gd name="T18" fmla="*/ 4 w 227"/>
                <a:gd name="T19" fmla="*/ 3 h 1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7" h="171">
                  <a:moveTo>
                    <a:pt x="0" y="0"/>
                  </a:moveTo>
                  <a:lnTo>
                    <a:pt x="227" y="0"/>
                  </a:lnTo>
                  <a:lnTo>
                    <a:pt x="227" y="171"/>
                  </a:lnTo>
                  <a:lnTo>
                    <a:pt x="0" y="171"/>
                  </a:lnTo>
                  <a:lnTo>
                    <a:pt x="0" y="0"/>
                  </a:lnTo>
                  <a:close/>
                  <a:moveTo>
                    <a:pt x="4" y="3"/>
                  </a:moveTo>
                  <a:lnTo>
                    <a:pt x="227" y="3"/>
                  </a:lnTo>
                  <a:lnTo>
                    <a:pt x="227" y="171"/>
                  </a:lnTo>
                  <a:lnTo>
                    <a:pt x="4" y="171"/>
                  </a:lnTo>
                  <a:lnTo>
                    <a:pt x="4" y="3"/>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5" name="Freeform 195">
              <a:extLst>
                <a:ext uri="{FF2B5EF4-FFF2-40B4-BE49-F238E27FC236}">
                  <a16:creationId xmlns:a16="http://schemas.microsoft.com/office/drawing/2014/main" id="{3CC9126B-617A-D745-8808-0E0C368D14B6}"/>
                </a:ext>
              </a:extLst>
            </p:cNvPr>
            <p:cNvSpPr>
              <a:spLocks noEditPoints="1"/>
            </p:cNvSpPr>
            <p:nvPr/>
          </p:nvSpPr>
          <p:spPr bwMode="auto">
            <a:xfrm>
              <a:off x="4128" y="2056"/>
              <a:ext cx="223" cy="168"/>
            </a:xfrm>
            <a:custGeom>
              <a:avLst/>
              <a:gdLst>
                <a:gd name="T0" fmla="*/ 0 w 223"/>
                <a:gd name="T1" fmla="*/ 0 h 168"/>
                <a:gd name="T2" fmla="*/ 223 w 223"/>
                <a:gd name="T3" fmla="*/ 0 h 168"/>
                <a:gd name="T4" fmla="*/ 223 w 223"/>
                <a:gd name="T5" fmla="*/ 168 h 168"/>
                <a:gd name="T6" fmla="*/ 0 w 223"/>
                <a:gd name="T7" fmla="*/ 168 h 168"/>
                <a:gd name="T8" fmla="*/ 0 w 223"/>
                <a:gd name="T9" fmla="*/ 0 h 168"/>
                <a:gd name="T10" fmla="*/ 5 w 223"/>
                <a:gd name="T11" fmla="*/ 3 h 168"/>
                <a:gd name="T12" fmla="*/ 223 w 223"/>
                <a:gd name="T13" fmla="*/ 3 h 168"/>
                <a:gd name="T14" fmla="*/ 223 w 223"/>
                <a:gd name="T15" fmla="*/ 168 h 168"/>
                <a:gd name="T16" fmla="*/ 5 w 223"/>
                <a:gd name="T17" fmla="*/ 168 h 168"/>
                <a:gd name="T18" fmla="*/ 5 w 223"/>
                <a:gd name="T19" fmla="*/ 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3" h="168">
                  <a:moveTo>
                    <a:pt x="0" y="0"/>
                  </a:moveTo>
                  <a:lnTo>
                    <a:pt x="223" y="0"/>
                  </a:lnTo>
                  <a:lnTo>
                    <a:pt x="223" y="168"/>
                  </a:lnTo>
                  <a:lnTo>
                    <a:pt x="0" y="168"/>
                  </a:lnTo>
                  <a:lnTo>
                    <a:pt x="0" y="0"/>
                  </a:lnTo>
                  <a:close/>
                  <a:moveTo>
                    <a:pt x="5" y="3"/>
                  </a:moveTo>
                  <a:lnTo>
                    <a:pt x="223" y="3"/>
                  </a:lnTo>
                  <a:lnTo>
                    <a:pt x="223" y="168"/>
                  </a:lnTo>
                  <a:lnTo>
                    <a:pt x="5" y="168"/>
                  </a:lnTo>
                  <a:lnTo>
                    <a:pt x="5" y="3"/>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6" name="Freeform 196">
              <a:extLst>
                <a:ext uri="{FF2B5EF4-FFF2-40B4-BE49-F238E27FC236}">
                  <a16:creationId xmlns:a16="http://schemas.microsoft.com/office/drawing/2014/main" id="{F2686547-F3D6-E445-B13D-DE6932227EB6}"/>
                </a:ext>
              </a:extLst>
            </p:cNvPr>
            <p:cNvSpPr>
              <a:spLocks noEditPoints="1"/>
            </p:cNvSpPr>
            <p:nvPr/>
          </p:nvSpPr>
          <p:spPr bwMode="auto">
            <a:xfrm>
              <a:off x="4133" y="2059"/>
              <a:ext cx="218" cy="165"/>
            </a:xfrm>
            <a:custGeom>
              <a:avLst/>
              <a:gdLst>
                <a:gd name="T0" fmla="*/ 0 w 218"/>
                <a:gd name="T1" fmla="*/ 0 h 165"/>
                <a:gd name="T2" fmla="*/ 218 w 218"/>
                <a:gd name="T3" fmla="*/ 0 h 165"/>
                <a:gd name="T4" fmla="*/ 218 w 218"/>
                <a:gd name="T5" fmla="*/ 165 h 165"/>
                <a:gd name="T6" fmla="*/ 0 w 218"/>
                <a:gd name="T7" fmla="*/ 165 h 165"/>
                <a:gd name="T8" fmla="*/ 0 w 218"/>
                <a:gd name="T9" fmla="*/ 0 h 165"/>
                <a:gd name="T10" fmla="*/ 4 w 218"/>
                <a:gd name="T11" fmla="*/ 4 h 165"/>
                <a:gd name="T12" fmla="*/ 218 w 218"/>
                <a:gd name="T13" fmla="*/ 4 h 165"/>
                <a:gd name="T14" fmla="*/ 218 w 218"/>
                <a:gd name="T15" fmla="*/ 165 h 165"/>
                <a:gd name="T16" fmla="*/ 4 w 218"/>
                <a:gd name="T17" fmla="*/ 165 h 165"/>
                <a:gd name="T18" fmla="*/ 4 w 218"/>
                <a:gd name="T19" fmla="*/ 4 h 1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8" h="165">
                  <a:moveTo>
                    <a:pt x="0" y="0"/>
                  </a:moveTo>
                  <a:lnTo>
                    <a:pt x="218" y="0"/>
                  </a:lnTo>
                  <a:lnTo>
                    <a:pt x="218" y="165"/>
                  </a:lnTo>
                  <a:lnTo>
                    <a:pt x="0" y="165"/>
                  </a:lnTo>
                  <a:lnTo>
                    <a:pt x="0" y="0"/>
                  </a:lnTo>
                  <a:close/>
                  <a:moveTo>
                    <a:pt x="4" y="4"/>
                  </a:moveTo>
                  <a:lnTo>
                    <a:pt x="218" y="4"/>
                  </a:lnTo>
                  <a:lnTo>
                    <a:pt x="218" y="165"/>
                  </a:lnTo>
                  <a:lnTo>
                    <a:pt x="4" y="165"/>
                  </a:lnTo>
                  <a:lnTo>
                    <a:pt x="4" y="4"/>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7" name="Freeform 197">
              <a:extLst>
                <a:ext uri="{FF2B5EF4-FFF2-40B4-BE49-F238E27FC236}">
                  <a16:creationId xmlns:a16="http://schemas.microsoft.com/office/drawing/2014/main" id="{D69389F4-E8BD-3B49-BA54-83426BB7C673}"/>
                </a:ext>
              </a:extLst>
            </p:cNvPr>
            <p:cNvSpPr>
              <a:spLocks noEditPoints="1"/>
            </p:cNvSpPr>
            <p:nvPr/>
          </p:nvSpPr>
          <p:spPr bwMode="auto">
            <a:xfrm>
              <a:off x="4137" y="2063"/>
              <a:ext cx="214" cy="161"/>
            </a:xfrm>
            <a:custGeom>
              <a:avLst/>
              <a:gdLst>
                <a:gd name="T0" fmla="*/ 0 w 214"/>
                <a:gd name="T1" fmla="*/ 0 h 161"/>
                <a:gd name="T2" fmla="*/ 214 w 214"/>
                <a:gd name="T3" fmla="*/ 0 h 161"/>
                <a:gd name="T4" fmla="*/ 214 w 214"/>
                <a:gd name="T5" fmla="*/ 161 h 161"/>
                <a:gd name="T6" fmla="*/ 0 w 214"/>
                <a:gd name="T7" fmla="*/ 161 h 161"/>
                <a:gd name="T8" fmla="*/ 0 w 214"/>
                <a:gd name="T9" fmla="*/ 0 h 161"/>
                <a:gd name="T10" fmla="*/ 4 w 214"/>
                <a:gd name="T11" fmla="*/ 3 h 161"/>
                <a:gd name="T12" fmla="*/ 214 w 214"/>
                <a:gd name="T13" fmla="*/ 3 h 161"/>
                <a:gd name="T14" fmla="*/ 214 w 214"/>
                <a:gd name="T15" fmla="*/ 161 h 161"/>
                <a:gd name="T16" fmla="*/ 4 w 214"/>
                <a:gd name="T17" fmla="*/ 161 h 161"/>
                <a:gd name="T18" fmla="*/ 4 w 214"/>
                <a:gd name="T19" fmla="*/ 3 h 1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4" h="161">
                  <a:moveTo>
                    <a:pt x="0" y="0"/>
                  </a:moveTo>
                  <a:lnTo>
                    <a:pt x="214" y="0"/>
                  </a:lnTo>
                  <a:lnTo>
                    <a:pt x="214" y="161"/>
                  </a:lnTo>
                  <a:lnTo>
                    <a:pt x="0" y="161"/>
                  </a:lnTo>
                  <a:lnTo>
                    <a:pt x="0" y="0"/>
                  </a:lnTo>
                  <a:close/>
                  <a:moveTo>
                    <a:pt x="4" y="3"/>
                  </a:moveTo>
                  <a:lnTo>
                    <a:pt x="214" y="3"/>
                  </a:lnTo>
                  <a:lnTo>
                    <a:pt x="214" y="161"/>
                  </a:lnTo>
                  <a:lnTo>
                    <a:pt x="4" y="161"/>
                  </a:lnTo>
                  <a:lnTo>
                    <a:pt x="4" y="3"/>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8" name="Freeform 198">
              <a:extLst>
                <a:ext uri="{FF2B5EF4-FFF2-40B4-BE49-F238E27FC236}">
                  <a16:creationId xmlns:a16="http://schemas.microsoft.com/office/drawing/2014/main" id="{8A950813-5838-6249-8B41-A9B34EBA6955}"/>
                </a:ext>
              </a:extLst>
            </p:cNvPr>
            <p:cNvSpPr>
              <a:spLocks noEditPoints="1"/>
            </p:cNvSpPr>
            <p:nvPr/>
          </p:nvSpPr>
          <p:spPr bwMode="auto">
            <a:xfrm>
              <a:off x="4141" y="2066"/>
              <a:ext cx="210" cy="158"/>
            </a:xfrm>
            <a:custGeom>
              <a:avLst/>
              <a:gdLst>
                <a:gd name="T0" fmla="*/ 0 w 210"/>
                <a:gd name="T1" fmla="*/ 0 h 158"/>
                <a:gd name="T2" fmla="*/ 210 w 210"/>
                <a:gd name="T3" fmla="*/ 0 h 158"/>
                <a:gd name="T4" fmla="*/ 210 w 210"/>
                <a:gd name="T5" fmla="*/ 158 h 158"/>
                <a:gd name="T6" fmla="*/ 0 w 210"/>
                <a:gd name="T7" fmla="*/ 158 h 158"/>
                <a:gd name="T8" fmla="*/ 0 w 210"/>
                <a:gd name="T9" fmla="*/ 0 h 158"/>
                <a:gd name="T10" fmla="*/ 4 w 210"/>
                <a:gd name="T11" fmla="*/ 3 h 158"/>
                <a:gd name="T12" fmla="*/ 210 w 210"/>
                <a:gd name="T13" fmla="*/ 3 h 158"/>
                <a:gd name="T14" fmla="*/ 210 w 210"/>
                <a:gd name="T15" fmla="*/ 158 h 158"/>
                <a:gd name="T16" fmla="*/ 4 w 210"/>
                <a:gd name="T17" fmla="*/ 158 h 158"/>
                <a:gd name="T18" fmla="*/ 4 w 210"/>
                <a:gd name="T19" fmla="*/ 3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158">
                  <a:moveTo>
                    <a:pt x="0" y="0"/>
                  </a:moveTo>
                  <a:lnTo>
                    <a:pt x="210" y="0"/>
                  </a:lnTo>
                  <a:lnTo>
                    <a:pt x="210" y="158"/>
                  </a:lnTo>
                  <a:lnTo>
                    <a:pt x="0" y="158"/>
                  </a:lnTo>
                  <a:lnTo>
                    <a:pt x="0" y="0"/>
                  </a:lnTo>
                  <a:close/>
                  <a:moveTo>
                    <a:pt x="4" y="3"/>
                  </a:moveTo>
                  <a:lnTo>
                    <a:pt x="210" y="3"/>
                  </a:lnTo>
                  <a:lnTo>
                    <a:pt x="210" y="158"/>
                  </a:lnTo>
                  <a:lnTo>
                    <a:pt x="4" y="158"/>
                  </a:lnTo>
                  <a:lnTo>
                    <a:pt x="4" y="3"/>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69" name="Freeform 199">
              <a:extLst>
                <a:ext uri="{FF2B5EF4-FFF2-40B4-BE49-F238E27FC236}">
                  <a16:creationId xmlns:a16="http://schemas.microsoft.com/office/drawing/2014/main" id="{C65F488B-B331-3546-8ACB-BDD92269CDDD}"/>
                </a:ext>
              </a:extLst>
            </p:cNvPr>
            <p:cNvSpPr>
              <a:spLocks noEditPoints="1"/>
            </p:cNvSpPr>
            <p:nvPr/>
          </p:nvSpPr>
          <p:spPr bwMode="auto">
            <a:xfrm>
              <a:off x="4145" y="2069"/>
              <a:ext cx="206" cy="155"/>
            </a:xfrm>
            <a:custGeom>
              <a:avLst/>
              <a:gdLst>
                <a:gd name="T0" fmla="*/ 0 w 206"/>
                <a:gd name="T1" fmla="*/ 0 h 155"/>
                <a:gd name="T2" fmla="*/ 206 w 206"/>
                <a:gd name="T3" fmla="*/ 0 h 155"/>
                <a:gd name="T4" fmla="*/ 206 w 206"/>
                <a:gd name="T5" fmla="*/ 155 h 155"/>
                <a:gd name="T6" fmla="*/ 0 w 206"/>
                <a:gd name="T7" fmla="*/ 155 h 155"/>
                <a:gd name="T8" fmla="*/ 0 w 206"/>
                <a:gd name="T9" fmla="*/ 0 h 155"/>
                <a:gd name="T10" fmla="*/ 4 w 206"/>
                <a:gd name="T11" fmla="*/ 3 h 155"/>
                <a:gd name="T12" fmla="*/ 206 w 206"/>
                <a:gd name="T13" fmla="*/ 3 h 155"/>
                <a:gd name="T14" fmla="*/ 206 w 206"/>
                <a:gd name="T15" fmla="*/ 155 h 155"/>
                <a:gd name="T16" fmla="*/ 4 w 206"/>
                <a:gd name="T17" fmla="*/ 155 h 155"/>
                <a:gd name="T18" fmla="*/ 4 w 206"/>
                <a:gd name="T19" fmla="*/ 3 h 1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6" h="155">
                  <a:moveTo>
                    <a:pt x="0" y="0"/>
                  </a:moveTo>
                  <a:lnTo>
                    <a:pt x="206" y="0"/>
                  </a:lnTo>
                  <a:lnTo>
                    <a:pt x="206" y="155"/>
                  </a:lnTo>
                  <a:lnTo>
                    <a:pt x="0" y="155"/>
                  </a:lnTo>
                  <a:lnTo>
                    <a:pt x="0" y="0"/>
                  </a:lnTo>
                  <a:close/>
                  <a:moveTo>
                    <a:pt x="4" y="3"/>
                  </a:moveTo>
                  <a:lnTo>
                    <a:pt x="206" y="3"/>
                  </a:lnTo>
                  <a:lnTo>
                    <a:pt x="206" y="155"/>
                  </a:lnTo>
                  <a:lnTo>
                    <a:pt x="4" y="155"/>
                  </a:lnTo>
                  <a:lnTo>
                    <a:pt x="4" y="3"/>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0" name="Freeform 200">
              <a:extLst>
                <a:ext uri="{FF2B5EF4-FFF2-40B4-BE49-F238E27FC236}">
                  <a16:creationId xmlns:a16="http://schemas.microsoft.com/office/drawing/2014/main" id="{DFA37D20-3F3D-EE49-B405-5CFEF4BDC31A}"/>
                </a:ext>
              </a:extLst>
            </p:cNvPr>
            <p:cNvSpPr>
              <a:spLocks noEditPoints="1"/>
            </p:cNvSpPr>
            <p:nvPr/>
          </p:nvSpPr>
          <p:spPr bwMode="auto">
            <a:xfrm>
              <a:off x="4149" y="2072"/>
              <a:ext cx="202" cy="152"/>
            </a:xfrm>
            <a:custGeom>
              <a:avLst/>
              <a:gdLst>
                <a:gd name="T0" fmla="*/ 0 w 202"/>
                <a:gd name="T1" fmla="*/ 0 h 152"/>
                <a:gd name="T2" fmla="*/ 202 w 202"/>
                <a:gd name="T3" fmla="*/ 0 h 152"/>
                <a:gd name="T4" fmla="*/ 202 w 202"/>
                <a:gd name="T5" fmla="*/ 152 h 152"/>
                <a:gd name="T6" fmla="*/ 0 w 202"/>
                <a:gd name="T7" fmla="*/ 152 h 152"/>
                <a:gd name="T8" fmla="*/ 0 w 202"/>
                <a:gd name="T9" fmla="*/ 0 h 152"/>
                <a:gd name="T10" fmla="*/ 5 w 202"/>
                <a:gd name="T11" fmla="*/ 3 h 152"/>
                <a:gd name="T12" fmla="*/ 202 w 202"/>
                <a:gd name="T13" fmla="*/ 3 h 152"/>
                <a:gd name="T14" fmla="*/ 202 w 202"/>
                <a:gd name="T15" fmla="*/ 152 h 152"/>
                <a:gd name="T16" fmla="*/ 5 w 202"/>
                <a:gd name="T17" fmla="*/ 152 h 152"/>
                <a:gd name="T18" fmla="*/ 5 w 202"/>
                <a:gd name="T19" fmla="*/ 3 h 1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2" h="152">
                  <a:moveTo>
                    <a:pt x="0" y="0"/>
                  </a:moveTo>
                  <a:lnTo>
                    <a:pt x="202" y="0"/>
                  </a:lnTo>
                  <a:lnTo>
                    <a:pt x="202" y="152"/>
                  </a:lnTo>
                  <a:lnTo>
                    <a:pt x="0" y="152"/>
                  </a:lnTo>
                  <a:lnTo>
                    <a:pt x="0" y="0"/>
                  </a:lnTo>
                  <a:close/>
                  <a:moveTo>
                    <a:pt x="5" y="3"/>
                  </a:moveTo>
                  <a:lnTo>
                    <a:pt x="202" y="3"/>
                  </a:lnTo>
                  <a:lnTo>
                    <a:pt x="202" y="152"/>
                  </a:lnTo>
                  <a:lnTo>
                    <a:pt x="5" y="152"/>
                  </a:lnTo>
                  <a:lnTo>
                    <a:pt x="5"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1" name="Freeform 201">
              <a:extLst>
                <a:ext uri="{FF2B5EF4-FFF2-40B4-BE49-F238E27FC236}">
                  <a16:creationId xmlns:a16="http://schemas.microsoft.com/office/drawing/2014/main" id="{F3E49F13-D1FC-5444-8992-6BBBDE3AB274}"/>
                </a:ext>
              </a:extLst>
            </p:cNvPr>
            <p:cNvSpPr>
              <a:spLocks noEditPoints="1"/>
            </p:cNvSpPr>
            <p:nvPr/>
          </p:nvSpPr>
          <p:spPr bwMode="auto">
            <a:xfrm>
              <a:off x="4154" y="2075"/>
              <a:ext cx="197" cy="149"/>
            </a:xfrm>
            <a:custGeom>
              <a:avLst/>
              <a:gdLst>
                <a:gd name="T0" fmla="*/ 0 w 197"/>
                <a:gd name="T1" fmla="*/ 0 h 149"/>
                <a:gd name="T2" fmla="*/ 197 w 197"/>
                <a:gd name="T3" fmla="*/ 0 h 149"/>
                <a:gd name="T4" fmla="*/ 197 w 197"/>
                <a:gd name="T5" fmla="*/ 149 h 149"/>
                <a:gd name="T6" fmla="*/ 0 w 197"/>
                <a:gd name="T7" fmla="*/ 149 h 149"/>
                <a:gd name="T8" fmla="*/ 0 w 197"/>
                <a:gd name="T9" fmla="*/ 0 h 149"/>
                <a:gd name="T10" fmla="*/ 4 w 197"/>
                <a:gd name="T11" fmla="*/ 3 h 149"/>
                <a:gd name="T12" fmla="*/ 197 w 197"/>
                <a:gd name="T13" fmla="*/ 3 h 149"/>
                <a:gd name="T14" fmla="*/ 197 w 197"/>
                <a:gd name="T15" fmla="*/ 149 h 149"/>
                <a:gd name="T16" fmla="*/ 4 w 197"/>
                <a:gd name="T17" fmla="*/ 149 h 149"/>
                <a:gd name="T18" fmla="*/ 4 w 197"/>
                <a:gd name="T19" fmla="*/ 3 h 1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49">
                  <a:moveTo>
                    <a:pt x="0" y="0"/>
                  </a:moveTo>
                  <a:lnTo>
                    <a:pt x="197" y="0"/>
                  </a:lnTo>
                  <a:lnTo>
                    <a:pt x="197" y="149"/>
                  </a:lnTo>
                  <a:lnTo>
                    <a:pt x="0" y="149"/>
                  </a:lnTo>
                  <a:lnTo>
                    <a:pt x="0" y="0"/>
                  </a:lnTo>
                  <a:close/>
                  <a:moveTo>
                    <a:pt x="4" y="3"/>
                  </a:moveTo>
                  <a:lnTo>
                    <a:pt x="197" y="3"/>
                  </a:lnTo>
                  <a:lnTo>
                    <a:pt x="197" y="149"/>
                  </a:lnTo>
                  <a:lnTo>
                    <a:pt x="4" y="149"/>
                  </a:lnTo>
                  <a:lnTo>
                    <a:pt x="4" y="3"/>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2" name="Freeform 202">
              <a:extLst>
                <a:ext uri="{FF2B5EF4-FFF2-40B4-BE49-F238E27FC236}">
                  <a16:creationId xmlns:a16="http://schemas.microsoft.com/office/drawing/2014/main" id="{0265D495-C227-7F48-8973-A3CC2344CCD2}"/>
                </a:ext>
              </a:extLst>
            </p:cNvPr>
            <p:cNvSpPr>
              <a:spLocks noEditPoints="1"/>
            </p:cNvSpPr>
            <p:nvPr/>
          </p:nvSpPr>
          <p:spPr bwMode="auto">
            <a:xfrm>
              <a:off x="4158" y="2078"/>
              <a:ext cx="193" cy="146"/>
            </a:xfrm>
            <a:custGeom>
              <a:avLst/>
              <a:gdLst>
                <a:gd name="T0" fmla="*/ 0 w 193"/>
                <a:gd name="T1" fmla="*/ 0 h 146"/>
                <a:gd name="T2" fmla="*/ 193 w 193"/>
                <a:gd name="T3" fmla="*/ 0 h 146"/>
                <a:gd name="T4" fmla="*/ 193 w 193"/>
                <a:gd name="T5" fmla="*/ 146 h 146"/>
                <a:gd name="T6" fmla="*/ 0 w 193"/>
                <a:gd name="T7" fmla="*/ 146 h 146"/>
                <a:gd name="T8" fmla="*/ 0 w 193"/>
                <a:gd name="T9" fmla="*/ 0 h 146"/>
                <a:gd name="T10" fmla="*/ 4 w 193"/>
                <a:gd name="T11" fmla="*/ 4 h 146"/>
                <a:gd name="T12" fmla="*/ 193 w 193"/>
                <a:gd name="T13" fmla="*/ 4 h 146"/>
                <a:gd name="T14" fmla="*/ 193 w 193"/>
                <a:gd name="T15" fmla="*/ 146 h 146"/>
                <a:gd name="T16" fmla="*/ 4 w 193"/>
                <a:gd name="T17" fmla="*/ 146 h 146"/>
                <a:gd name="T18" fmla="*/ 4 w 193"/>
                <a:gd name="T19" fmla="*/ 4 h 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3" h="146">
                  <a:moveTo>
                    <a:pt x="0" y="0"/>
                  </a:moveTo>
                  <a:lnTo>
                    <a:pt x="193" y="0"/>
                  </a:lnTo>
                  <a:lnTo>
                    <a:pt x="193" y="146"/>
                  </a:lnTo>
                  <a:lnTo>
                    <a:pt x="0" y="146"/>
                  </a:lnTo>
                  <a:lnTo>
                    <a:pt x="0" y="0"/>
                  </a:lnTo>
                  <a:close/>
                  <a:moveTo>
                    <a:pt x="4" y="4"/>
                  </a:moveTo>
                  <a:lnTo>
                    <a:pt x="193" y="4"/>
                  </a:lnTo>
                  <a:lnTo>
                    <a:pt x="193" y="146"/>
                  </a:lnTo>
                  <a:lnTo>
                    <a:pt x="4" y="146"/>
                  </a:lnTo>
                  <a:lnTo>
                    <a:pt x="4" y="4"/>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3" name="Freeform 203">
              <a:extLst>
                <a:ext uri="{FF2B5EF4-FFF2-40B4-BE49-F238E27FC236}">
                  <a16:creationId xmlns:a16="http://schemas.microsoft.com/office/drawing/2014/main" id="{5AEAEB6A-E2CB-8E44-AEAC-6C5BEA8617BA}"/>
                </a:ext>
              </a:extLst>
            </p:cNvPr>
            <p:cNvSpPr>
              <a:spLocks noEditPoints="1"/>
            </p:cNvSpPr>
            <p:nvPr/>
          </p:nvSpPr>
          <p:spPr bwMode="auto">
            <a:xfrm>
              <a:off x="4162" y="2082"/>
              <a:ext cx="189" cy="142"/>
            </a:xfrm>
            <a:custGeom>
              <a:avLst/>
              <a:gdLst>
                <a:gd name="T0" fmla="*/ 0 w 189"/>
                <a:gd name="T1" fmla="*/ 0 h 142"/>
                <a:gd name="T2" fmla="*/ 189 w 189"/>
                <a:gd name="T3" fmla="*/ 0 h 142"/>
                <a:gd name="T4" fmla="*/ 189 w 189"/>
                <a:gd name="T5" fmla="*/ 142 h 142"/>
                <a:gd name="T6" fmla="*/ 0 w 189"/>
                <a:gd name="T7" fmla="*/ 142 h 142"/>
                <a:gd name="T8" fmla="*/ 0 w 189"/>
                <a:gd name="T9" fmla="*/ 0 h 142"/>
                <a:gd name="T10" fmla="*/ 4 w 189"/>
                <a:gd name="T11" fmla="*/ 3 h 142"/>
                <a:gd name="T12" fmla="*/ 189 w 189"/>
                <a:gd name="T13" fmla="*/ 3 h 142"/>
                <a:gd name="T14" fmla="*/ 189 w 189"/>
                <a:gd name="T15" fmla="*/ 142 h 142"/>
                <a:gd name="T16" fmla="*/ 4 w 189"/>
                <a:gd name="T17" fmla="*/ 142 h 142"/>
                <a:gd name="T18" fmla="*/ 4 w 189"/>
                <a:gd name="T19" fmla="*/ 3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9" h="142">
                  <a:moveTo>
                    <a:pt x="0" y="0"/>
                  </a:moveTo>
                  <a:lnTo>
                    <a:pt x="189" y="0"/>
                  </a:lnTo>
                  <a:lnTo>
                    <a:pt x="189" y="142"/>
                  </a:lnTo>
                  <a:lnTo>
                    <a:pt x="0" y="142"/>
                  </a:lnTo>
                  <a:lnTo>
                    <a:pt x="0" y="0"/>
                  </a:lnTo>
                  <a:close/>
                  <a:moveTo>
                    <a:pt x="4" y="3"/>
                  </a:moveTo>
                  <a:lnTo>
                    <a:pt x="189" y="3"/>
                  </a:lnTo>
                  <a:lnTo>
                    <a:pt x="189" y="142"/>
                  </a:lnTo>
                  <a:lnTo>
                    <a:pt x="4" y="142"/>
                  </a:lnTo>
                  <a:lnTo>
                    <a:pt x="4" y="3"/>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4" name="Freeform 204">
              <a:extLst>
                <a:ext uri="{FF2B5EF4-FFF2-40B4-BE49-F238E27FC236}">
                  <a16:creationId xmlns:a16="http://schemas.microsoft.com/office/drawing/2014/main" id="{A55025F9-DA01-F044-B956-07AD11370B3F}"/>
                </a:ext>
              </a:extLst>
            </p:cNvPr>
            <p:cNvSpPr>
              <a:spLocks noEditPoints="1"/>
            </p:cNvSpPr>
            <p:nvPr/>
          </p:nvSpPr>
          <p:spPr bwMode="auto">
            <a:xfrm>
              <a:off x="4153" y="2068"/>
              <a:ext cx="185" cy="139"/>
            </a:xfrm>
            <a:custGeom>
              <a:avLst/>
              <a:gdLst>
                <a:gd name="T0" fmla="*/ 0 w 185"/>
                <a:gd name="T1" fmla="*/ 0 h 139"/>
                <a:gd name="T2" fmla="*/ 185 w 185"/>
                <a:gd name="T3" fmla="*/ 0 h 139"/>
                <a:gd name="T4" fmla="*/ 185 w 185"/>
                <a:gd name="T5" fmla="*/ 139 h 139"/>
                <a:gd name="T6" fmla="*/ 0 w 185"/>
                <a:gd name="T7" fmla="*/ 139 h 139"/>
                <a:gd name="T8" fmla="*/ 0 w 185"/>
                <a:gd name="T9" fmla="*/ 0 h 139"/>
                <a:gd name="T10" fmla="*/ 4 w 185"/>
                <a:gd name="T11" fmla="*/ 3 h 139"/>
                <a:gd name="T12" fmla="*/ 185 w 185"/>
                <a:gd name="T13" fmla="*/ 3 h 139"/>
                <a:gd name="T14" fmla="*/ 185 w 185"/>
                <a:gd name="T15" fmla="*/ 139 h 139"/>
                <a:gd name="T16" fmla="*/ 4 w 185"/>
                <a:gd name="T17" fmla="*/ 139 h 139"/>
                <a:gd name="T18" fmla="*/ 4 w 185"/>
                <a:gd name="T19" fmla="*/ 3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5" h="139">
                  <a:moveTo>
                    <a:pt x="0" y="0"/>
                  </a:moveTo>
                  <a:lnTo>
                    <a:pt x="185" y="0"/>
                  </a:lnTo>
                  <a:lnTo>
                    <a:pt x="185" y="139"/>
                  </a:lnTo>
                  <a:lnTo>
                    <a:pt x="0" y="139"/>
                  </a:lnTo>
                  <a:lnTo>
                    <a:pt x="0" y="0"/>
                  </a:lnTo>
                  <a:close/>
                  <a:moveTo>
                    <a:pt x="4" y="3"/>
                  </a:moveTo>
                  <a:lnTo>
                    <a:pt x="185" y="3"/>
                  </a:lnTo>
                  <a:lnTo>
                    <a:pt x="185" y="139"/>
                  </a:lnTo>
                  <a:lnTo>
                    <a:pt x="4" y="139"/>
                  </a:lnTo>
                  <a:lnTo>
                    <a:pt x="4" y="3"/>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5" name="Freeform 205">
              <a:extLst>
                <a:ext uri="{FF2B5EF4-FFF2-40B4-BE49-F238E27FC236}">
                  <a16:creationId xmlns:a16="http://schemas.microsoft.com/office/drawing/2014/main" id="{B1EE86EB-3199-864C-B833-4EB524F226EB}"/>
                </a:ext>
              </a:extLst>
            </p:cNvPr>
            <p:cNvSpPr>
              <a:spLocks noEditPoints="1"/>
            </p:cNvSpPr>
            <p:nvPr/>
          </p:nvSpPr>
          <p:spPr bwMode="auto">
            <a:xfrm>
              <a:off x="4157" y="2071"/>
              <a:ext cx="181" cy="136"/>
            </a:xfrm>
            <a:custGeom>
              <a:avLst/>
              <a:gdLst>
                <a:gd name="T0" fmla="*/ 0 w 181"/>
                <a:gd name="T1" fmla="*/ 0 h 136"/>
                <a:gd name="T2" fmla="*/ 181 w 181"/>
                <a:gd name="T3" fmla="*/ 0 h 136"/>
                <a:gd name="T4" fmla="*/ 181 w 181"/>
                <a:gd name="T5" fmla="*/ 136 h 136"/>
                <a:gd name="T6" fmla="*/ 0 w 181"/>
                <a:gd name="T7" fmla="*/ 136 h 136"/>
                <a:gd name="T8" fmla="*/ 0 w 181"/>
                <a:gd name="T9" fmla="*/ 0 h 136"/>
                <a:gd name="T10" fmla="*/ 4 w 181"/>
                <a:gd name="T11" fmla="*/ 3 h 136"/>
                <a:gd name="T12" fmla="*/ 181 w 181"/>
                <a:gd name="T13" fmla="*/ 3 h 136"/>
                <a:gd name="T14" fmla="*/ 181 w 181"/>
                <a:gd name="T15" fmla="*/ 136 h 136"/>
                <a:gd name="T16" fmla="*/ 4 w 181"/>
                <a:gd name="T17" fmla="*/ 136 h 136"/>
                <a:gd name="T18" fmla="*/ 4 w 181"/>
                <a:gd name="T19" fmla="*/ 3 h 1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1" h="136">
                  <a:moveTo>
                    <a:pt x="0" y="0"/>
                  </a:moveTo>
                  <a:lnTo>
                    <a:pt x="181" y="0"/>
                  </a:lnTo>
                  <a:lnTo>
                    <a:pt x="181" y="136"/>
                  </a:lnTo>
                  <a:lnTo>
                    <a:pt x="0" y="136"/>
                  </a:lnTo>
                  <a:lnTo>
                    <a:pt x="0" y="0"/>
                  </a:lnTo>
                  <a:close/>
                  <a:moveTo>
                    <a:pt x="4" y="3"/>
                  </a:moveTo>
                  <a:lnTo>
                    <a:pt x="181" y="3"/>
                  </a:lnTo>
                  <a:lnTo>
                    <a:pt x="181" y="136"/>
                  </a:lnTo>
                  <a:lnTo>
                    <a:pt x="4" y="136"/>
                  </a:lnTo>
                  <a:lnTo>
                    <a:pt x="4" y="3"/>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6" name="Freeform 206">
              <a:extLst>
                <a:ext uri="{FF2B5EF4-FFF2-40B4-BE49-F238E27FC236}">
                  <a16:creationId xmlns:a16="http://schemas.microsoft.com/office/drawing/2014/main" id="{B788D42E-9007-BD41-92DB-CDD000104FAF}"/>
                </a:ext>
              </a:extLst>
            </p:cNvPr>
            <p:cNvSpPr>
              <a:spLocks noEditPoints="1"/>
            </p:cNvSpPr>
            <p:nvPr/>
          </p:nvSpPr>
          <p:spPr bwMode="auto">
            <a:xfrm>
              <a:off x="4161" y="2074"/>
              <a:ext cx="177" cy="133"/>
            </a:xfrm>
            <a:custGeom>
              <a:avLst/>
              <a:gdLst>
                <a:gd name="T0" fmla="*/ 0 w 177"/>
                <a:gd name="T1" fmla="*/ 0 h 133"/>
                <a:gd name="T2" fmla="*/ 177 w 177"/>
                <a:gd name="T3" fmla="*/ 0 h 133"/>
                <a:gd name="T4" fmla="*/ 177 w 177"/>
                <a:gd name="T5" fmla="*/ 133 h 133"/>
                <a:gd name="T6" fmla="*/ 0 w 177"/>
                <a:gd name="T7" fmla="*/ 133 h 133"/>
                <a:gd name="T8" fmla="*/ 0 w 177"/>
                <a:gd name="T9" fmla="*/ 0 h 133"/>
                <a:gd name="T10" fmla="*/ 5 w 177"/>
                <a:gd name="T11" fmla="*/ 3 h 133"/>
                <a:gd name="T12" fmla="*/ 177 w 177"/>
                <a:gd name="T13" fmla="*/ 3 h 133"/>
                <a:gd name="T14" fmla="*/ 177 w 177"/>
                <a:gd name="T15" fmla="*/ 133 h 133"/>
                <a:gd name="T16" fmla="*/ 5 w 177"/>
                <a:gd name="T17" fmla="*/ 133 h 133"/>
                <a:gd name="T18" fmla="*/ 5 w 177"/>
                <a:gd name="T19" fmla="*/ 3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7" h="133">
                  <a:moveTo>
                    <a:pt x="0" y="0"/>
                  </a:moveTo>
                  <a:lnTo>
                    <a:pt x="177" y="0"/>
                  </a:lnTo>
                  <a:lnTo>
                    <a:pt x="177" y="133"/>
                  </a:lnTo>
                  <a:lnTo>
                    <a:pt x="0" y="133"/>
                  </a:lnTo>
                  <a:lnTo>
                    <a:pt x="0" y="0"/>
                  </a:lnTo>
                  <a:close/>
                  <a:moveTo>
                    <a:pt x="5" y="3"/>
                  </a:moveTo>
                  <a:lnTo>
                    <a:pt x="177" y="3"/>
                  </a:lnTo>
                  <a:lnTo>
                    <a:pt x="177" y="133"/>
                  </a:lnTo>
                  <a:lnTo>
                    <a:pt x="5" y="133"/>
                  </a:lnTo>
                  <a:lnTo>
                    <a:pt x="5" y="3"/>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7" name="Freeform 207">
              <a:extLst>
                <a:ext uri="{FF2B5EF4-FFF2-40B4-BE49-F238E27FC236}">
                  <a16:creationId xmlns:a16="http://schemas.microsoft.com/office/drawing/2014/main" id="{F5E87253-36FF-4240-BFD5-465EB37C8662}"/>
                </a:ext>
              </a:extLst>
            </p:cNvPr>
            <p:cNvSpPr>
              <a:spLocks noEditPoints="1"/>
            </p:cNvSpPr>
            <p:nvPr/>
          </p:nvSpPr>
          <p:spPr bwMode="auto">
            <a:xfrm>
              <a:off x="4166" y="2077"/>
              <a:ext cx="172" cy="130"/>
            </a:xfrm>
            <a:custGeom>
              <a:avLst/>
              <a:gdLst>
                <a:gd name="T0" fmla="*/ 0 w 172"/>
                <a:gd name="T1" fmla="*/ 0 h 130"/>
                <a:gd name="T2" fmla="*/ 172 w 172"/>
                <a:gd name="T3" fmla="*/ 0 h 130"/>
                <a:gd name="T4" fmla="*/ 172 w 172"/>
                <a:gd name="T5" fmla="*/ 130 h 130"/>
                <a:gd name="T6" fmla="*/ 0 w 172"/>
                <a:gd name="T7" fmla="*/ 130 h 130"/>
                <a:gd name="T8" fmla="*/ 0 w 172"/>
                <a:gd name="T9" fmla="*/ 0 h 130"/>
                <a:gd name="T10" fmla="*/ 4 w 172"/>
                <a:gd name="T11" fmla="*/ 4 h 130"/>
                <a:gd name="T12" fmla="*/ 172 w 172"/>
                <a:gd name="T13" fmla="*/ 4 h 130"/>
                <a:gd name="T14" fmla="*/ 172 w 172"/>
                <a:gd name="T15" fmla="*/ 130 h 130"/>
                <a:gd name="T16" fmla="*/ 4 w 172"/>
                <a:gd name="T17" fmla="*/ 130 h 130"/>
                <a:gd name="T18" fmla="*/ 4 w 172"/>
                <a:gd name="T19" fmla="*/ 4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2" h="130">
                  <a:moveTo>
                    <a:pt x="0" y="0"/>
                  </a:moveTo>
                  <a:lnTo>
                    <a:pt x="172" y="0"/>
                  </a:lnTo>
                  <a:lnTo>
                    <a:pt x="172" y="130"/>
                  </a:lnTo>
                  <a:lnTo>
                    <a:pt x="0" y="130"/>
                  </a:lnTo>
                  <a:lnTo>
                    <a:pt x="0" y="0"/>
                  </a:lnTo>
                  <a:close/>
                  <a:moveTo>
                    <a:pt x="4" y="4"/>
                  </a:moveTo>
                  <a:lnTo>
                    <a:pt x="172" y="4"/>
                  </a:lnTo>
                  <a:lnTo>
                    <a:pt x="172" y="130"/>
                  </a:lnTo>
                  <a:lnTo>
                    <a:pt x="4" y="130"/>
                  </a:lnTo>
                  <a:lnTo>
                    <a:pt x="4" y="4"/>
                  </a:lnTo>
                  <a:close/>
                </a:path>
              </a:pathLst>
            </a:custGeom>
            <a:solidFill>
              <a:srgbClr val="CA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8" name="Freeform 208">
              <a:extLst>
                <a:ext uri="{FF2B5EF4-FFF2-40B4-BE49-F238E27FC236}">
                  <a16:creationId xmlns:a16="http://schemas.microsoft.com/office/drawing/2014/main" id="{8C5A70AD-CB51-544D-A9D9-21CB9F9FE2BA}"/>
                </a:ext>
              </a:extLst>
            </p:cNvPr>
            <p:cNvSpPr>
              <a:spLocks noEditPoints="1"/>
            </p:cNvSpPr>
            <p:nvPr/>
          </p:nvSpPr>
          <p:spPr bwMode="auto">
            <a:xfrm>
              <a:off x="4170" y="2081"/>
              <a:ext cx="168" cy="126"/>
            </a:xfrm>
            <a:custGeom>
              <a:avLst/>
              <a:gdLst>
                <a:gd name="T0" fmla="*/ 0 w 168"/>
                <a:gd name="T1" fmla="*/ 0 h 126"/>
                <a:gd name="T2" fmla="*/ 168 w 168"/>
                <a:gd name="T3" fmla="*/ 0 h 126"/>
                <a:gd name="T4" fmla="*/ 168 w 168"/>
                <a:gd name="T5" fmla="*/ 126 h 126"/>
                <a:gd name="T6" fmla="*/ 0 w 168"/>
                <a:gd name="T7" fmla="*/ 126 h 126"/>
                <a:gd name="T8" fmla="*/ 0 w 168"/>
                <a:gd name="T9" fmla="*/ 0 h 126"/>
                <a:gd name="T10" fmla="*/ 4 w 168"/>
                <a:gd name="T11" fmla="*/ 3 h 126"/>
                <a:gd name="T12" fmla="*/ 168 w 168"/>
                <a:gd name="T13" fmla="*/ 3 h 126"/>
                <a:gd name="T14" fmla="*/ 168 w 168"/>
                <a:gd name="T15" fmla="*/ 126 h 126"/>
                <a:gd name="T16" fmla="*/ 4 w 168"/>
                <a:gd name="T17" fmla="*/ 126 h 126"/>
                <a:gd name="T18" fmla="*/ 4 w 168"/>
                <a:gd name="T19" fmla="*/ 3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8" h="126">
                  <a:moveTo>
                    <a:pt x="0" y="0"/>
                  </a:moveTo>
                  <a:lnTo>
                    <a:pt x="168" y="0"/>
                  </a:lnTo>
                  <a:lnTo>
                    <a:pt x="168" y="126"/>
                  </a:lnTo>
                  <a:lnTo>
                    <a:pt x="0" y="126"/>
                  </a:lnTo>
                  <a:lnTo>
                    <a:pt x="0" y="0"/>
                  </a:lnTo>
                  <a:close/>
                  <a:moveTo>
                    <a:pt x="4" y="3"/>
                  </a:moveTo>
                  <a:lnTo>
                    <a:pt x="168" y="3"/>
                  </a:lnTo>
                  <a:lnTo>
                    <a:pt x="168" y="126"/>
                  </a:lnTo>
                  <a:lnTo>
                    <a:pt x="4" y="126"/>
                  </a:lnTo>
                  <a:lnTo>
                    <a:pt x="4" y="3"/>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79" name="Freeform 209">
              <a:extLst>
                <a:ext uri="{FF2B5EF4-FFF2-40B4-BE49-F238E27FC236}">
                  <a16:creationId xmlns:a16="http://schemas.microsoft.com/office/drawing/2014/main" id="{4910D0B2-569D-D043-8908-27A1A5FD0155}"/>
                </a:ext>
              </a:extLst>
            </p:cNvPr>
            <p:cNvSpPr>
              <a:spLocks noEditPoints="1"/>
            </p:cNvSpPr>
            <p:nvPr/>
          </p:nvSpPr>
          <p:spPr bwMode="auto">
            <a:xfrm>
              <a:off x="4174" y="2084"/>
              <a:ext cx="164" cy="123"/>
            </a:xfrm>
            <a:custGeom>
              <a:avLst/>
              <a:gdLst>
                <a:gd name="T0" fmla="*/ 0 w 164"/>
                <a:gd name="T1" fmla="*/ 0 h 123"/>
                <a:gd name="T2" fmla="*/ 164 w 164"/>
                <a:gd name="T3" fmla="*/ 0 h 123"/>
                <a:gd name="T4" fmla="*/ 164 w 164"/>
                <a:gd name="T5" fmla="*/ 123 h 123"/>
                <a:gd name="T6" fmla="*/ 0 w 164"/>
                <a:gd name="T7" fmla="*/ 123 h 123"/>
                <a:gd name="T8" fmla="*/ 0 w 164"/>
                <a:gd name="T9" fmla="*/ 0 h 123"/>
                <a:gd name="T10" fmla="*/ 4 w 164"/>
                <a:gd name="T11" fmla="*/ 3 h 123"/>
                <a:gd name="T12" fmla="*/ 164 w 164"/>
                <a:gd name="T13" fmla="*/ 3 h 123"/>
                <a:gd name="T14" fmla="*/ 164 w 164"/>
                <a:gd name="T15" fmla="*/ 123 h 123"/>
                <a:gd name="T16" fmla="*/ 4 w 164"/>
                <a:gd name="T17" fmla="*/ 123 h 123"/>
                <a:gd name="T18" fmla="*/ 4 w 164"/>
                <a:gd name="T19" fmla="*/ 3 h 1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4" h="123">
                  <a:moveTo>
                    <a:pt x="0" y="0"/>
                  </a:moveTo>
                  <a:lnTo>
                    <a:pt x="164" y="0"/>
                  </a:lnTo>
                  <a:lnTo>
                    <a:pt x="164" y="123"/>
                  </a:lnTo>
                  <a:lnTo>
                    <a:pt x="0" y="123"/>
                  </a:lnTo>
                  <a:lnTo>
                    <a:pt x="0" y="0"/>
                  </a:lnTo>
                  <a:close/>
                  <a:moveTo>
                    <a:pt x="4" y="3"/>
                  </a:moveTo>
                  <a:lnTo>
                    <a:pt x="164" y="3"/>
                  </a:lnTo>
                  <a:lnTo>
                    <a:pt x="164" y="123"/>
                  </a:lnTo>
                  <a:lnTo>
                    <a:pt x="4" y="123"/>
                  </a:lnTo>
                  <a:lnTo>
                    <a:pt x="4" y="3"/>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0" name="Freeform 210">
              <a:extLst>
                <a:ext uri="{FF2B5EF4-FFF2-40B4-BE49-F238E27FC236}">
                  <a16:creationId xmlns:a16="http://schemas.microsoft.com/office/drawing/2014/main" id="{FB34BFB8-014A-724F-8FD9-B3113D6AB8C7}"/>
                </a:ext>
              </a:extLst>
            </p:cNvPr>
            <p:cNvSpPr>
              <a:spLocks noEditPoints="1"/>
            </p:cNvSpPr>
            <p:nvPr/>
          </p:nvSpPr>
          <p:spPr bwMode="auto">
            <a:xfrm>
              <a:off x="4178" y="2087"/>
              <a:ext cx="160" cy="120"/>
            </a:xfrm>
            <a:custGeom>
              <a:avLst/>
              <a:gdLst>
                <a:gd name="T0" fmla="*/ 0 w 160"/>
                <a:gd name="T1" fmla="*/ 0 h 120"/>
                <a:gd name="T2" fmla="*/ 160 w 160"/>
                <a:gd name="T3" fmla="*/ 0 h 120"/>
                <a:gd name="T4" fmla="*/ 160 w 160"/>
                <a:gd name="T5" fmla="*/ 120 h 120"/>
                <a:gd name="T6" fmla="*/ 0 w 160"/>
                <a:gd name="T7" fmla="*/ 120 h 120"/>
                <a:gd name="T8" fmla="*/ 0 w 160"/>
                <a:gd name="T9" fmla="*/ 0 h 120"/>
                <a:gd name="T10" fmla="*/ 5 w 160"/>
                <a:gd name="T11" fmla="*/ 3 h 120"/>
                <a:gd name="T12" fmla="*/ 160 w 160"/>
                <a:gd name="T13" fmla="*/ 3 h 120"/>
                <a:gd name="T14" fmla="*/ 160 w 160"/>
                <a:gd name="T15" fmla="*/ 120 h 120"/>
                <a:gd name="T16" fmla="*/ 5 w 160"/>
                <a:gd name="T17" fmla="*/ 120 h 120"/>
                <a:gd name="T18" fmla="*/ 5 w 160"/>
                <a:gd name="T19" fmla="*/ 3 h 1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0" h="120">
                  <a:moveTo>
                    <a:pt x="0" y="0"/>
                  </a:moveTo>
                  <a:lnTo>
                    <a:pt x="160" y="0"/>
                  </a:lnTo>
                  <a:lnTo>
                    <a:pt x="160" y="120"/>
                  </a:lnTo>
                  <a:lnTo>
                    <a:pt x="0" y="120"/>
                  </a:lnTo>
                  <a:lnTo>
                    <a:pt x="0" y="0"/>
                  </a:lnTo>
                  <a:close/>
                  <a:moveTo>
                    <a:pt x="5" y="3"/>
                  </a:moveTo>
                  <a:lnTo>
                    <a:pt x="160" y="3"/>
                  </a:lnTo>
                  <a:lnTo>
                    <a:pt x="160" y="120"/>
                  </a:lnTo>
                  <a:lnTo>
                    <a:pt x="5" y="120"/>
                  </a:lnTo>
                  <a:lnTo>
                    <a:pt x="5" y="3"/>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1" name="Freeform 211">
              <a:extLst>
                <a:ext uri="{FF2B5EF4-FFF2-40B4-BE49-F238E27FC236}">
                  <a16:creationId xmlns:a16="http://schemas.microsoft.com/office/drawing/2014/main" id="{43E11361-C826-BA49-971E-BDED1C3F2880}"/>
                </a:ext>
              </a:extLst>
            </p:cNvPr>
            <p:cNvSpPr>
              <a:spLocks noEditPoints="1"/>
            </p:cNvSpPr>
            <p:nvPr/>
          </p:nvSpPr>
          <p:spPr bwMode="auto">
            <a:xfrm>
              <a:off x="4183" y="2090"/>
              <a:ext cx="155" cy="117"/>
            </a:xfrm>
            <a:custGeom>
              <a:avLst/>
              <a:gdLst>
                <a:gd name="T0" fmla="*/ 0 w 155"/>
                <a:gd name="T1" fmla="*/ 0 h 117"/>
                <a:gd name="T2" fmla="*/ 155 w 155"/>
                <a:gd name="T3" fmla="*/ 0 h 117"/>
                <a:gd name="T4" fmla="*/ 155 w 155"/>
                <a:gd name="T5" fmla="*/ 117 h 117"/>
                <a:gd name="T6" fmla="*/ 0 w 155"/>
                <a:gd name="T7" fmla="*/ 117 h 117"/>
                <a:gd name="T8" fmla="*/ 0 w 155"/>
                <a:gd name="T9" fmla="*/ 0 h 117"/>
                <a:gd name="T10" fmla="*/ 4 w 155"/>
                <a:gd name="T11" fmla="*/ 3 h 117"/>
                <a:gd name="T12" fmla="*/ 155 w 155"/>
                <a:gd name="T13" fmla="*/ 3 h 117"/>
                <a:gd name="T14" fmla="*/ 155 w 155"/>
                <a:gd name="T15" fmla="*/ 117 h 117"/>
                <a:gd name="T16" fmla="*/ 4 w 155"/>
                <a:gd name="T17" fmla="*/ 117 h 117"/>
                <a:gd name="T18" fmla="*/ 4 w 155"/>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5" h="117">
                  <a:moveTo>
                    <a:pt x="0" y="0"/>
                  </a:moveTo>
                  <a:lnTo>
                    <a:pt x="155" y="0"/>
                  </a:lnTo>
                  <a:lnTo>
                    <a:pt x="155" y="117"/>
                  </a:lnTo>
                  <a:lnTo>
                    <a:pt x="0" y="117"/>
                  </a:lnTo>
                  <a:lnTo>
                    <a:pt x="0" y="0"/>
                  </a:lnTo>
                  <a:close/>
                  <a:moveTo>
                    <a:pt x="4" y="3"/>
                  </a:moveTo>
                  <a:lnTo>
                    <a:pt x="155" y="3"/>
                  </a:lnTo>
                  <a:lnTo>
                    <a:pt x="155" y="117"/>
                  </a:lnTo>
                  <a:lnTo>
                    <a:pt x="4" y="117"/>
                  </a:lnTo>
                  <a:lnTo>
                    <a:pt x="4" y="3"/>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2" name="Freeform 212">
              <a:extLst>
                <a:ext uri="{FF2B5EF4-FFF2-40B4-BE49-F238E27FC236}">
                  <a16:creationId xmlns:a16="http://schemas.microsoft.com/office/drawing/2014/main" id="{059B01A3-3800-E646-8BE7-A6EBB1BB80A5}"/>
                </a:ext>
              </a:extLst>
            </p:cNvPr>
            <p:cNvSpPr>
              <a:spLocks noEditPoints="1"/>
            </p:cNvSpPr>
            <p:nvPr/>
          </p:nvSpPr>
          <p:spPr bwMode="auto">
            <a:xfrm>
              <a:off x="4187" y="2093"/>
              <a:ext cx="151" cy="114"/>
            </a:xfrm>
            <a:custGeom>
              <a:avLst/>
              <a:gdLst>
                <a:gd name="T0" fmla="*/ 0 w 151"/>
                <a:gd name="T1" fmla="*/ 0 h 114"/>
                <a:gd name="T2" fmla="*/ 151 w 151"/>
                <a:gd name="T3" fmla="*/ 0 h 114"/>
                <a:gd name="T4" fmla="*/ 151 w 151"/>
                <a:gd name="T5" fmla="*/ 114 h 114"/>
                <a:gd name="T6" fmla="*/ 0 w 151"/>
                <a:gd name="T7" fmla="*/ 114 h 114"/>
                <a:gd name="T8" fmla="*/ 0 w 151"/>
                <a:gd name="T9" fmla="*/ 0 h 114"/>
                <a:gd name="T10" fmla="*/ 5 w 151"/>
                <a:gd name="T11" fmla="*/ 3 h 114"/>
                <a:gd name="T12" fmla="*/ 151 w 151"/>
                <a:gd name="T13" fmla="*/ 3 h 114"/>
                <a:gd name="T14" fmla="*/ 151 w 151"/>
                <a:gd name="T15" fmla="*/ 114 h 114"/>
                <a:gd name="T16" fmla="*/ 5 w 151"/>
                <a:gd name="T17" fmla="*/ 114 h 114"/>
                <a:gd name="T18" fmla="*/ 5 w 151"/>
                <a:gd name="T19" fmla="*/ 3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14">
                  <a:moveTo>
                    <a:pt x="0" y="0"/>
                  </a:moveTo>
                  <a:lnTo>
                    <a:pt x="151" y="0"/>
                  </a:lnTo>
                  <a:lnTo>
                    <a:pt x="151" y="114"/>
                  </a:lnTo>
                  <a:lnTo>
                    <a:pt x="0" y="114"/>
                  </a:lnTo>
                  <a:lnTo>
                    <a:pt x="0" y="0"/>
                  </a:lnTo>
                  <a:close/>
                  <a:moveTo>
                    <a:pt x="5" y="3"/>
                  </a:moveTo>
                  <a:lnTo>
                    <a:pt x="151" y="3"/>
                  </a:lnTo>
                  <a:lnTo>
                    <a:pt x="151" y="114"/>
                  </a:lnTo>
                  <a:lnTo>
                    <a:pt x="5" y="114"/>
                  </a:lnTo>
                  <a:lnTo>
                    <a:pt x="5" y="3"/>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3" name="Freeform 213">
              <a:extLst>
                <a:ext uri="{FF2B5EF4-FFF2-40B4-BE49-F238E27FC236}">
                  <a16:creationId xmlns:a16="http://schemas.microsoft.com/office/drawing/2014/main" id="{D28EEA68-0214-5B49-AB9C-6A285C5C9C19}"/>
                </a:ext>
              </a:extLst>
            </p:cNvPr>
            <p:cNvSpPr>
              <a:spLocks noEditPoints="1"/>
            </p:cNvSpPr>
            <p:nvPr/>
          </p:nvSpPr>
          <p:spPr bwMode="auto">
            <a:xfrm>
              <a:off x="4192" y="2096"/>
              <a:ext cx="146" cy="111"/>
            </a:xfrm>
            <a:custGeom>
              <a:avLst/>
              <a:gdLst>
                <a:gd name="T0" fmla="*/ 0 w 146"/>
                <a:gd name="T1" fmla="*/ 0 h 111"/>
                <a:gd name="T2" fmla="*/ 146 w 146"/>
                <a:gd name="T3" fmla="*/ 0 h 111"/>
                <a:gd name="T4" fmla="*/ 146 w 146"/>
                <a:gd name="T5" fmla="*/ 111 h 111"/>
                <a:gd name="T6" fmla="*/ 0 w 146"/>
                <a:gd name="T7" fmla="*/ 111 h 111"/>
                <a:gd name="T8" fmla="*/ 0 w 146"/>
                <a:gd name="T9" fmla="*/ 0 h 111"/>
                <a:gd name="T10" fmla="*/ 4 w 146"/>
                <a:gd name="T11" fmla="*/ 4 h 111"/>
                <a:gd name="T12" fmla="*/ 146 w 146"/>
                <a:gd name="T13" fmla="*/ 4 h 111"/>
                <a:gd name="T14" fmla="*/ 146 w 146"/>
                <a:gd name="T15" fmla="*/ 111 h 111"/>
                <a:gd name="T16" fmla="*/ 4 w 146"/>
                <a:gd name="T17" fmla="*/ 111 h 111"/>
                <a:gd name="T18" fmla="*/ 4 w 146"/>
                <a:gd name="T19" fmla="*/ 4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6" h="111">
                  <a:moveTo>
                    <a:pt x="0" y="0"/>
                  </a:moveTo>
                  <a:lnTo>
                    <a:pt x="146" y="0"/>
                  </a:lnTo>
                  <a:lnTo>
                    <a:pt x="146" y="111"/>
                  </a:lnTo>
                  <a:lnTo>
                    <a:pt x="0" y="111"/>
                  </a:lnTo>
                  <a:lnTo>
                    <a:pt x="0" y="0"/>
                  </a:lnTo>
                  <a:close/>
                  <a:moveTo>
                    <a:pt x="4" y="4"/>
                  </a:moveTo>
                  <a:lnTo>
                    <a:pt x="146" y="4"/>
                  </a:lnTo>
                  <a:lnTo>
                    <a:pt x="146" y="111"/>
                  </a:lnTo>
                  <a:lnTo>
                    <a:pt x="4" y="111"/>
                  </a:lnTo>
                  <a:lnTo>
                    <a:pt x="4" y="4"/>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4" name="Freeform 214">
              <a:extLst>
                <a:ext uri="{FF2B5EF4-FFF2-40B4-BE49-F238E27FC236}">
                  <a16:creationId xmlns:a16="http://schemas.microsoft.com/office/drawing/2014/main" id="{DADE5655-B1DC-0148-BDFF-2B6152D95A1A}"/>
                </a:ext>
              </a:extLst>
            </p:cNvPr>
            <p:cNvSpPr>
              <a:spLocks noEditPoints="1"/>
            </p:cNvSpPr>
            <p:nvPr/>
          </p:nvSpPr>
          <p:spPr bwMode="auto">
            <a:xfrm>
              <a:off x="4196" y="2100"/>
              <a:ext cx="142" cy="107"/>
            </a:xfrm>
            <a:custGeom>
              <a:avLst/>
              <a:gdLst>
                <a:gd name="T0" fmla="*/ 0 w 142"/>
                <a:gd name="T1" fmla="*/ 0 h 107"/>
                <a:gd name="T2" fmla="*/ 142 w 142"/>
                <a:gd name="T3" fmla="*/ 0 h 107"/>
                <a:gd name="T4" fmla="*/ 142 w 142"/>
                <a:gd name="T5" fmla="*/ 107 h 107"/>
                <a:gd name="T6" fmla="*/ 0 w 142"/>
                <a:gd name="T7" fmla="*/ 107 h 107"/>
                <a:gd name="T8" fmla="*/ 0 w 142"/>
                <a:gd name="T9" fmla="*/ 0 h 107"/>
                <a:gd name="T10" fmla="*/ 4 w 142"/>
                <a:gd name="T11" fmla="*/ 3 h 107"/>
                <a:gd name="T12" fmla="*/ 142 w 142"/>
                <a:gd name="T13" fmla="*/ 3 h 107"/>
                <a:gd name="T14" fmla="*/ 142 w 142"/>
                <a:gd name="T15" fmla="*/ 107 h 107"/>
                <a:gd name="T16" fmla="*/ 4 w 142"/>
                <a:gd name="T17" fmla="*/ 107 h 107"/>
                <a:gd name="T18" fmla="*/ 4 w 142"/>
                <a:gd name="T19" fmla="*/ 3 h 1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 h="107">
                  <a:moveTo>
                    <a:pt x="0" y="0"/>
                  </a:moveTo>
                  <a:lnTo>
                    <a:pt x="142" y="0"/>
                  </a:lnTo>
                  <a:lnTo>
                    <a:pt x="142" y="107"/>
                  </a:lnTo>
                  <a:lnTo>
                    <a:pt x="0" y="107"/>
                  </a:lnTo>
                  <a:lnTo>
                    <a:pt x="0" y="0"/>
                  </a:lnTo>
                  <a:close/>
                  <a:moveTo>
                    <a:pt x="4" y="3"/>
                  </a:moveTo>
                  <a:lnTo>
                    <a:pt x="142" y="3"/>
                  </a:lnTo>
                  <a:lnTo>
                    <a:pt x="142" y="107"/>
                  </a:lnTo>
                  <a:lnTo>
                    <a:pt x="4" y="107"/>
                  </a:lnTo>
                  <a:lnTo>
                    <a:pt x="4" y="3"/>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5" name="Freeform 215">
              <a:extLst>
                <a:ext uri="{FF2B5EF4-FFF2-40B4-BE49-F238E27FC236}">
                  <a16:creationId xmlns:a16="http://schemas.microsoft.com/office/drawing/2014/main" id="{055A4665-C206-F74B-A64E-7629F9D6B2DF}"/>
                </a:ext>
              </a:extLst>
            </p:cNvPr>
            <p:cNvSpPr>
              <a:spLocks noEditPoints="1"/>
            </p:cNvSpPr>
            <p:nvPr/>
          </p:nvSpPr>
          <p:spPr bwMode="auto">
            <a:xfrm>
              <a:off x="4200" y="2103"/>
              <a:ext cx="138" cy="104"/>
            </a:xfrm>
            <a:custGeom>
              <a:avLst/>
              <a:gdLst>
                <a:gd name="T0" fmla="*/ 0 w 138"/>
                <a:gd name="T1" fmla="*/ 0 h 104"/>
                <a:gd name="T2" fmla="*/ 138 w 138"/>
                <a:gd name="T3" fmla="*/ 0 h 104"/>
                <a:gd name="T4" fmla="*/ 138 w 138"/>
                <a:gd name="T5" fmla="*/ 104 h 104"/>
                <a:gd name="T6" fmla="*/ 0 w 138"/>
                <a:gd name="T7" fmla="*/ 104 h 104"/>
                <a:gd name="T8" fmla="*/ 0 w 138"/>
                <a:gd name="T9" fmla="*/ 0 h 104"/>
                <a:gd name="T10" fmla="*/ 4 w 138"/>
                <a:gd name="T11" fmla="*/ 3 h 104"/>
                <a:gd name="T12" fmla="*/ 138 w 138"/>
                <a:gd name="T13" fmla="*/ 3 h 104"/>
                <a:gd name="T14" fmla="*/ 138 w 138"/>
                <a:gd name="T15" fmla="*/ 104 h 104"/>
                <a:gd name="T16" fmla="*/ 4 w 138"/>
                <a:gd name="T17" fmla="*/ 104 h 104"/>
                <a:gd name="T18" fmla="*/ 4 w 138"/>
                <a:gd name="T19" fmla="*/ 3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8" h="104">
                  <a:moveTo>
                    <a:pt x="0" y="0"/>
                  </a:moveTo>
                  <a:lnTo>
                    <a:pt x="138" y="0"/>
                  </a:lnTo>
                  <a:lnTo>
                    <a:pt x="138" y="104"/>
                  </a:lnTo>
                  <a:lnTo>
                    <a:pt x="0" y="104"/>
                  </a:lnTo>
                  <a:lnTo>
                    <a:pt x="0" y="0"/>
                  </a:lnTo>
                  <a:close/>
                  <a:moveTo>
                    <a:pt x="4" y="3"/>
                  </a:moveTo>
                  <a:lnTo>
                    <a:pt x="138" y="3"/>
                  </a:lnTo>
                  <a:lnTo>
                    <a:pt x="138" y="104"/>
                  </a:lnTo>
                  <a:lnTo>
                    <a:pt x="4" y="104"/>
                  </a:lnTo>
                  <a:lnTo>
                    <a:pt x="4"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6" name="Freeform 216">
              <a:extLst>
                <a:ext uri="{FF2B5EF4-FFF2-40B4-BE49-F238E27FC236}">
                  <a16:creationId xmlns:a16="http://schemas.microsoft.com/office/drawing/2014/main" id="{13C24249-A12E-ED46-9E00-0B1D94084190}"/>
                </a:ext>
              </a:extLst>
            </p:cNvPr>
            <p:cNvSpPr>
              <a:spLocks noEditPoints="1"/>
            </p:cNvSpPr>
            <p:nvPr/>
          </p:nvSpPr>
          <p:spPr bwMode="auto">
            <a:xfrm>
              <a:off x="4204" y="2106"/>
              <a:ext cx="134" cy="101"/>
            </a:xfrm>
            <a:custGeom>
              <a:avLst/>
              <a:gdLst>
                <a:gd name="T0" fmla="*/ 0 w 134"/>
                <a:gd name="T1" fmla="*/ 0 h 101"/>
                <a:gd name="T2" fmla="*/ 134 w 134"/>
                <a:gd name="T3" fmla="*/ 0 h 101"/>
                <a:gd name="T4" fmla="*/ 134 w 134"/>
                <a:gd name="T5" fmla="*/ 101 h 101"/>
                <a:gd name="T6" fmla="*/ 0 w 134"/>
                <a:gd name="T7" fmla="*/ 101 h 101"/>
                <a:gd name="T8" fmla="*/ 0 w 134"/>
                <a:gd name="T9" fmla="*/ 0 h 101"/>
                <a:gd name="T10" fmla="*/ 4 w 134"/>
                <a:gd name="T11" fmla="*/ 3 h 101"/>
                <a:gd name="T12" fmla="*/ 134 w 134"/>
                <a:gd name="T13" fmla="*/ 3 h 101"/>
                <a:gd name="T14" fmla="*/ 134 w 134"/>
                <a:gd name="T15" fmla="*/ 101 h 101"/>
                <a:gd name="T16" fmla="*/ 4 w 134"/>
                <a:gd name="T17" fmla="*/ 101 h 101"/>
                <a:gd name="T18" fmla="*/ 4 w 134"/>
                <a:gd name="T19" fmla="*/ 3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4" h="101">
                  <a:moveTo>
                    <a:pt x="0" y="0"/>
                  </a:moveTo>
                  <a:lnTo>
                    <a:pt x="134" y="0"/>
                  </a:lnTo>
                  <a:lnTo>
                    <a:pt x="134" y="101"/>
                  </a:lnTo>
                  <a:lnTo>
                    <a:pt x="0" y="101"/>
                  </a:lnTo>
                  <a:lnTo>
                    <a:pt x="0" y="0"/>
                  </a:lnTo>
                  <a:close/>
                  <a:moveTo>
                    <a:pt x="4" y="3"/>
                  </a:moveTo>
                  <a:lnTo>
                    <a:pt x="134" y="3"/>
                  </a:lnTo>
                  <a:lnTo>
                    <a:pt x="134" y="101"/>
                  </a:lnTo>
                  <a:lnTo>
                    <a:pt x="4" y="101"/>
                  </a:lnTo>
                  <a:lnTo>
                    <a:pt x="4" y="3"/>
                  </a:ln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7" name="Freeform 217">
              <a:extLst>
                <a:ext uri="{FF2B5EF4-FFF2-40B4-BE49-F238E27FC236}">
                  <a16:creationId xmlns:a16="http://schemas.microsoft.com/office/drawing/2014/main" id="{6E475CE6-1E17-CC49-B384-5A8EA694D8C2}"/>
                </a:ext>
              </a:extLst>
            </p:cNvPr>
            <p:cNvSpPr>
              <a:spLocks noEditPoints="1"/>
            </p:cNvSpPr>
            <p:nvPr/>
          </p:nvSpPr>
          <p:spPr bwMode="auto">
            <a:xfrm>
              <a:off x="4208" y="2109"/>
              <a:ext cx="130" cy="98"/>
            </a:xfrm>
            <a:custGeom>
              <a:avLst/>
              <a:gdLst>
                <a:gd name="T0" fmla="*/ 0 w 130"/>
                <a:gd name="T1" fmla="*/ 0 h 98"/>
                <a:gd name="T2" fmla="*/ 130 w 130"/>
                <a:gd name="T3" fmla="*/ 0 h 98"/>
                <a:gd name="T4" fmla="*/ 130 w 130"/>
                <a:gd name="T5" fmla="*/ 98 h 98"/>
                <a:gd name="T6" fmla="*/ 0 w 130"/>
                <a:gd name="T7" fmla="*/ 98 h 98"/>
                <a:gd name="T8" fmla="*/ 0 w 130"/>
                <a:gd name="T9" fmla="*/ 0 h 98"/>
                <a:gd name="T10" fmla="*/ 5 w 130"/>
                <a:gd name="T11" fmla="*/ 3 h 98"/>
                <a:gd name="T12" fmla="*/ 130 w 130"/>
                <a:gd name="T13" fmla="*/ 3 h 98"/>
                <a:gd name="T14" fmla="*/ 130 w 130"/>
                <a:gd name="T15" fmla="*/ 98 h 98"/>
                <a:gd name="T16" fmla="*/ 5 w 130"/>
                <a:gd name="T17" fmla="*/ 98 h 98"/>
                <a:gd name="T18" fmla="*/ 5 w 130"/>
                <a:gd name="T19" fmla="*/ 3 h 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 h="98">
                  <a:moveTo>
                    <a:pt x="0" y="0"/>
                  </a:moveTo>
                  <a:lnTo>
                    <a:pt x="130" y="0"/>
                  </a:lnTo>
                  <a:lnTo>
                    <a:pt x="130" y="98"/>
                  </a:lnTo>
                  <a:lnTo>
                    <a:pt x="0" y="98"/>
                  </a:lnTo>
                  <a:lnTo>
                    <a:pt x="0" y="0"/>
                  </a:lnTo>
                  <a:close/>
                  <a:moveTo>
                    <a:pt x="5" y="3"/>
                  </a:moveTo>
                  <a:lnTo>
                    <a:pt x="130" y="3"/>
                  </a:lnTo>
                  <a:lnTo>
                    <a:pt x="130" y="98"/>
                  </a:lnTo>
                  <a:lnTo>
                    <a:pt x="5" y="98"/>
                  </a:lnTo>
                  <a:lnTo>
                    <a:pt x="5" y="3"/>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8" name="Freeform 218">
              <a:extLst>
                <a:ext uri="{FF2B5EF4-FFF2-40B4-BE49-F238E27FC236}">
                  <a16:creationId xmlns:a16="http://schemas.microsoft.com/office/drawing/2014/main" id="{6B3D6EDA-5748-7E41-B34A-831200F502DF}"/>
                </a:ext>
              </a:extLst>
            </p:cNvPr>
            <p:cNvSpPr>
              <a:spLocks noEditPoints="1"/>
            </p:cNvSpPr>
            <p:nvPr/>
          </p:nvSpPr>
          <p:spPr bwMode="auto">
            <a:xfrm>
              <a:off x="4213" y="2112"/>
              <a:ext cx="125" cy="95"/>
            </a:xfrm>
            <a:custGeom>
              <a:avLst/>
              <a:gdLst>
                <a:gd name="T0" fmla="*/ 0 w 125"/>
                <a:gd name="T1" fmla="*/ 0 h 95"/>
                <a:gd name="T2" fmla="*/ 125 w 125"/>
                <a:gd name="T3" fmla="*/ 0 h 95"/>
                <a:gd name="T4" fmla="*/ 125 w 125"/>
                <a:gd name="T5" fmla="*/ 95 h 95"/>
                <a:gd name="T6" fmla="*/ 0 w 125"/>
                <a:gd name="T7" fmla="*/ 95 h 95"/>
                <a:gd name="T8" fmla="*/ 0 w 125"/>
                <a:gd name="T9" fmla="*/ 0 h 95"/>
                <a:gd name="T10" fmla="*/ 4 w 125"/>
                <a:gd name="T11" fmla="*/ 3 h 95"/>
                <a:gd name="T12" fmla="*/ 125 w 125"/>
                <a:gd name="T13" fmla="*/ 3 h 95"/>
                <a:gd name="T14" fmla="*/ 125 w 125"/>
                <a:gd name="T15" fmla="*/ 95 h 95"/>
                <a:gd name="T16" fmla="*/ 4 w 125"/>
                <a:gd name="T17" fmla="*/ 95 h 95"/>
                <a:gd name="T18" fmla="*/ 4 w 125"/>
                <a:gd name="T19" fmla="*/ 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5" h="95">
                  <a:moveTo>
                    <a:pt x="0" y="0"/>
                  </a:moveTo>
                  <a:lnTo>
                    <a:pt x="125" y="0"/>
                  </a:lnTo>
                  <a:lnTo>
                    <a:pt x="125" y="95"/>
                  </a:lnTo>
                  <a:lnTo>
                    <a:pt x="0" y="95"/>
                  </a:lnTo>
                  <a:lnTo>
                    <a:pt x="0" y="0"/>
                  </a:lnTo>
                  <a:close/>
                  <a:moveTo>
                    <a:pt x="4" y="3"/>
                  </a:moveTo>
                  <a:lnTo>
                    <a:pt x="125" y="3"/>
                  </a:lnTo>
                  <a:lnTo>
                    <a:pt x="125" y="95"/>
                  </a:lnTo>
                  <a:lnTo>
                    <a:pt x="4" y="95"/>
                  </a:lnTo>
                  <a:lnTo>
                    <a:pt x="4" y="3"/>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89" name="Freeform 219">
              <a:extLst>
                <a:ext uri="{FF2B5EF4-FFF2-40B4-BE49-F238E27FC236}">
                  <a16:creationId xmlns:a16="http://schemas.microsoft.com/office/drawing/2014/main" id="{90CDAAEF-CA10-5B49-891E-4D230E9364A0}"/>
                </a:ext>
              </a:extLst>
            </p:cNvPr>
            <p:cNvSpPr>
              <a:spLocks noEditPoints="1"/>
            </p:cNvSpPr>
            <p:nvPr/>
          </p:nvSpPr>
          <p:spPr bwMode="auto">
            <a:xfrm>
              <a:off x="4217" y="2115"/>
              <a:ext cx="121" cy="92"/>
            </a:xfrm>
            <a:custGeom>
              <a:avLst/>
              <a:gdLst>
                <a:gd name="T0" fmla="*/ 0 w 121"/>
                <a:gd name="T1" fmla="*/ 0 h 92"/>
                <a:gd name="T2" fmla="*/ 121 w 121"/>
                <a:gd name="T3" fmla="*/ 0 h 92"/>
                <a:gd name="T4" fmla="*/ 121 w 121"/>
                <a:gd name="T5" fmla="*/ 92 h 92"/>
                <a:gd name="T6" fmla="*/ 0 w 121"/>
                <a:gd name="T7" fmla="*/ 92 h 92"/>
                <a:gd name="T8" fmla="*/ 0 w 121"/>
                <a:gd name="T9" fmla="*/ 0 h 92"/>
                <a:gd name="T10" fmla="*/ 4 w 121"/>
                <a:gd name="T11" fmla="*/ 4 h 92"/>
                <a:gd name="T12" fmla="*/ 121 w 121"/>
                <a:gd name="T13" fmla="*/ 4 h 92"/>
                <a:gd name="T14" fmla="*/ 121 w 121"/>
                <a:gd name="T15" fmla="*/ 92 h 92"/>
                <a:gd name="T16" fmla="*/ 4 w 121"/>
                <a:gd name="T17" fmla="*/ 92 h 92"/>
                <a:gd name="T18" fmla="*/ 4 w 121"/>
                <a:gd name="T19" fmla="*/ 4 h 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92">
                  <a:moveTo>
                    <a:pt x="0" y="0"/>
                  </a:moveTo>
                  <a:lnTo>
                    <a:pt x="121" y="0"/>
                  </a:lnTo>
                  <a:lnTo>
                    <a:pt x="121" y="92"/>
                  </a:lnTo>
                  <a:lnTo>
                    <a:pt x="0" y="92"/>
                  </a:lnTo>
                  <a:lnTo>
                    <a:pt x="0" y="0"/>
                  </a:lnTo>
                  <a:close/>
                  <a:moveTo>
                    <a:pt x="4" y="4"/>
                  </a:moveTo>
                  <a:lnTo>
                    <a:pt x="121" y="4"/>
                  </a:lnTo>
                  <a:lnTo>
                    <a:pt x="121" y="92"/>
                  </a:lnTo>
                  <a:lnTo>
                    <a:pt x="4" y="92"/>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0" name="Freeform 220">
              <a:extLst>
                <a:ext uri="{FF2B5EF4-FFF2-40B4-BE49-F238E27FC236}">
                  <a16:creationId xmlns:a16="http://schemas.microsoft.com/office/drawing/2014/main" id="{B03B5094-689E-CD40-86A7-E6BAC5933612}"/>
                </a:ext>
              </a:extLst>
            </p:cNvPr>
            <p:cNvSpPr>
              <a:spLocks noEditPoints="1"/>
            </p:cNvSpPr>
            <p:nvPr/>
          </p:nvSpPr>
          <p:spPr bwMode="auto">
            <a:xfrm>
              <a:off x="4221" y="2119"/>
              <a:ext cx="117" cy="88"/>
            </a:xfrm>
            <a:custGeom>
              <a:avLst/>
              <a:gdLst>
                <a:gd name="T0" fmla="*/ 0 w 117"/>
                <a:gd name="T1" fmla="*/ 0 h 88"/>
                <a:gd name="T2" fmla="*/ 117 w 117"/>
                <a:gd name="T3" fmla="*/ 0 h 88"/>
                <a:gd name="T4" fmla="*/ 117 w 117"/>
                <a:gd name="T5" fmla="*/ 88 h 88"/>
                <a:gd name="T6" fmla="*/ 0 w 117"/>
                <a:gd name="T7" fmla="*/ 88 h 88"/>
                <a:gd name="T8" fmla="*/ 0 w 117"/>
                <a:gd name="T9" fmla="*/ 0 h 88"/>
                <a:gd name="T10" fmla="*/ 4 w 117"/>
                <a:gd name="T11" fmla="*/ 3 h 88"/>
                <a:gd name="T12" fmla="*/ 117 w 117"/>
                <a:gd name="T13" fmla="*/ 3 h 88"/>
                <a:gd name="T14" fmla="*/ 117 w 117"/>
                <a:gd name="T15" fmla="*/ 88 h 88"/>
                <a:gd name="T16" fmla="*/ 4 w 117"/>
                <a:gd name="T17" fmla="*/ 88 h 88"/>
                <a:gd name="T18" fmla="*/ 4 w 117"/>
                <a:gd name="T19" fmla="*/ 3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7" h="88">
                  <a:moveTo>
                    <a:pt x="0" y="0"/>
                  </a:moveTo>
                  <a:lnTo>
                    <a:pt x="117" y="0"/>
                  </a:lnTo>
                  <a:lnTo>
                    <a:pt x="117" y="88"/>
                  </a:lnTo>
                  <a:lnTo>
                    <a:pt x="0" y="88"/>
                  </a:lnTo>
                  <a:lnTo>
                    <a:pt x="0" y="0"/>
                  </a:lnTo>
                  <a:close/>
                  <a:moveTo>
                    <a:pt x="4" y="3"/>
                  </a:moveTo>
                  <a:lnTo>
                    <a:pt x="117" y="3"/>
                  </a:lnTo>
                  <a:lnTo>
                    <a:pt x="117" y="88"/>
                  </a:lnTo>
                  <a:lnTo>
                    <a:pt x="4" y="88"/>
                  </a:lnTo>
                  <a:lnTo>
                    <a:pt x="4" y="3"/>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1" name="Freeform 221">
              <a:extLst>
                <a:ext uri="{FF2B5EF4-FFF2-40B4-BE49-F238E27FC236}">
                  <a16:creationId xmlns:a16="http://schemas.microsoft.com/office/drawing/2014/main" id="{45C933C9-0902-D547-B340-61FC35A07967}"/>
                </a:ext>
              </a:extLst>
            </p:cNvPr>
            <p:cNvSpPr>
              <a:spLocks noEditPoints="1"/>
            </p:cNvSpPr>
            <p:nvPr/>
          </p:nvSpPr>
          <p:spPr bwMode="auto">
            <a:xfrm>
              <a:off x="4225" y="2122"/>
              <a:ext cx="113" cy="85"/>
            </a:xfrm>
            <a:custGeom>
              <a:avLst/>
              <a:gdLst>
                <a:gd name="T0" fmla="*/ 0 w 113"/>
                <a:gd name="T1" fmla="*/ 0 h 85"/>
                <a:gd name="T2" fmla="*/ 113 w 113"/>
                <a:gd name="T3" fmla="*/ 0 h 85"/>
                <a:gd name="T4" fmla="*/ 113 w 113"/>
                <a:gd name="T5" fmla="*/ 85 h 85"/>
                <a:gd name="T6" fmla="*/ 0 w 113"/>
                <a:gd name="T7" fmla="*/ 85 h 85"/>
                <a:gd name="T8" fmla="*/ 0 w 113"/>
                <a:gd name="T9" fmla="*/ 0 h 85"/>
                <a:gd name="T10" fmla="*/ 4 w 113"/>
                <a:gd name="T11" fmla="*/ 3 h 85"/>
                <a:gd name="T12" fmla="*/ 113 w 113"/>
                <a:gd name="T13" fmla="*/ 3 h 85"/>
                <a:gd name="T14" fmla="*/ 113 w 113"/>
                <a:gd name="T15" fmla="*/ 85 h 85"/>
                <a:gd name="T16" fmla="*/ 4 w 113"/>
                <a:gd name="T17" fmla="*/ 85 h 85"/>
                <a:gd name="T18" fmla="*/ 4 w 113"/>
                <a:gd name="T19" fmla="*/ 3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3" h="85">
                  <a:moveTo>
                    <a:pt x="0" y="0"/>
                  </a:moveTo>
                  <a:lnTo>
                    <a:pt x="113" y="0"/>
                  </a:lnTo>
                  <a:lnTo>
                    <a:pt x="113" y="85"/>
                  </a:lnTo>
                  <a:lnTo>
                    <a:pt x="0" y="85"/>
                  </a:lnTo>
                  <a:lnTo>
                    <a:pt x="0" y="0"/>
                  </a:lnTo>
                  <a:close/>
                  <a:moveTo>
                    <a:pt x="4" y="3"/>
                  </a:moveTo>
                  <a:lnTo>
                    <a:pt x="113" y="3"/>
                  </a:lnTo>
                  <a:lnTo>
                    <a:pt x="113" y="85"/>
                  </a:lnTo>
                  <a:lnTo>
                    <a:pt x="4" y="85"/>
                  </a:lnTo>
                  <a:lnTo>
                    <a:pt x="4" y="3"/>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2" name="Freeform 222">
              <a:extLst>
                <a:ext uri="{FF2B5EF4-FFF2-40B4-BE49-F238E27FC236}">
                  <a16:creationId xmlns:a16="http://schemas.microsoft.com/office/drawing/2014/main" id="{82CFD0D9-174F-6644-9136-7841AD3319A3}"/>
                </a:ext>
              </a:extLst>
            </p:cNvPr>
            <p:cNvSpPr>
              <a:spLocks noEditPoints="1"/>
            </p:cNvSpPr>
            <p:nvPr/>
          </p:nvSpPr>
          <p:spPr bwMode="auto">
            <a:xfrm>
              <a:off x="4229" y="2125"/>
              <a:ext cx="109" cy="82"/>
            </a:xfrm>
            <a:custGeom>
              <a:avLst/>
              <a:gdLst>
                <a:gd name="T0" fmla="*/ 0 w 109"/>
                <a:gd name="T1" fmla="*/ 0 h 82"/>
                <a:gd name="T2" fmla="*/ 109 w 109"/>
                <a:gd name="T3" fmla="*/ 0 h 82"/>
                <a:gd name="T4" fmla="*/ 109 w 109"/>
                <a:gd name="T5" fmla="*/ 82 h 82"/>
                <a:gd name="T6" fmla="*/ 0 w 109"/>
                <a:gd name="T7" fmla="*/ 82 h 82"/>
                <a:gd name="T8" fmla="*/ 0 w 109"/>
                <a:gd name="T9" fmla="*/ 0 h 82"/>
                <a:gd name="T10" fmla="*/ 4 w 109"/>
                <a:gd name="T11" fmla="*/ 3 h 82"/>
                <a:gd name="T12" fmla="*/ 109 w 109"/>
                <a:gd name="T13" fmla="*/ 3 h 82"/>
                <a:gd name="T14" fmla="*/ 109 w 109"/>
                <a:gd name="T15" fmla="*/ 82 h 82"/>
                <a:gd name="T16" fmla="*/ 4 w 109"/>
                <a:gd name="T17" fmla="*/ 82 h 82"/>
                <a:gd name="T18" fmla="*/ 4 w 109"/>
                <a:gd name="T19" fmla="*/ 3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82">
                  <a:moveTo>
                    <a:pt x="0" y="0"/>
                  </a:moveTo>
                  <a:lnTo>
                    <a:pt x="109" y="0"/>
                  </a:lnTo>
                  <a:lnTo>
                    <a:pt x="109" y="82"/>
                  </a:lnTo>
                  <a:lnTo>
                    <a:pt x="0" y="82"/>
                  </a:lnTo>
                  <a:lnTo>
                    <a:pt x="0" y="0"/>
                  </a:lnTo>
                  <a:close/>
                  <a:moveTo>
                    <a:pt x="4" y="3"/>
                  </a:moveTo>
                  <a:lnTo>
                    <a:pt x="109" y="3"/>
                  </a:lnTo>
                  <a:lnTo>
                    <a:pt x="109" y="82"/>
                  </a:lnTo>
                  <a:lnTo>
                    <a:pt x="4" y="82"/>
                  </a:lnTo>
                  <a:lnTo>
                    <a:pt x="4"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3" name="Freeform 223">
              <a:extLst>
                <a:ext uri="{FF2B5EF4-FFF2-40B4-BE49-F238E27FC236}">
                  <a16:creationId xmlns:a16="http://schemas.microsoft.com/office/drawing/2014/main" id="{E104EDF6-9B89-F14F-9788-84498EEA1669}"/>
                </a:ext>
              </a:extLst>
            </p:cNvPr>
            <p:cNvSpPr>
              <a:spLocks noEditPoints="1"/>
            </p:cNvSpPr>
            <p:nvPr/>
          </p:nvSpPr>
          <p:spPr bwMode="auto">
            <a:xfrm>
              <a:off x="4233" y="2128"/>
              <a:ext cx="105" cy="79"/>
            </a:xfrm>
            <a:custGeom>
              <a:avLst/>
              <a:gdLst>
                <a:gd name="T0" fmla="*/ 0 w 105"/>
                <a:gd name="T1" fmla="*/ 0 h 79"/>
                <a:gd name="T2" fmla="*/ 105 w 105"/>
                <a:gd name="T3" fmla="*/ 0 h 79"/>
                <a:gd name="T4" fmla="*/ 105 w 105"/>
                <a:gd name="T5" fmla="*/ 79 h 79"/>
                <a:gd name="T6" fmla="*/ 0 w 105"/>
                <a:gd name="T7" fmla="*/ 79 h 79"/>
                <a:gd name="T8" fmla="*/ 0 w 105"/>
                <a:gd name="T9" fmla="*/ 0 h 79"/>
                <a:gd name="T10" fmla="*/ 5 w 105"/>
                <a:gd name="T11" fmla="*/ 3 h 79"/>
                <a:gd name="T12" fmla="*/ 105 w 105"/>
                <a:gd name="T13" fmla="*/ 3 h 79"/>
                <a:gd name="T14" fmla="*/ 105 w 105"/>
                <a:gd name="T15" fmla="*/ 79 h 79"/>
                <a:gd name="T16" fmla="*/ 5 w 105"/>
                <a:gd name="T17" fmla="*/ 79 h 79"/>
                <a:gd name="T18" fmla="*/ 5 w 105"/>
                <a:gd name="T19" fmla="*/ 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 h="79">
                  <a:moveTo>
                    <a:pt x="0" y="0"/>
                  </a:moveTo>
                  <a:lnTo>
                    <a:pt x="105" y="0"/>
                  </a:lnTo>
                  <a:lnTo>
                    <a:pt x="105" y="79"/>
                  </a:lnTo>
                  <a:lnTo>
                    <a:pt x="0" y="79"/>
                  </a:lnTo>
                  <a:lnTo>
                    <a:pt x="0" y="0"/>
                  </a:lnTo>
                  <a:close/>
                  <a:moveTo>
                    <a:pt x="5" y="3"/>
                  </a:moveTo>
                  <a:lnTo>
                    <a:pt x="105" y="3"/>
                  </a:lnTo>
                  <a:lnTo>
                    <a:pt x="105" y="79"/>
                  </a:lnTo>
                  <a:lnTo>
                    <a:pt x="5" y="79"/>
                  </a:lnTo>
                  <a:lnTo>
                    <a:pt x="5" y="3"/>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4" name="Freeform 224">
              <a:extLst>
                <a:ext uri="{FF2B5EF4-FFF2-40B4-BE49-F238E27FC236}">
                  <a16:creationId xmlns:a16="http://schemas.microsoft.com/office/drawing/2014/main" id="{BB13F5F5-A6CD-7A43-B011-875639255F72}"/>
                </a:ext>
              </a:extLst>
            </p:cNvPr>
            <p:cNvSpPr>
              <a:spLocks noEditPoints="1"/>
            </p:cNvSpPr>
            <p:nvPr/>
          </p:nvSpPr>
          <p:spPr bwMode="auto">
            <a:xfrm>
              <a:off x="4238" y="2131"/>
              <a:ext cx="100" cy="76"/>
            </a:xfrm>
            <a:custGeom>
              <a:avLst/>
              <a:gdLst>
                <a:gd name="T0" fmla="*/ 0 w 100"/>
                <a:gd name="T1" fmla="*/ 0 h 76"/>
                <a:gd name="T2" fmla="*/ 100 w 100"/>
                <a:gd name="T3" fmla="*/ 0 h 76"/>
                <a:gd name="T4" fmla="*/ 100 w 100"/>
                <a:gd name="T5" fmla="*/ 76 h 76"/>
                <a:gd name="T6" fmla="*/ 0 w 100"/>
                <a:gd name="T7" fmla="*/ 76 h 76"/>
                <a:gd name="T8" fmla="*/ 0 w 100"/>
                <a:gd name="T9" fmla="*/ 0 h 76"/>
                <a:gd name="T10" fmla="*/ 4 w 100"/>
                <a:gd name="T11" fmla="*/ 3 h 76"/>
                <a:gd name="T12" fmla="*/ 100 w 100"/>
                <a:gd name="T13" fmla="*/ 3 h 76"/>
                <a:gd name="T14" fmla="*/ 100 w 100"/>
                <a:gd name="T15" fmla="*/ 76 h 76"/>
                <a:gd name="T16" fmla="*/ 4 w 100"/>
                <a:gd name="T17" fmla="*/ 76 h 76"/>
                <a:gd name="T18" fmla="*/ 4 w 100"/>
                <a:gd name="T19" fmla="*/ 3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0" h="76">
                  <a:moveTo>
                    <a:pt x="0" y="0"/>
                  </a:moveTo>
                  <a:lnTo>
                    <a:pt x="100" y="0"/>
                  </a:lnTo>
                  <a:lnTo>
                    <a:pt x="100" y="76"/>
                  </a:lnTo>
                  <a:lnTo>
                    <a:pt x="0" y="76"/>
                  </a:lnTo>
                  <a:lnTo>
                    <a:pt x="0" y="0"/>
                  </a:lnTo>
                  <a:close/>
                  <a:moveTo>
                    <a:pt x="4" y="3"/>
                  </a:moveTo>
                  <a:lnTo>
                    <a:pt x="100" y="3"/>
                  </a:lnTo>
                  <a:lnTo>
                    <a:pt x="100" y="76"/>
                  </a:lnTo>
                  <a:lnTo>
                    <a:pt x="4" y="76"/>
                  </a:lnTo>
                  <a:lnTo>
                    <a:pt x="4" y="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5" name="Freeform 225">
              <a:extLst>
                <a:ext uri="{FF2B5EF4-FFF2-40B4-BE49-F238E27FC236}">
                  <a16:creationId xmlns:a16="http://schemas.microsoft.com/office/drawing/2014/main" id="{34A68A3F-4BA9-2A41-B6CE-34735FE3D45A}"/>
                </a:ext>
              </a:extLst>
            </p:cNvPr>
            <p:cNvSpPr>
              <a:spLocks noEditPoints="1"/>
            </p:cNvSpPr>
            <p:nvPr/>
          </p:nvSpPr>
          <p:spPr bwMode="auto">
            <a:xfrm>
              <a:off x="4242" y="2134"/>
              <a:ext cx="96" cy="73"/>
            </a:xfrm>
            <a:custGeom>
              <a:avLst/>
              <a:gdLst>
                <a:gd name="T0" fmla="*/ 0 w 96"/>
                <a:gd name="T1" fmla="*/ 0 h 73"/>
                <a:gd name="T2" fmla="*/ 96 w 96"/>
                <a:gd name="T3" fmla="*/ 0 h 73"/>
                <a:gd name="T4" fmla="*/ 96 w 96"/>
                <a:gd name="T5" fmla="*/ 73 h 73"/>
                <a:gd name="T6" fmla="*/ 0 w 96"/>
                <a:gd name="T7" fmla="*/ 73 h 73"/>
                <a:gd name="T8" fmla="*/ 0 w 96"/>
                <a:gd name="T9" fmla="*/ 0 h 73"/>
                <a:gd name="T10" fmla="*/ 4 w 96"/>
                <a:gd name="T11" fmla="*/ 4 h 73"/>
                <a:gd name="T12" fmla="*/ 96 w 96"/>
                <a:gd name="T13" fmla="*/ 4 h 73"/>
                <a:gd name="T14" fmla="*/ 96 w 96"/>
                <a:gd name="T15" fmla="*/ 73 h 73"/>
                <a:gd name="T16" fmla="*/ 4 w 96"/>
                <a:gd name="T17" fmla="*/ 73 h 73"/>
                <a:gd name="T18" fmla="*/ 4 w 96"/>
                <a:gd name="T19" fmla="*/ 4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6" h="73">
                  <a:moveTo>
                    <a:pt x="0" y="0"/>
                  </a:moveTo>
                  <a:lnTo>
                    <a:pt x="96" y="0"/>
                  </a:lnTo>
                  <a:lnTo>
                    <a:pt x="96" y="73"/>
                  </a:lnTo>
                  <a:lnTo>
                    <a:pt x="0" y="73"/>
                  </a:lnTo>
                  <a:lnTo>
                    <a:pt x="0" y="0"/>
                  </a:lnTo>
                  <a:close/>
                  <a:moveTo>
                    <a:pt x="4" y="4"/>
                  </a:moveTo>
                  <a:lnTo>
                    <a:pt x="96" y="4"/>
                  </a:lnTo>
                  <a:lnTo>
                    <a:pt x="96" y="73"/>
                  </a:lnTo>
                  <a:lnTo>
                    <a:pt x="4" y="73"/>
                  </a:lnTo>
                  <a:lnTo>
                    <a:pt x="4" y="4"/>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6" name="Freeform 226">
              <a:extLst>
                <a:ext uri="{FF2B5EF4-FFF2-40B4-BE49-F238E27FC236}">
                  <a16:creationId xmlns:a16="http://schemas.microsoft.com/office/drawing/2014/main" id="{6D2EBF08-6536-5045-BF59-591CDD349533}"/>
                </a:ext>
              </a:extLst>
            </p:cNvPr>
            <p:cNvSpPr>
              <a:spLocks noEditPoints="1"/>
            </p:cNvSpPr>
            <p:nvPr/>
          </p:nvSpPr>
          <p:spPr bwMode="auto">
            <a:xfrm>
              <a:off x="4246" y="2138"/>
              <a:ext cx="92" cy="69"/>
            </a:xfrm>
            <a:custGeom>
              <a:avLst/>
              <a:gdLst>
                <a:gd name="T0" fmla="*/ 0 w 92"/>
                <a:gd name="T1" fmla="*/ 0 h 69"/>
                <a:gd name="T2" fmla="*/ 92 w 92"/>
                <a:gd name="T3" fmla="*/ 0 h 69"/>
                <a:gd name="T4" fmla="*/ 92 w 92"/>
                <a:gd name="T5" fmla="*/ 69 h 69"/>
                <a:gd name="T6" fmla="*/ 0 w 92"/>
                <a:gd name="T7" fmla="*/ 69 h 69"/>
                <a:gd name="T8" fmla="*/ 0 w 92"/>
                <a:gd name="T9" fmla="*/ 0 h 69"/>
                <a:gd name="T10" fmla="*/ 4 w 92"/>
                <a:gd name="T11" fmla="*/ 3 h 69"/>
                <a:gd name="T12" fmla="*/ 92 w 92"/>
                <a:gd name="T13" fmla="*/ 3 h 69"/>
                <a:gd name="T14" fmla="*/ 92 w 92"/>
                <a:gd name="T15" fmla="*/ 69 h 69"/>
                <a:gd name="T16" fmla="*/ 4 w 92"/>
                <a:gd name="T17" fmla="*/ 69 h 69"/>
                <a:gd name="T18" fmla="*/ 4 w 92"/>
                <a:gd name="T19" fmla="*/ 3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69">
                  <a:moveTo>
                    <a:pt x="0" y="0"/>
                  </a:moveTo>
                  <a:lnTo>
                    <a:pt x="92" y="0"/>
                  </a:lnTo>
                  <a:lnTo>
                    <a:pt x="92" y="69"/>
                  </a:lnTo>
                  <a:lnTo>
                    <a:pt x="0" y="69"/>
                  </a:lnTo>
                  <a:lnTo>
                    <a:pt x="0" y="0"/>
                  </a:lnTo>
                  <a:close/>
                  <a:moveTo>
                    <a:pt x="4" y="3"/>
                  </a:moveTo>
                  <a:lnTo>
                    <a:pt x="92" y="3"/>
                  </a:lnTo>
                  <a:lnTo>
                    <a:pt x="92" y="69"/>
                  </a:lnTo>
                  <a:lnTo>
                    <a:pt x="4" y="69"/>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7" name="Freeform 227">
              <a:extLst>
                <a:ext uri="{FF2B5EF4-FFF2-40B4-BE49-F238E27FC236}">
                  <a16:creationId xmlns:a16="http://schemas.microsoft.com/office/drawing/2014/main" id="{B08FC525-EDFB-B645-874F-AB394A6C9729}"/>
                </a:ext>
              </a:extLst>
            </p:cNvPr>
            <p:cNvSpPr>
              <a:spLocks noEditPoints="1"/>
            </p:cNvSpPr>
            <p:nvPr/>
          </p:nvSpPr>
          <p:spPr bwMode="auto">
            <a:xfrm>
              <a:off x="4250" y="2141"/>
              <a:ext cx="88" cy="66"/>
            </a:xfrm>
            <a:custGeom>
              <a:avLst/>
              <a:gdLst>
                <a:gd name="T0" fmla="*/ 0 w 88"/>
                <a:gd name="T1" fmla="*/ 0 h 66"/>
                <a:gd name="T2" fmla="*/ 88 w 88"/>
                <a:gd name="T3" fmla="*/ 0 h 66"/>
                <a:gd name="T4" fmla="*/ 88 w 88"/>
                <a:gd name="T5" fmla="*/ 66 h 66"/>
                <a:gd name="T6" fmla="*/ 0 w 88"/>
                <a:gd name="T7" fmla="*/ 66 h 66"/>
                <a:gd name="T8" fmla="*/ 0 w 88"/>
                <a:gd name="T9" fmla="*/ 0 h 66"/>
                <a:gd name="T10" fmla="*/ 4 w 88"/>
                <a:gd name="T11" fmla="*/ 3 h 66"/>
                <a:gd name="T12" fmla="*/ 88 w 88"/>
                <a:gd name="T13" fmla="*/ 3 h 66"/>
                <a:gd name="T14" fmla="*/ 88 w 88"/>
                <a:gd name="T15" fmla="*/ 66 h 66"/>
                <a:gd name="T16" fmla="*/ 4 w 88"/>
                <a:gd name="T17" fmla="*/ 66 h 66"/>
                <a:gd name="T18" fmla="*/ 4 w 88"/>
                <a:gd name="T19" fmla="*/ 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66">
                  <a:moveTo>
                    <a:pt x="0" y="0"/>
                  </a:moveTo>
                  <a:lnTo>
                    <a:pt x="88" y="0"/>
                  </a:lnTo>
                  <a:lnTo>
                    <a:pt x="88" y="66"/>
                  </a:lnTo>
                  <a:lnTo>
                    <a:pt x="0" y="66"/>
                  </a:lnTo>
                  <a:lnTo>
                    <a:pt x="0" y="0"/>
                  </a:lnTo>
                  <a:close/>
                  <a:moveTo>
                    <a:pt x="4" y="3"/>
                  </a:moveTo>
                  <a:lnTo>
                    <a:pt x="88" y="3"/>
                  </a:lnTo>
                  <a:lnTo>
                    <a:pt x="88" y="66"/>
                  </a:lnTo>
                  <a:lnTo>
                    <a:pt x="4" y="66"/>
                  </a:lnTo>
                  <a:lnTo>
                    <a:pt x="4" y="3"/>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8" name="Freeform 228">
              <a:extLst>
                <a:ext uri="{FF2B5EF4-FFF2-40B4-BE49-F238E27FC236}">
                  <a16:creationId xmlns:a16="http://schemas.microsoft.com/office/drawing/2014/main" id="{672F7EDA-E239-2D4F-8C3E-1F1A0193AB4B}"/>
                </a:ext>
              </a:extLst>
            </p:cNvPr>
            <p:cNvSpPr>
              <a:spLocks noEditPoints="1"/>
            </p:cNvSpPr>
            <p:nvPr/>
          </p:nvSpPr>
          <p:spPr bwMode="auto">
            <a:xfrm>
              <a:off x="4254" y="2144"/>
              <a:ext cx="84" cy="63"/>
            </a:xfrm>
            <a:custGeom>
              <a:avLst/>
              <a:gdLst>
                <a:gd name="T0" fmla="*/ 0 w 84"/>
                <a:gd name="T1" fmla="*/ 0 h 63"/>
                <a:gd name="T2" fmla="*/ 84 w 84"/>
                <a:gd name="T3" fmla="*/ 0 h 63"/>
                <a:gd name="T4" fmla="*/ 84 w 84"/>
                <a:gd name="T5" fmla="*/ 63 h 63"/>
                <a:gd name="T6" fmla="*/ 0 w 84"/>
                <a:gd name="T7" fmla="*/ 63 h 63"/>
                <a:gd name="T8" fmla="*/ 0 w 84"/>
                <a:gd name="T9" fmla="*/ 0 h 63"/>
                <a:gd name="T10" fmla="*/ 4 w 84"/>
                <a:gd name="T11" fmla="*/ 3 h 63"/>
                <a:gd name="T12" fmla="*/ 84 w 84"/>
                <a:gd name="T13" fmla="*/ 3 h 63"/>
                <a:gd name="T14" fmla="*/ 84 w 84"/>
                <a:gd name="T15" fmla="*/ 63 h 63"/>
                <a:gd name="T16" fmla="*/ 4 w 84"/>
                <a:gd name="T17" fmla="*/ 63 h 63"/>
                <a:gd name="T18" fmla="*/ 4 w 84"/>
                <a:gd name="T19" fmla="*/ 3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 h="63">
                  <a:moveTo>
                    <a:pt x="0" y="0"/>
                  </a:moveTo>
                  <a:lnTo>
                    <a:pt x="84" y="0"/>
                  </a:lnTo>
                  <a:lnTo>
                    <a:pt x="84" y="63"/>
                  </a:lnTo>
                  <a:lnTo>
                    <a:pt x="0" y="63"/>
                  </a:lnTo>
                  <a:lnTo>
                    <a:pt x="0" y="0"/>
                  </a:lnTo>
                  <a:close/>
                  <a:moveTo>
                    <a:pt x="4" y="3"/>
                  </a:moveTo>
                  <a:lnTo>
                    <a:pt x="84" y="3"/>
                  </a:lnTo>
                  <a:lnTo>
                    <a:pt x="84" y="63"/>
                  </a:lnTo>
                  <a:lnTo>
                    <a:pt x="4" y="63"/>
                  </a:lnTo>
                  <a:lnTo>
                    <a:pt x="4" y="3"/>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2999" name="Freeform 229">
              <a:extLst>
                <a:ext uri="{FF2B5EF4-FFF2-40B4-BE49-F238E27FC236}">
                  <a16:creationId xmlns:a16="http://schemas.microsoft.com/office/drawing/2014/main" id="{4F298B63-2623-3B4E-80C3-2BDF942C3751}"/>
                </a:ext>
              </a:extLst>
            </p:cNvPr>
            <p:cNvSpPr>
              <a:spLocks noEditPoints="1"/>
            </p:cNvSpPr>
            <p:nvPr/>
          </p:nvSpPr>
          <p:spPr bwMode="auto">
            <a:xfrm>
              <a:off x="4258" y="2147"/>
              <a:ext cx="80" cy="60"/>
            </a:xfrm>
            <a:custGeom>
              <a:avLst/>
              <a:gdLst>
                <a:gd name="T0" fmla="*/ 0 w 80"/>
                <a:gd name="T1" fmla="*/ 0 h 60"/>
                <a:gd name="T2" fmla="*/ 80 w 80"/>
                <a:gd name="T3" fmla="*/ 0 h 60"/>
                <a:gd name="T4" fmla="*/ 80 w 80"/>
                <a:gd name="T5" fmla="*/ 60 h 60"/>
                <a:gd name="T6" fmla="*/ 0 w 80"/>
                <a:gd name="T7" fmla="*/ 60 h 60"/>
                <a:gd name="T8" fmla="*/ 0 w 80"/>
                <a:gd name="T9" fmla="*/ 0 h 60"/>
                <a:gd name="T10" fmla="*/ 5 w 80"/>
                <a:gd name="T11" fmla="*/ 3 h 60"/>
                <a:gd name="T12" fmla="*/ 80 w 80"/>
                <a:gd name="T13" fmla="*/ 3 h 60"/>
                <a:gd name="T14" fmla="*/ 80 w 80"/>
                <a:gd name="T15" fmla="*/ 60 h 60"/>
                <a:gd name="T16" fmla="*/ 5 w 80"/>
                <a:gd name="T17" fmla="*/ 60 h 60"/>
                <a:gd name="T18" fmla="*/ 5 w 80"/>
                <a:gd name="T19" fmla="*/ 3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0" h="60">
                  <a:moveTo>
                    <a:pt x="0" y="0"/>
                  </a:moveTo>
                  <a:lnTo>
                    <a:pt x="80" y="0"/>
                  </a:lnTo>
                  <a:lnTo>
                    <a:pt x="80" y="60"/>
                  </a:lnTo>
                  <a:lnTo>
                    <a:pt x="0" y="60"/>
                  </a:lnTo>
                  <a:lnTo>
                    <a:pt x="0" y="0"/>
                  </a:lnTo>
                  <a:close/>
                  <a:moveTo>
                    <a:pt x="5" y="3"/>
                  </a:moveTo>
                  <a:lnTo>
                    <a:pt x="80" y="3"/>
                  </a:lnTo>
                  <a:lnTo>
                    <a:pt x="80" y="60"/>
                  </a:lnTo>
                  <a:lnTo>
                    <a:pt x="5" y="60"/>
                  </a:lnTo>
                  <a:lnTo>
                    <a:pt x="5"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0" name="Freeform 230">
              <a:extLst>
                <a:ext uri="{FF2B5EF4-FFF2-40B4-BE49-F238E27FC236}">
                  <a16:creationId xmlns:a16="http://schemas.microsoft.com/office/drawing/2014/main" id="{2CDA22BF-2B2B-0249-B244-94802793E55D}"/>
                </a:ext>
              </a:extLst>
            </p:cNvPr>
            <p:cNvSpPr>
              <a:spLocks noEditPoints="1"/>
            </p:cNvSpPr>
            <p:nvPr/>
          </p:nvSpPr>
          <p:spPr bwMode="auto">
            <a:xfrm>
              <a:off x="4263" y="2150"/>
              <a:ext cx="75" cy="57"/>
            </a:xfrm>
            <a:custGeom>
              <a:avLst/>
              <a:gdLst>
                <a:gd name="T0" fmla="*/ 0 w 75"/>
                <a:gd name="T1" fmla="*/ 0 h 57"/>
                <a:gd name="T2" fmla="*/ 75 w 75"/>
                <a:gd name="T3" fmla="*/ 0 h 57"/>
                <a:gd name="T4" fmla="*/ 75 w 75"/>
                <a:gd name="T5" fmla="*/ 57 h 57"/>
                <a:gd name="T6" fmla="*/ 0 w 75"/>
                <a:gd name="T7" fmla="*/ 57 h 57"/>
                <a:gd name="T8" fmla="*/ 0 w 75"/>
                <a:gd name="T9" fmla="*/ 0 h 57"/>
                <a:gd name="T10" fmla="*/ 4 w 75"/>
                <a:gd name="T11" fmla="*/ 3 h 57"/>
                <a:gd name="T12" fmla="*/ 75 w 75"/>
                <a:gd name="T13" fmla="*/ 3 h 57"/>
                <a:gd name="T14" fmla="*/ 75 w 75"/>
                <a:gd name="T15" fmla="*/ 57 h 57"/>
                <a:gd name="T16" fmla="*/ 4 w 75"/>
                <a:gd name="T17" fmla="*/ 57 h 57"/>
                <a:gd name="T18" fmla="*/ 4 w 75"/>
                <a:gd name="T19" fmla="*/ 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5" h="57">
                  <a:moveTo>
                    <a:pt x="0" y="0"/>
                  </a:moveTo>
                  <a:lnTo>
                    <a:pt x="75" y="0"/>
                  </a:lnTo>
                  <a:lnTo>
                    <a:pt x="75" y="57"/>
                  </a:lnTo>
                  <a:lnTo>
                    <a:pt x="0" y="57"/>
                  </a:lnTo>
                  <a:lnTo>
                    <a:pt x="0" y="0"/>
                  </a:lnTo>
                  <a:close/>
                  <a:moveTo>
                    <a:pt x="4" y="3"/>
                  </a:moveTo>
                  <a:lnTo>
                    <a:pt x="75" y="3"/>
                  </a:lnTo>
                  <a:lnTo>
                    <a:pt x="75" y="57"/>
                  </a:lnTo>
                  <a:lnTo>
                    <a:pt x="4" y="57"/>
                  </a:lnTo>
                  <a:lnTo>
                    <a:pt x="4"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1" name="Freeform 231">
              <a:extLst>
                <a:ext uri="{FF2B5EF4-FFF2-40B4-BE49-F238E27FC236}">
                  <a16:creationId xmlns:a16="http://schemas.microsoft.com/office/drawing/2014/main" id="{CF3F1D0E-F970-B94D-8227-1B88AEF544E9}"/>
                </a:ext>
              </a:extLst>
            </p:cNvPr>
            <p:cNvSpPr>
              <a:spLocks noEditPoints="1"/>
            </p:cNvSpPr>
            <p:nvPr/>
          </p:nvSpPr>
          <p:spPr bwMode="auto">
            <a:xfrm>
              <a:off x="4267" y="2153"/>
              <a:ext cx="71" cy="54"/>
            </a:xfrm>
            <a:custGeom>
              <a:avLst/>
              <a:gdLst>
                <a:gd name="T0" fmla="*/ 0 w 71"/>
                <a:gd name="T1" fmla="*/ 0 h 54"/>
                <a:gd name="T2" fmla="*/ 71 w 71"/>
                <a:gd name="T3" fmla="*/ 0 h 54"/>
                <a:gd name="T4" fmla="*/ 71 w 71"/>
                <a:gd name="T5" fmla="*/ 54 h 54"/>
                <a:gd name="T6" fmla="*/ 0 w 71"/>
                <a:gd name="T7" fmla="*/ 54 h 54"/>
                <a:gd name="T8" fmla="*/ 0 w 71"/>
                <a:gd name="T9" fmla="*/ 0 h 54"/>
                <a:gd name="T10" fmla="*/ 4 w 71"/>
                <a:gd name="T11" fmla="*/ 4 h 54"/>
                <a:gd name="T12" fmla="*/ 71 w 71"/>
                <a:gd name="T13" fmla="*/ 4 h 54"/>
                <a:gd name="T14" fmla="*/ 71 w 71"/>
                <a:gd name="T15" fmla="*/ 54 h 54"/>
                <a:gd name="T16" fmla="*/ 4 w 71"/>
                <a:gd name="T17" fmla="*/ 54 h 54"/>
                <a:gd name="T18" fmla="*/ 4 w 71"/>
                <a:gd name="T19" fmla="*/ 4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54">
                  <a:moveTo>
                    <a:pt x="0" y="0"/>
                  </a:moveTo>
                  <a:lnTo>
                    <a:pt x="71" y="0"/>
                  </a:lnTo>
                  <a:lnTo>
                    <a:pt x="71" y="54"/>
                  </a:lnTo>
                  <a:lnTo>
                    <a:pt x="0" y="54"/>
                  </a:lnTo>
                  <a:lnTo>
                    <a:pt x="0" y="0"/>
                  </a:lnTo>
                  <a:close/>
                  <a:moveTo>
                    <a:pt x="4" y="4"/>
                  </a:moveTo>
                  <a:lnTo>
                    <a:pt x="71" y="4"/>
                  </a:lnTo>
                  <a:lnTo>
                    <a:pt x="71" y="54"/>
                  </a:lnTo>
                  <a:lnTo>
                    <a:pt x="4" y="54"/>
                  </a:lnTo>
                  <a:lnTo>
                    <a:pt x="4" y="4"/>
                  </a:lnTo>
                  <a:close/>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2" name="Freeform 232">
              <a:extLst>
                <a:ext uri="{FF2B5EF4-FFF2-40B4-BE49-F238E27FC236}">
                  <a16:creationId xmlns:a16="http://schemas.microsoft.com/office/drawing/2014/main" id="{2DFD50A5-5B48-7145-92F9-6889E180C517}"/>
                </a:ext>
              </a:extLst>
            </p:cNvPr>
            <p:cNvSpPr>
              <a:spLocks noEditPoints="1"/>
            </p:cNvSpPr>
            <p:nvPr/>
          </p:nvSpPr>
          <p:spPr bwMode="auto">
            <a:xfrm>
              <a:off x="4271" y="2157"/>
              <a:ext cx="67" cy="50"/>
            </a:xfrm>
            <a:custGeom>
              <a:avLst/>
              <a:gdLst>
                <a:gd name="T0" fmla="*/ 0 w 67"/>
                <a:gd name="T1" fmla="*/ 0 h 50"/>
                <a:gd name="T2" fmla="*/ 67 w 67"/>
                <a:gd name="T3" fmla="*/ 0 h 50"/>
                <a:gd name="T4" fmla="*/ 67 w 67"/>
                <a:gd name="T5" fmla="*/ 50 h 50"/>
                <a:gd name="T6" fmla="*/ 0 w 67"/>
                <a:gd name="T7" fmla="*/ 50 h 50"/>
                <a:gd name="T8" fmla="*/ 0 w 67"/>
                <a:gd name="T9" fmla="*/ 0 h 50"/>
                <a:gd name="T10" fmla="*/ 4 w 67"/>
                <a:gd name="T11" fmla="*/ 3 h 50"/>
                <a:gd name="T12" fmla="*/ 67 w 67"/>
                <a:gd name="T13" fmla="*/ 3 h 50"/>
                <a:gd name="T14" fmla="*/ 67 w 67"/>
                <a:gd name="T15" fmla="*/ 50 h 50"/>
                <a:gd name="T16" fmla="*/ 4 w 67"/>
                <a:gd name="T17" fmla="*/ 50 h 50"/>
                <a:gd name="T18" fmla="*/ 4 w 67"/>
                <a:gd name="T19" fmla="*/ 3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50">
                  <a:moveTo>
                    <a:pt x="0" y="0"/>
                  </a:moveTo>
                  <a:lnTo>
                    <a:pt x="67" y="0"/>
                  </a:lnTo>
                  <a:lnTo>
                    <a:pt x="67" y="50"/>
                  </a:lnTo>
                  <a:lnTo>
                    <a:pt x="0" y="50"/>
                  </a:lnTo>
                  <a:lnTo>
                    <a:pt x="0" y="0"/>
                  </a:lnTo>
                  <a:close/>
                  <a:moveTo>
                    <a:pt x="4" y="3"/>
                  </a:moveTo>
                  <a:lnTo>
                    <a:pt x="67" y="3"/>
                  </a:lnTo>
                  <a:lnTo>
                    <a:pt x="67" y="50"/>
                  </a:lnTo>
                  <a:lnTo>
                    <a:pt x="4" y="50"/>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3" name="Freeform 233">
              <a:extLst>
                <a:ext uri="{FF2B5EF4-FFF2-40B4-BE49-F238E27FC236}">
                  <a16:creationId xmlns:a16="http://schemas.microsoft.com/office/drawing/2014/main" id="{6F157BB8-743B-5D4F-9E50-928DA7F339FD}"/>
                </a:ext>
              </a:extLst>
            </p:cNvPr>
            <p:cNvSpPr>
              <a:spLocks noEditPoints="1"/>
            </p:cNvSpPr>
            <p:nvPr/>
          </p:nvSpPr>
          <p:spPr bwMode="auto">
            <a:xfrm>
              <a:off x="4275" y="2160"/>
              <a:ext cx="63" cy="47"/>
            </a:xfrm>
            <a:custGeom>
              <a:avLst/>
              <a:gdLst>
                <a:gd name="T0" fmla="*/ 0 w 63"/>
                <a:gd name="T1" fmla="*/ 0 h 47"/>
                <a:gd name="T2" fmla="*/ 63 w 63"/>
                <a:gd name="T3" fmla="*/ 0 h 47"/>
                <a:gd name="T4" fmla="*/ 63 w 63"/>
                <a:gd name="T5" fmla="*/ 47 h 47"/>
                <a:gd name="T6" fmla="*/ 0 w 63"/>
                <a:gd name="T7" fmla="*/ 47 h 47"/>
                <a:gd name="T8" fmla="*/ 0 w 63"/>
                <a:gd name="T9" fmla="*/ 0 h 47"/>
                <a:gd name="T10" fmla="*/ 4 w 63"/>
                <a:gd name="T11" fmla="*/ 3 h 47"/>
                <a:gd name="T12" fmla="*/ 63 w 63"/>
                <a:gd name="T13" fmla="*/ 3 h 47"/>
                <a:gd name="T14" fmla="*/ 63 w 63"/>
                <a:gd name="T15" fmla="*/ 47 h 47"/>
                <a:gd name="T16" fmla="*/ 4 w 63"/>
                <a:gd name="T17" fmla="*/ 47 h 47"/>
                <a:gd name="T18" fmla="*/ 4 w 63"/>
                <a:gd name="T19" fmla="*/ 3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7">
                  <a:moveTo>
                    <a:pt x="0" y="0"/>
                  </a:moveTo>
                  <a:lnTo>
                    <a:pt x="63" y="0"/>
                  </a:lnTo>
                  <a:lnTo>
                    <a:pt x="63" y="47"/>
                  </a:lnTo>
                  <a:lnTo>
                    <a:pt x="0" y="47"/>
                  </a:lnTo>
                  <a:lnTo>
                    <a:pt x="0" y="0"/>
                  </a:lnTo>
                  <a:close/>
                  <a:moveTo>
                    <a:pt x="4" y="3"/>
                  </a:moveTo>
                  <a:lnTo>
                    <a:pt x="63" y="3"/>
                  </a:lnTo>
                  <a:lnTo>
                    <a:pt x="63" y="47"/>
                  </a:lnTo>
                  <a:lnTo>
                    <a:pt x="4" y="47"/>
                  </a:lnTo>
                  <a:lnTo>
                    <a:pt x="4" y="3"/>
                  </a:lnTo>
                  <a:close/>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4" name="Freeform 234">
              <a:extLst>
                <a:ext uri="{FF2B5EF4-FFF2-40B4-BE49-F238E27FC236}">
                  <a16:creationId xmlns:a16="http://schemas.microsoft.com/office/drawing/2014/main" id="{9698E6BF-2D66-6B4E-9993-C6CBD522633D}"/>
                </a:ext>
              </a:extLst>
            </p:cNvPr>
            <p:cNvSpPr>
              <a:spLocks noEditPoints="1"/>
            </p:cNvSpPr>
            <p:nvPr/>
          </p:nvSpPr>
          <p:spPr bwMode="auto">
            <a:xfrm>
              <a:off x="4279" y="2163"/>
              <a:ext cx="59" cy="44"/>
            </a:xfrm>
            <a:custGeom>
              <a:avLst/>
              <a:gdLst>
                <a:gd name="T0" fmla="*/ 0 w 59"/>
                <a:gd name="T1" fmla="*/ 0 h 44"/>
                <a:gd name="T2" fmla="*/ 59 w 59"/>
                <a:gd name="T3" fmla="*/ 0 h 44"/>
                <a:gd name="T4" fmla="*/ 59 w 59"/>
                <a:gd name="T5" fmla="*/ 44 h 44"/>
                <a:gd name="T6" fmla="*/ 0 w 59"/>
                <a:gd name="T7" fmla="*/ 44 h 44"/>
                <a:gd name="T8" fmla="*/ 0 w 59"/>
                <a:gd name="T9" fmla="*/ 0 h 44"/>
                <a:gd name="T10" fmla="*/ 5 w 59"/>
                <a:gd name="T11" fmla="*/ 3 h 44"/>
                <a:gd name="T12" fmla="*/ 59 w 59"/>
                <a:gd name="T13" fmla="*/ 3 h 44"/>
                <a:gd name="T14" fmla="*/ 59 w 59"/>
                <a:gd name="T15" fmla="*/ 44 h 44"/>
                <a:gd name="T16" fmla="*/ 5 w 59"/>
                <a:gd name="T17" fmla="*/ 44 h 44"/>
                <a:gd name="T18" fmla="*/ 5 w 59"/>
                <a:gd name="T19" fmla="*/ 3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44">
                  <a:moveTo>
                    <a:pt x="0" y="0"/>
                  </a:moveTo>
                  <a:lnTo>
                    <a:pt x="59" y="0"/>
                  </a:lnTo>
                  <a:lnTo>
                    <a:pt x="59" y="44"/>
                  </a:lnTo>
                  <a:lnTo>
                    <a:pt x="0" y="44"/>
                  </a:lnTo>
                  <a:lnTo>
                    <a:pt x="0" y="0"/>
                  </a:lnTo>
                  <a:close/>
                  <a:moveTo>
                    <a:pt x="5" y="3"/>
                  </a:moveTo>
                  <a:lnTo>
                    <a:pt x="59" y="3"/>
                  </a:lnTo>
                  <a:lnTo>
                    <a:pt x="59" y="44"/>
                  </a:lnTo>
                  <a:lnTo>
                    <a:pt x="5" y="44"/>
                  </a:lnTo>
                  <a:lnTo>
                    <a:pt x="5"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5" name="Freeform 235">
              <a:extLst>
                <a:ext uri="{FF2B5EF4-FFF2-40B4-BE49-F238E27FC236}">
                  <a16:creationId xmlns:a16="http://schemas.microsoft.com/office/drawing/2014/main" id="{4DE38474-4F66-9349-914B-3DD4F1D45E8C}"/>
                </a:ext>
              </a:extLst>
            </p:cNvPr>
            <p:cNvSpPr>
              <a:spLocks noEditPoints="1"/>
            </p:cNvSpPr>
            <p:nvPr/>
          </p:nvSpPr>
          <p:spPr bwMode="auto">
            <a:xfrm>
              <a:off x="4284" y="2166"/>
              <a:ext cx="54" cy="41"/>
            </a:xfrm>
            <a:custGeom>
              <a:avLst/>
              <a:gdLst>
                <a:gd name="T0" fmla="*/ 0 w 54"/>
                <a:gd name="T1" fmla="*/ 0 h 41"/>
                <a:gd name="T2" fmla="*/ 54 w 54"/>
                <a:gd name="T3" fmla="*/ 0 h 41"/>
                <a:gd name="T4" fmla="*/ 54 w 54"/>
                <a:gd name="T5" fmla="*/ 41 h 41"/>
                <a:gd name="T6" fmla="*/ 0 w 54"/>
                <a:gd name="T7" fmla="*/ 41 h 41"/>
                <a:gd name="T8" fmla="*/ 0 w 54"/>
                <a:gd name="T9" fmla="*/ 0 h 41"/>
                <a:gd name="T10" fmla="*/ 4 w 54"/>
                <a:gd name="T11" fmla="*/ 3 h 41"/>
                <a:gd name="T12" fmla="*/ 54 w 54"/>
                <a:gd name="T13" fmla="*/ 3 h 41"/>
                <a:gd name="T14" fmla="*/ 54 w 54"/>
                <a:gd name="T15" fmla="*/ 41 h 41"/>
                <a:gd name="T16" fmla="*/ 4 w 54"/>
                <a:gd name="T17" fmla="*/ 41 h 41"/>
                <a:gd name="T18" fmla="*/ 4 w 54"/>
                <a:gd name="T19" fmla="*/ 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41">
                  <a:moveTo>
                    <a:pt x="0" y="0"/>
                  </a:moveTo>
                  <a:lnTo>
                    <a:pt x="54" y="0"/>
                  </a:lnTo>
                  <a:lnTo>
                    <a:pt x="54" y="41"/>
                  </a:lnTo>
                  <a:lnTo>
                    <a:pt x="0" y="41"/>
                  </a:lnTo>
                  <a:lnTo>
                    <a:pt x="0" y="0"/>
                  </a:lnTo>
                  <a:close/>
                  <a:moveTo>
                    <a:pt x="4" y="3"/>
                  </a:moveTo>
                  <a:lnTo>
                    <a:pt x="54" y="3"/>
                  </a:lnTo>
                  <a:lnTo>
                    <a:pt x="54" y="41"/>
                  </a:lnTo>
                  <a:lnTo>
                    <a:pt x="4" y="41"/>
                  </a:lnTo>
                  <a:lnTo>
                    <a:pt x="4" y="3"/>
                  </a:lnTo>
                  <a:close/>
                </a:path>
              </a:pathLst>
            </a:custGeom>
            <a:solidFill>
              <a:srgbClr val="E4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6" name="Freeform 236">
              <a:extLst>
                <a:ext uri="{FF2B5EF4-FFF2-40B4-BE49-F238E27FC236}">
                  <a16:creationId xmlns:a16="http://schemas.microsoft.com/office/drawing/2014/main" id="{A44E95C5-9DDC-544D-AB60-C8D22156BC60}"/>
                </a:ext>
              </a:extLst>
            </p:cNvPr>
            <p:cNvSpPr>
              <a:spLocks noEditPoints="1"/>
            </p:cNvSpPr>
            <p:nvPr/>
          </p:nvSpPr>
          <p:spPr bwMode="auto">
            <a:xfrm>
              <a:off x="4288" y="2169"/>
              <a:ext cx="50" cy="38"/>
            </a:xfrm>
            <a:custGeom>
              <a:avLst/>
              <a:gdLst>
                <a:gd name="T0" fmla="*/ 0 w 50"/>
                <a:gd name="T1" fmla="*/ 0 h 38"/>
                <a:gd name="T2" fmla="*/ 50 w 50"/>
                <a:gd name="T3" fmla="*/ 0 h 38"/>
                <a:gd name="T4" fmla="*/ 50 w 50"/>
                <a:gd name="T5" fmla="*/ 38 h 38"/>
                <a:gd name="T6" fmla="*/ 0 w 50"/>
                <a:gd name="T7" fmla="*/ 38 h 38"/>
                <a:gd name="T8" fmla="*/ 0 w 50"/>
                <a:gd name="T9" fmla="*/ 0 h 38"/>
                <a:gd name="T10" fmla="*/ 4 w 50"/>
                <a:gd name="T11" fmla="*/ 3 h 38"/>
                <a:gd name="T12" fmla="*/ 50 w 50"/>
                <a:gd name="T13" fmla="*/ 3 h 38"/>
                <a:gd name="T14" fmla="*/ 50 w 50"/>
                <a:gd name="T15" fmla="*/ 38 h 38"/>
                <a:gd name="T16" fmla="*/ 4 w 50"/>
                <a:gd name="T17" fmla="*/ 38 h 38"/>
                <a:gd name="T18" fmla="*/ 4 w 50"/>
                <a:gd name="T19" fmla="*/ 3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 h="38">
                  <a:moveTo>
                    <a:pt x="0" y="0"/>
                  </a:moveTo>
                  <a:lnTo>
                    <a:pt x="50" y="0"/>
                  </a:lnTo>
                  <a:lnTo>
                    <a:pt x="50" y="38"/>
                  </a:lnTo>
                  <a:lnTo>
                    <a:pt x="0" y="38"/>
                  </a:lnTo>
                  <a:lnTo>
                    <a:pt x="0" y="0"/>
                  </a:lnTo>
                  <a:close/>
                  <a:moveTo>
                    <a:pt x="4" y="3"/>
                  </a:moveTo>
                  <a:lnTo>
                    <a:pt x="50" y="3"/>
                  </a:lnTo>
                  <a:lnTo>
                    <a:pt x="50" y="38"/>
                  </a:lnTo>
                  <a:lnTo>
                    <a:pt x="4" y="38"/>
                  </a:lnTo>
                  <a:lnTo>
                    <a:pt x="4" y="3"/>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7" name="Freeform 237">
              <a:extLst>
                <a:ext uri="{FF2B5EF4-FFF2-40B4-BE49-F238E27FC236}">
                  <a16:creationId xmlns:a16="http://schemas.microsoft.com/office/drawing/2014/main" id="{BF01A27C-0743-994A-8041-F5E9AE6FA2A4}"/>
                </a:ext>
              </a:extLst>
            </p:cNvPr>
            <p:cNvSpPr>
              <a:spLocks noEditPoints="1"/>
            </p:cNvSpPr>
            <p:nvPr/>
          </p:nvSpPr>
          <p:spPr bwMode="auto">
            <a:xfrm>
              <a:off x="4292" y="2172"/>
              <a:ext cx="46" cy="35"/>
            </a:xfrm>
            <a:custGeom>
              <a:avLst/>
              <a:gdLst>
                <a:gd name="T0" fmla="*/ 0 w 46"/>
                <a:gd name="T1" fmla="*/ 0 h 35"/>
                <a:gd name="T2" fmla="*/ 46 w 46"/>
                <a:gd name="T3" fmla="*/ 0 h 35"/>
                <a:gd name="T4" fmla="*/ 46 w 46"/>
                <a:gd name="T5" fmla="*/ 35 h 35"/>
                <a:gd name="T6" fmla="*/ 0 w 46"/>
                <a:gd name="T7" fmla="*/ 35 h 35"/>
                <a:gd name="T8" fmla="*/ 0 w 46"/>
                <a:gd name="T9" fmla="*/ 0 h 35"/>
                <a:gd name="T10" fmla="*/ 4 w 46"/>
                <a:gd name="T11" fmla="*/ 4 h 35"/>
                <a:gd name="T12" fmla="*/ 46 w 46"/>
                <a:gd name="T13" fmla="*/ 4 h 35"/>
                <a:gd name="T14" fmla="*/ 46 w 46"/>
                <a:gd name="T15" fmla="*/ 35 h 35"/>
                <a:gd name="T16" fmla="*/ 4 w 46"/>
                <a:gd name="T17" fmla="*/ 35 h 35"/>
                <a:gd name="T18" fmla="*/ 4 w 46"/>
                <a:gd name="T19" fmla="*/ 4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 h="35">
                  <a:moveTo>
                    <a:pt x="0" y="0"/>
                  </a:moveTo>
                  <a:lnTo>
                    <a:pt x="46" y="0"/>
                  </a:lnTo>
                  <a:lnTo>
                    <a:pt x="46" y="35"/>
                  </a:lnTo>
                  <a:lnTo>
                    <a:pt x="0" y="35"/>
                  </a:lnTo>
                  <a:lnTo>
                    <a:pt x="0" y="0"/>
                  </a:lnTo>
                  <a:close/>
                  <a:moveTo>
                    <a:pt x="4" y="4"/>
                  </a:moveTo>
                  <a:lnTo>
                    <a:pt x="46" y="4"/>
                  </a:lnTo>
                  <a:lnTo>
                    <a:pt x="46" y="35"/>
                  </a:lnTo>
                  <a:lnTo>
                    <a:pt x="4" y="35"/>
                  </a:lnTo>
                  <a:lnTo>
                    <a:pt x="4" y="4"/>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8" name="Freeform 238">
              <a:extLst>
                <a:ext uri="{FF2B5EF4-FFF2-40B4-BE49-F238E27FC236}">
                  <a16:creationId xmlns:a16="http://schemas.microsoft.com/office/drawing/2014/main" id="{D441E53D-D418-7A43-9B18-B1BD94635D36}"/>
                </a:ext>
              </a:extLst>
            </p:cNvPr>
            <p:cNvSpPr>
              <a:spLocks noEditPoints="1"/>
            </p:cNvSpPr>
            <p:nvPr/>
          </p:nvSpPr>
          <p:spPr bwMode="auto">
            <a:xfrm>
              <a:off x="4296" y="2176"/>
              <a:ext cx="42" cy="31"/>
            </a:xfrm>
            <a:custGeom>
              <a:avLst/>
              <a:gdLst>
                <a:gd name="T0" fmla="*/ 0 w 42"/>
                <a:gd name="T1" fmla="*/ 0 h 31"/>
                <a:gd name="T2" fmla="*/ 42 w 42"/>
                <a:gd name="T3" fmla="*/ 0 h 31"/>
                <a:gd name="T4" fmla="*/ 42 w 42"/>
                <a:gd name="T5" fmla="*/ 31 h 31"/>
                <a:gd name="T6" fmla="*/ 0 w 42"/>
                <a:gd name="T7" fmla="*/ 31 h 31"/>
                <a:gd name="T8" fmla="*/ 0 w 42"/>
                <a:gd name="T9" fmla="*/ 0 h 31"/>
                <a:gd name="T10" fmla="*/ 4 w 42"/>
                <a:gd name="T11" fmla="*/ 3 h 31"/>
                <a:gd name="T12" fmla="*/ 42 w 42"/>
                <a:gd name="T13" fmla="*/ 3 h 31"/>
                <a:gd name="T14" fmla="*/ 42 w 42"/>
                <a:gd name="T15" fmla="*/ 31 h 31"/>
                <a:gd name="T16" fmla="*/ 4 w 42"/>
                <a:gd name="T17" fmla="*/ 31 h 31"/>
                <a:gd name="T18" fmla="*/ 4 w 42"/>
                <a:gd name="T19" fmla="*/ 3 h 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31">
                  <a:moveTo>
                    <a:pt x="0" y="0"/>
                  </a:moveTo>
                  <a:lnTo>
                    <a:pt x="42" y="0"/>
                  </a:lnTo>
                  <a:lnTo>
                    <a:pt x="42" y="31"/>
                  </a:lnTo>
                  <a:lnTo>
                    <a:pt x="0" y="31"/>
                  </a:lnTo>
                  <a:lnTo>
                    <a:pt x="0" y="0"/>
                  </a:lnTo>
                  <a:close/>
                  <a:moveTo>
                    <a:pt x="4" y="3"/>
                  </a:moveTo>
                  <a:lnTo>
                    <a:pt x="42" y="3"/>
                  </a:lnTo>
                  <a:lnTo>
                    <a:pt x="42" y="31"/>
                  </a:lnTo>
                  <a:lnTo>
                    <a:pt x="4" y="31"/>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09" name="Freeform 239">
              <a:extLst>
                <a:ext uri="{FF2B5EF4-FFF2-40B4-BE49-F238E27FC236}">
                  <a16:creationId xmlns:a16="http://schemas.microsoft.com/office/drawing/2014/main" id="{42ABBFF9-D395-4F4B-95DE-3C7EE8B464BA}"/>
                </a:ext>
              </a:extLst>
            </p:cNvPr>
            <p:cNvSpPr>
              <a:spLocks noEditPoints="1"/>
            </p:cNvSpPr>
            <p:nvPr/>
          </p:nvSpPr>
          <p:spPr bwMode="auto">
            <a:xfrm>
              <a:off x="4300" y="2179"/>
              <a:ext cx="38" cy="28"/>
            </a:xfrm>
            <a:custGeom>
              <a:avLst/>
              <a:gdLst>
                <a:gd name="T0" fmla="*/ 0 w 38"/>
                <a:gd name="T1" fmla="*/ 0 h 28"/>
                <a:gd name="T2" fmla="*/ 38 w 38"/>
                <a:gd name="T3" fmla="*/ 0 h 28"/>
                <a:gd name="T4" fmla="*/ 38 w 38"/>
                <a:gd name="T5" fmla="*/ 28 h 28"/>
                <a:gd name="T6" fmla="*/ 0 w 38"/>
                <a:gd name="T7" fmla="*/ 28 h 28"/>
                <a:gd name="T8" fmla="*/ 0 w 38"/>
                <a:gd name="T9" fmla="*/ 0 h 28"/>
                <a:gd name="T10" fmla="*/ 4 w 38"/>
                <a:gd name="T11" fmla="*/ 3 h 28"/>
                <a:gd name="T12" fmla="*/ 38 w 38"/>
                <a:gd name="T13" fmla="*/ 3 h 28"/>
                <a:gd name="T14" fmla="*/ 38 w 38"/>
                <a:gd name="T15" fmla="*/ 28 h 28"/>
                <a:gd name="T16" fmla="*/ 4 w 38"/>
                <a:gd name="T17" fmla="*/ 28 h 28"/>
                <a:gd name="T18" fmla="*/ 4 w 38"/>
                <a:gd name="T19" fmla="*/ 3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28">
                  <a:moveTo>
                    <a:pt x="0" y="0"/>
                  </a:moveTo>
                  <a:lnTo>
                    <a:pt x="38" y="0"/>
                  </a:lnTo>
                  <a:lnTo>
                    <a:pt x="38" y="28"/>
                  </a:lnTo>
                  <a:lnTo>
                    <a:pt x="0" y="28"/>
                  </a:lnTo>
                  <a:lnTo>
                    <a:pt x="0" y="0"/>
                  </a:lnTo>
                  <a:close/>
                  <a:moveTo>
                    <a:pt x="4" y="3"/>
                  </a:moveTo>
                  <a:lnTo>
                    <a:pt x="38" y="3"/>
                  </a:lnTo>
                  <a:lnTo>
                    <a:pt x="38" y="28"/>
                  </a:lnTo>
                  <a:lnTo>
                    <a:pt x="4" y="28"/>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0" name="Freeform 240">
              <a:extLst>
                <a:ext uri="{FF2B5EF4-FFF2-40B4-BE49-F238E27FC236}">
                  <a16:creationId xmlns:a16="http://schemas.microsoft.com/office/drawing/2014/main" id="{2A895BA9-E142-F140-A0DE-16797401F590}"/>
                </a:ext>
              </a:extLst>
            </p:cNvPr>
            <p:cNvSpPr>
              <a:spLocks noEditPoints="1"/>
            </p:cNvSpPr>
            <p:nvPr/>
          </p:nvSpPr>
          <p:spPr bwMode="auto">
            <a:xfrm>
              <a:off x="4304" y="2182"/>
              <a:ext cx="34" cy="25"/>
            </a:xfrm>
            <a:custGeom>
              <a:avLst/>
              <a:gdLst>
                <a:gd name="T0" fmla="*/ 0 w 34"/>
                <a:gd name="T1" fmla="*/ 0 h 25"/>
                <a:gd name="T2" fmla="*/ 34 w 34"/>
                <a:gd name="T3" fmla="*/ 0 h 25"/>
                <a:gd name="T4" fmla="*/ 34 w 34"/>
                <a:gd name="T5" fmla="*/ 25 h 25"/>
                <a:gd name="T6" fmla="*/ 0 w 34"/>
                <a:gd name="T7" fmla="*/ 25 h 25"/>
                <a:gd name="T8" fmla="*/ 0 w 34"/>
                <a:gd name="T9" fmla="*/ 0 h 25"/>
                <a:gd name="T10" fmla="*/ 5 w 34"/>
                <a:gd name="T11" fmla="*/ 3 h 25"/>
                <a:gd name="T12" fmla="*/ 34 w 34"/>
                <a:gd name="T13" fmla="*/ 3 h 25"/>
                <a:gd name="T14" fmla="*/ 34 w 34"/>
                <a:gd name="T15" fmla="*/ 25 h 25"/>
                <a:gd name="T16" fmla="*/ 5 w 34"/>
                <a:gd name="T17" fmla="*/ 25 h 25"/>
                <a:gd name="T18" fmla="*/ 5 w 34"/>
                <a:gd name="T19" fmla="*/ 3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 h="25">
                  <a:moveTo>
                    <a:pt x="0" y="0"/>
                  </a:moveTo>
                  <a:lnTo>
                    <a:pt x="34" y="0"/>
                  </a:lnTo>
                  <a:lnTo>
                    <a:pt x="34" y="25"/>
                  </a:lnTo>
                  <a:lnTo>
                    <a:pt x="0" y="25"/>
                  </a:lnTo>
                  <a:lnTo>
                    <a:pt x="0" y="0"/>
                  </a:lnTo>
                  <a:close/>
                  <a:moveTo>
                    <a:pt x="5" y="3"/>
                  </a:moveTo>
                  <a:lnTo>
                    <a:pt x="34" y="3"/>
                  </a:lnTo>
                  <a:lnTo>
                    <a:pt x="34" y="25"/>
                  </a:lnTo>
                  <a:lnTo>
                    <a:pt x="5" y="25"/>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1" name="Freeform 241">
              <a:extLst>
                <a:ext uri="{FF2B5EF4-FFF2-40B4-BE49-F238E27FC236}">
                  <a16:creationId xmlns:a16="http://schemas.microsoft.com/office/drawing/2014/main" id="{1CE6A352-7346-734C-891F-132DB4E622C6}"/>
                </a:ext>
              </a:extLst>
            </p:cNvPr>
            <p:cNvSpPr>
              <a:spLocks noEditPoints="1"/>
            </p:cNvSpPr>
            <p:nvPr/>
          </p:nvSpPr>
          <p:spPr bwMode="auto">
            <a:xfrm>
              <a:off x="4309" y="2185"/>
              <a:ext cx="29" cy="22"/>
            </a:xfrm>
            <a:custGeom>
              <a:avLst/>
              <a:gdLst>
                <a:gd name="T0" fmla="*/ 0 w 29"/>
                <a:gd name="T1" fmla="*/ 0 h 22"/>
                <a:gd name="T2" fmla="*/ 29 w 29"/>
                <a:gd name="T3" fmla="*/ 0 h 22"/>
                <a:gd name="T4" fmla="*/ 29 w 29"/>
                <a:gd name="T5" fmla="*/ 22 h 22"/>
                <a:gd name="T6" fmla="*/ 0 w 29"/>
                <a:gd name="T7" fmla="*/ 22 h 22"/>
                <a:gd name="T8" fmla="*/ 0 w 29"/>
                <a:gd name="T9" fmla="*/ 0 h 22"/>
                <a:gd name="T10" fmla="*/ 4 w 29"/>
                <a:gd name="T11" fmla="*/ 3 h 22"/>
                <a:gd name="T12" fmla="*/ 29 w 29"/>
                <a:gd name="T13" fmla="*/ 3 h 22"/>
                <a:gd name="T14" fmla="*/ 29 w 29"/>
                <a:gd name="T15" fmla="*/ 22 h 22"/>
                <a:gd name="T16" fmla="*/ 4 w 29"/>
                <a:gd name="T17" fmla="*/ 22 h 22"/>
                <a:gd name="T18" fmla="*/ 4 w 29"/>
                <a:gd name="T19" fmla="*/ 3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 h="22">
                  <a:moveTo>
                    <a:pt x="0" y="0"/>
                  </a:moveTo>
                  <a:lnTo>
                    <a:pt x="29" y="0"/>
                  </a:lnTo>
                  <a:lnTo>
                    <a:pt x="29" y="22"/>
                  </a:lnTo>
                  <a:lnTo>
                    <a:pt x="0" y="22"/>
                  </a:lnTo>
                  <a:lnTo>
                    <a:pt x="0" y="0"/>
                  </a:lnTo>
                  <a:close/>
                  <a:moveTo>
                    <a:pt x="4" y="3"/>
                  </a:moveTo>
                  <a:lnTo>
                    <a:pt x="29" y="3"/>
                  </a:lnTo>
                  <a:lnTo>
                    <a:pt x="29" y="22"/>
                  </a:lnTo>
                  <a:lnTo>
                    <a:pt x="4" y="2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2" name="Freeform 242">
              <a:extLst>
                <a:ext uri="{FF2B5EF4-FFF2-40B4-BE49-F238E27FC236}">
                  <a16:creationId xmlns:a16="http://schemas.microsoft.com/office/drawing/2014/main" id="{3F393BCF-049F-2F48-82F3-7D3935924EB9}"/>
                </a:ext>
              </a:extLst>
            </p:cNvPr>
            <p:cNvSpPr>
              <a:spLocks noEditPoints="1"/>
            </p:cNvSpPr>
            <p:nvPr/>
          </p:nvSpPr>
          <p:spPr bwMode="auto">
            <a:xfrm>
              <a:off x="4313" y="2188"/>
              <a:ext cx="25" cy="19"/>
            </a:xfrm>
            <a:custGeom>
              <a:avLst/>
              <a:gdLst>
                <a:gd name="T0" fmla="*/ 0 w 25"/>
                <a:gd name="T1" fmla="*/ 0 h 19"/>
                <a:gd name="T2" fmla="*/ 25 w 25"/>
                <a:gd name="T3" fmla="*/ 0 h 19"/>
                <a:gd name="T4" fmla="*/ 25 w 25"/>
                <a:gd name="T5" fmla="*/ 19 h 19"/>
                <a:gd name="T6" fmla="*/ 0 w 25"/>
                <a:gd name="T7" fmla="*/ 19 h 19"/>
                <a:gd name="T8" fmla="*/ 0 w 25"/>
                <a:gd name="T9" fmla="*/ 0 h 19"/>
                <a:gd name="T10" fmla="*/ 4 w 25"/>
                <a:gd name="T11" fmla="*/ 3 h 19"/>
                <a:gd name="T12" fmla="*/ 25 w 25"/>
                <a:gd name="T13" fmla="*/ 3 h 19"/>
                <a:gd name="T14" fmla="*/ 25 w 25"/>
                <a:gd name="T15" fmla="*/ 19 h 19"/>
                <a:gd name="T16" fmla="*/ 4 w 25"/>
                <a:gd name="T17" fmla="*/ 19 h 19"/>
                <a:gd name="T18" fmla="*/ 4 w 25"/>
                <a:gd name="T19" fmla="*/ 3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9">
                  <a:moveTo>
                    <a:pt x="0" y="0"/>
                  </a:moveTo>
                  <a:lnTo>
                    <a:pt x="25" y="0"/>
                  </a:lnTo>
                  <a:lnTo>
                    <a:pt x="25" y="19"/>
                  </a:lnTo>
                  <a:lnTo>
                    <a:pt x="0" y="19"/>
                  </a:lnTo>
                  <a:lnTo>
                    <a:pt x="0" y="0"/>
                  </a:lnTo>
                  <a:close/>
                  <a:moveTo>
                    <a:pt x="4" y="3"/>
                  </a:moveTo>
                  <a:lnTo>
                    <a:pt x="25" y="3"/>
                  </a:lnTo>
                  <a:lnTo>
                    <a:pt x="25" y="19"/>
                  </a:lnTo>
                  <a:lnTo>
                    <a:pt x="4" y="1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3" name="Freeform 243">
              <a:extLst>
                <a:ext uri="{FF2B5EF4-FFF2-40B4-BE49-F238E27FC236}">
                  <a16:creationId xmlns:a16="http://schemas.microsoft.com/office/drawing/2014/main" id="{5FFF1260-0216-EF4F-96F7-EA3D967433BA}"/>
                </a:ext>
              </a:extLst>
            </p:cNvPr>
            <p:cNvSpPr>
              <a:spLocks noEditPoints="1"/>
            </p:cNvSpPr>
            <p:nvPr/>
          </p:nvSpPr>
          <p:spPr bwMode="auto">
            <a:xfrm>
              <a:off x="4317" y="2191"/>
              <a:ext cx="21" cy="16"/>
            </a:xfrm>
            <a:custGeom>
              <a:avLst/>
              <a:gdLst>
                <a:gd name="T0" fmla="*/ 0 w 21"/>
                <a:gd name="T1" fmla="*/ 0 h 16"/>
                <a:gd name="T2" fmla="*/ 21 w 21"/>
                <a:gd name="T3" fmla="*/ 0 h 16"/>
                <a:gd name="T4" fmla="*/ 21 w 21"/>
                <a:gd name="T5" fmla="*/ 16 h 16"/>
                <a:gd name="T6" fmla="*/ 0 w 21"/>
                <a:gd name="T7" fmla="*/ 16 h 16"/>
                <a:gd name="T8" fmla="*/ 0 w 21"/>
                <a:gd name="T9" fmla="*/ 0 h 16"/>
                <a:gd name="T10" fmla="*/ 4 w 21"/>
                <a:gd name="T11" fmla="*/ 4 h 16"/>
                <a:gd name="T12" fmla="*/ 21 w 21"/>
                <a:gd name="T13" fmla="*/ 4 h 16"/>
                <a:gd name="T14" fmla="*/ 21 w 21"/>
                <a:gd name="T15" fmla="*/ 16 h 16"/>
                <a:gd name="T16" fmla="*/ 4 w 21"/>
                <a:gd name="T17" fmla="*/ 16 h 16"/>
                <a:gd name="T18" fmla="*/ 4 w 21"/>
                <a:gd name="T19" fmla="*/ 4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 h="16">
                  <a:moveTo>
                    <a:pt x="0" y="0"/>
                  </a:moveTo>
                  <a:lnTo>
                    <a:pt x="21" y="0"/>
                  </a:lnTo>
                  <a:lnTo>
                    <a:pt x="21" y="16"/>
                  </a:lnTo>
                  <a:lnTo>
                    <a:pt x="0" y="16"/>
                  </a:lnTo>
                  <a:lnTo>
                    <a:pt x="0" y="0"/>
                  </a:lnTo>
                  <a:close/>
                  <a:moveTo>
                    <a:pt x="4" y="4"/>
                  </a:moveTo>
                  <a:lnTo>
                    <a:pt x="21" y="4"/>
                  </a:lnTo>
                  <a:lnTo>
                    <a:pt x="21" y="16"/>
                  </a:lnTo>
                  <a:lnTo>
                    <a:pt x="4" y="16"/>
                  </a:lnTo>
                  <a:lnTo>
                    <a:pt x="4" y="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4" name="Freeform 244">
              <a:extLst>
                <a:ext uri="{FF2B5EF4-FFF2-40B4-BE49-F238E27FC236}">
                  <a16:creationId xmlns:a16="http://schemas.microsoft.com/office/drawing/2014/main" id="{F39A749D-F157-D349-A9D1-615884A6A891}"/>
                </a:ext>
              </a:extLst>
            </p:cNvPr>
            <p:cNvSpPr>
              <a:spLocks noEditPoints="1"/>
            </p:cNvSpPr>
            <p:nvPr/>
          </p:nvSpPr>
          <p:spPr bwMode="auto">
            <a:xfrm>
              <a:off x="4321" y="2195"/>
              <a:ext cx="17" cy="12"/>
            </a:xfrm>
            <a:custGeom>
              <a:avLst/>
              <a:gdLst>
                <a:gd name="T0" fmla="*/ 0 w 17"/>
                <a:gd name="T1" fmla="*/ 0 h 12"/>
                <a:gd name="T2" fmla="*/ 17 w 17"/>
                <a:gd name="T3" fmla="*/ 0 h 12"/>
                <a:gd name="T4" fmla="*/ 17 w 17"/>
                <a:gd name="T5" fmla="*/ 12 h 12"/>
                <a:gd name="T6" fmla="*/ 0 w 17"/>
                <a:gd name="T7" fmla="*/ 12 h 12"/>
                <a:gd name="T8" fmla="*/ 0 w 17"/>
                <a:gd name="T9" fmla="*/ 0 h 12"/>
                <a:gd name="T10" fmla="*/ 4 w 17"/>
                <a:gd name="T11" fmla="*/ 3 h 12"/>
                <a:gd name="T12" fmla="*/ 17 w 17"/>
                <a:gd name="T13" fmla="*/ 3 h 12"/>
                <a:gd name="T14" fmla="*/ 17 w 17"/>
                <a:gd name="T15" fmla="*/ 12 h 12"/>
                <a:gd name="T16" fmla="*/ 4 w 17"/>
                <a:gd name="T17" fmla="*/ 12 h 12"/>
                <a:gd name="T18" fmla="*/ 4 w 17"/>
                <a:gd name="T19" fmla="*/ 3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 h="12">
                  <a:moveTo>
                    <a:pt x="0" y="0"/>
                  </a:moveTo>
                  <a:lnTo>
                    <a:pt x="17" y="0"/>
                  </a:lnTo>
                  <a:lnTo>
                    <a:pt x="17" y="12"/>
                  </a:lnTo>
                  <a:lnTo>
                    <a:pt x="0" y="12"/>
                  </a:lnTo>
                  <a:lnTo>
                    <a:pt x="0" y="0"/>
                  </a:lnTo>
                  <a:close/>
                  <a:moveTo>
                    <a:pt x="4" y="3"/>
                  </a:moveTo>
                  <a:lnTo>
                    <a:pt x="17" y="3"/>
                  </a:lnTo>
                  <a:lnTo>
                    <a:pt x="17" y="12"/>
                  </a:lnTo>
                  <a:lnTo>
                    <a:pt x="4" y="12"/>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5" name="Freeform 245">
              <a:extLst>
                <a:ext uri="{FF2B5EF4-FFF2-40B4-BE49-F238E27FC236}">
                  <a16:creationId xmlns:a16="http://schemas.microsoft.com/office/drawing/2014/main" id="{E529B48A-260A-9C4B-A4F5-F8E5898E9EF5}"/>
                </a:ext>
              </a:extLst>
            </p:cNvPr>
            <p:cNvSpPr>
              <a:spLocks noEditPoints="1"/>
            </p:cNvSpPr>
            <p:nvPr/>
          </p:nvSpPr>
          <p:spPr bwMode="auto">
            <a:xfrm>
              <a:off x="4325" y="2198"/>
              <a:ext cx="13" cy="9"/>
            </a:xfrm>
            <a:custGeom>
              <a:avLst/>
              <a:gdLst>
                <a:gd name="T0" fmla="*/ 0 w 13"/>
                <a:gd name="T1" fmla="*/ 0 h 9"/>
                <a:gd name="T2" fmla="*/ 13 w 13"/>
                <a:gd name="T3" fmla="*/ 0 h 9"/>
                <a:gd name="T4" fmla="*/ 13 w 13"/>
                <a:gd name="T5" fmla="*/ 9 h 9"/>
                <a:gd name="T6" fmla="*/ 0 w 13"/>
                <a:gd name="T7" fmla="*/ 9 h 9"/>
                <a:gd name="T8" fmla="*/ 0 w 13"/>
                <a:gd name="T9" fmla="*/ 0 h 9"/>
                <a:gd name="T10" fmla="*/ 4 w 13"/>
                <a:gd name="T11" fmla="*/ 3 h 9"/>
                <a:gd name="T12" fmla="*/ 13 w 13"/>
                <a:gd name="T13" fmla="*/ 3 h 9"/>
                <a:gd name="T14" fmla="*/ 13 w 13"/>
                <a:gd name="T15" fmla="*/ 9 h 9"/>
                <a:gd name="T16" fmla="*/ 4 w 13"/>
                <a:gd name="T17" fmla="*/ 9 h 9"/>
                <a:gd name="T18" fmla="*/ 4 w 13"/>
                <a:gd name="T19" fmla="*/ 3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9">
                  <a:moveTo>
                    <a:pt x="0" y="0"/>
                  </a:moveTo>
                  <a:lnTo>
                    <a:pt x="13" y="0"/>
                  </a:lnTo>
                  <a:lnTo>
                    <a:pt x="13" y="9"/>
                  </a:lnTo>
                  <a:lnTo>
                    <a:pt x="0" y="9"/>
                  </a:lnTo>
                  <a:lnTo>
                    <a:pt x="0" y="0"/>
                  </a:lnTo>
                  <a:close/>
                  <a:moveTo>
                    <a:pt x="4" y="3"/>
                  </a:moveTo>
                  <a:lnTo>
                    <a:pt x="13" y="3"/>
                  </a:lnTo>
                  <a:lnTo>
                    <a:pt x="13" y="9"/>
                  </a:lnTo>
                  <a:lnTo>
                    <a:pt x="4" y="9"/>
                  </a:ln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6" name="Freeform 246">
              <a:extLst>
                <a:ext uri="{FF2B5EF4-FFF2-40B4-BE49-F238E27FC236}">
                  <a16:creationId xmlns:a16="http://schemas.microsoft.com/office/drawing/2014/main" id="{B80474A1-ADC8-9A4A-B56B-4A4E87D67E93}"/>
                </a:ext>
              </a:extLst>
            </p:cNvPr>
            <p:cNvSpPr>
              <a:spLocks noEditPoints="1"/>
            </p:cNvSpPr>
            <p:nvPr/>
          </p:nvSpPr>
          <p:spPr bwMode="auto">
            <a:xfrm>
              <a:off x="4329" y="2201"/>
              <a:ext cx="9" cy="6"/>
            </a:xfrm>
            <a:custGeom>
              <a:avLst/>
              <a:gdLst>
                <a:gd name="T0" fmla="*/ 0 w 9"/>
                <a:gd name="T1" fmla="*/ 0 h 6"/>
                <a:gd name="T2" fmla="*/ 9 w 9"/>
                <a:gd name="T3" fmla="*/ 0 h 6"/>
                <a:gd name="T4" fmla="*/ 9 w 9"/>
                <a:gd name="T5" fmla="*/ 6 h 6"/>
                <a:gd name="T6" fmla="*/ 0 w 9"/>
                <a:gd name="T7" fmla="*/ 6 h 6"/>
                <a:gd name="T8" fmla="*/ 0 w 9"/>
                <a:gd name="T9" fmla="*/ 0 h 6"/>
                <a:gd name="T10" fmla="*/ 5 w 9"/>
                <a:gd name="T11" fmla="*/ 3 h 6"/>
                <a:gd name="T12" fmla="*/ 9 w 9"/>
                <a:gd name="T13" fmla="*/ 3 h 6"/>
                <a:gd name="T14" fmla="*/ 9 w 9"/>
                <a:gd name="T15" fmla="*/ 6 h 6"/>
                <a:gd name="T16" fmla="*/ 5 w 9"/>
                <a:gd name="T17" fmla="*/ 6 h 6"/>
                <a:gd name="T18" fmla="*/ 5 w 9"/>
                <a:gd name="T19" fmla="*/ 3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 h="6">
                  <a:moveTo>
                    <a:pt x="0" y="0"/>
                  </a:moveTo>
                  <a:lnTo>
                    <a:pt x="9" y="0"/>
                  </a:lnTo>
                  <a:lnTo>
                    <a:pt x="9" y="6"/>
                  </a:lnTo>
                  <a:lnTo>
                    <a:pt x="0" y="6"/>
                  </a:lnTo>
                  <a:lnTo>
                    <a:pt x="0" y="0"/>
                  </a:lnTo>
                  <a:close/>
                  <a:moveTo>
                    <a:pt x="5" y="3"/>
                  </a:moveTo>
                  <a:lnTo>
                    <a:pt x="9" y="3"/>
                  </a:lnTo>
                  <a:lnTo>
                    <a:pt x="9" y="6"/>
                  </a:lnTo>
                  <a:lnTo>
                    <a:pt x="5" y="6"/>
                  </a:lnTo>
                  <a:lnTo>
                    <a:pt x="5"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7" name="Freeform 247">
              <a:extLst>
                <a:ext uri="{FF2B5EF4-FFF2-40B4-BE49-F238E27FC236}">
                  <a16:creationId xmlns:a16="http://schemas.microsoft.com/office/drawing/2014/main" id="{62B7FE45-00E2-214C-AAE4-66A13A90F3B9}"/>
                </a:ext>
              </a:extLst>
            </p:cNvPr>
            <p:cNvSpPr>
              <a:spLocks noEditPoints="1"/>
            </p:cNvSpPr>
            <p:nvPr/>
          </p:nvSpPr>
          <p:spPr bwMode="auto">
            <a:xfrm>
              <a:off x="4334" y="2204"/>
              <a:ext cx="4" cy="3"/>
            </a:xfrm>
            <a:custGeom>
              <a:avLst/>
              <a:gdLst>
                <a:gd name="T0" fmla="*/ 0 w 4"/>
                <a:gd name="T1" fmla="*/ 0 h 3"/>
                <a:gd name="T2" fmla="*/ 4 w 4"/>
                <a:gd name="T3" fmla="*/ 0 h 3"/>
                <a:gd name="T4" fmla="*/ 4 w 4"/>
                <a:gd name="T5" fmla="*/ 3 h 3"/>
                <a:gd name="T6" fmla="*/ 0 w 4"/>
                <a:gd name="T7" fmla="*/ 3 h 3"/>
                <a:gd name="T8" fmla="*/ 0 w 4"/>
                <a:gd name="T9" fmla="*/ 0 h 3"/>
                <a:gd name="T10" fmla="*/ 4 w 4"/>
                <a:gd name="T11" fmla="*/ 3 h 3"/>
                <a:gd name="T12" fmla="*/ 4 w 4"/>
                <a:gd name="T13" fmla="*/ 3 h 3"/>
                <a:gd name="T14" fmla="*/ 4 w 4"/>
                <a:gd name="T15" fmla="*/ 3 h 3"/>
                <a:gd name="T16" fmla="*/ 4 w 4"/>
                <a:gd name="T17" fmla="*/ 3 h 3"/>
                <a:gd name="T18" fmla="*/ 4 w 4"/>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3">
                  <a:moveTo>
                    <a:pt x="0" y="0"/>
                  </a:moveTo>
                  <a:lnTo>
                    <a:pt x="4" y="0"/>
                  </a:lnTo>
                  <a:lnTo>
                    <a:pt x="4" y="3"/>
                  </a:lnTo>
                  <a:lnTo>
                    <a:pt x="0" y="3"/>
                  </a:lnTo>
                  <a:lnTo>
                    <a:pt x="0" y="0"/>
                  </a:lnTo>
                  <a:close/>
                  <a:moveTo>
                    <a:pt x="4" y="3"/>
                  </a:moveTo>
                  <a:lnTo>
                    <a:pt x="4"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8" name="Freeform 248">
              <a:extLst>
                <a:ext uri="{FF2B5EF4-FFF2-40B4-BE49-F238E27FC236}">
                  <a16:creationId xmlns:a16="http://schemas.microsoft.com/office/drawing/2014/main" id="{0609EF7B-8BAC-A745-8BFE-AABC7FF5EB9C}"/>
                </a:ext>
              </a:extLst>
            </p:cNvPr>
            <p:cNvSpPr>
              <a:spLocks/>
            </p:cNvSpPr>
            <p:nvPr/>
          </p:nvSpPr>
          <p:spPr bwMode="auto">
            <a:xfrm>
              <a:off x="2848" y="2123"/>
              <a:ext cx="1064" cy="202"/>
            </a:xfrm>
            <a:custGeom>
              <a:avLst/>
              <a:gdLst>
                <a:gd name="T0" fmla="*/ 10 w 1064"/>
                <a:gd name="T1" fmla="*/ 2 h 202"/>
                <a:gd name="T2" fmla="*/ 43 w 1064"/>
                <a:gd name="T3" fmla="*/ 0 h 202"/>
                <a:gd name="T4" fmla="*/ 86 w 1064"/>
                <a:gd name="T5" fmla="*/ 10 h 202"/>
                <a:gd name="T6" fmla="*/ 136 w 1064"/>
                <a:gd name="T7" fmla="*/ 29 h 202"/>
                <a:gd name="T8" fmla="*/ 191 w 1064"/>
                <a:gd name="T9" fmla="*/ 54 h 202"/>
                <a:gd name="T10" fmla="*/ 250 w 1064"/>
                <a:gd name="T11" fmla="*/ 79 h 202"/>
                <a:gd name="T12" fmla="*/ 307 w 1064"/>
                <a:gd name="T13" fmla="*/ 102 h 202"/>
                <a:gd name="T14" fmla="*/ 361 w 1064"/>
                <a:gd name="T15" fmla="*/ 119 h 202"/>
                <a:gd name="T16" fmla="*/ 409 w 1064"/>
                <a:gd name="T17" fmla="*/ 126 h 202"/>
                <a:gd name="T18" fmla="*/ 455 w 1064"/>
                <a:gd name="T19" fmla="*/ 116 h 202"/>
                <a:gd name="T20" fmla="*/ 466 w 1064"/>
                <a:gd name="T21" fmla="*/ 110 h 202"/>
                <a:gd name="T22" fmla="*/ 475 w 1064"/>
                <a:gd name="T23" fmla="*/ 101 h 202"/>
                <a:gd name="T24" fmla="*/ 482 w 1064"/>
                <a:gd name="T25" fmla="*/ 93 h 202"/>
                <a:gd name="T26" fmla="*/ 488 w 1064"/>
                <a:gd name="T27" fmla="*/ 83 h 202"/>
                <a:gd name="T28" fmla="*/ 491 w 1064"/>
                <a:gd name="T29" fmla="*/ 74 h 202"/>
                <a:gd name="T30" fmla="*/ 492 w 1064"/>
                <a:gd name="T31" fmla="*/ 64 h 202"/>
                <a:gd name="T32" fmla="*/ 491 w 1064"/>
                <a:gd name="T33" fmla="*/ 57 h 202"/>
                <a:gd name="T34" fmla="*/ 487 w 1064"/>
                <a:gd name="T35" fmla="*/ 50 h 202"/>
                <a:gd name="T36" fmla="*/ 477 w 1064"/>
                <a:gd name="T37" fmla="*/ 45 h 202"/>
                <a:gd name="T38" fmla="*/ 471 w 1064"/>
                <a:gd name="T39" fmla="*/ 44 h 202"/>
                <a:gd name="T40" fmla="*/ 465 w 1064"/>
                <a:gd name="T41" fmla="*/ 44 h 202"/>
                <a:gd name="T42" fmla="*/ 458 w 1064"/>
                <a:gd name="T43" fmla="*/ 44 h 202"/>
                <a:gd name="T44" fmla="*/ 451 w 1064"/>
                <a:gd name="T45" fmla="*/ 44 h 202"/>
                <a:gd name="T46" fmla="*/ 444 w 1064"/>
                <a:gd name="T47" fmla="*/ 46 h 202"/>
                <a:gd name="T48" fmla="*/ 436 w 1064"/>
                <a:gd name="T49" fmla="*/ 47 h 202"/>
                <a:gd name="T50" fmla="*/ 430 w 1064"/>
                <a:gd name="T51" fmla="*/ 49 h 202"/>
                <a:gd name="T52" fmla="*/ 423 w 1064"/>
                <a:gd name="T53" fmla="*/ 52 h 202"/>
                <a:gd name="T54" fmla="*/ 406 w 1064"/>
                <a:gd name="T55" fmla="*/ 60 h 202"/>
                <a:gd name="T56" fmla="*/ 393 w 1064"/>
                <a:gd name="T57" fmla="*/ 74 h 202"/>
                <a:gd name="T58" fmla="*/ 386 w 1064"/>
                <a:gd name="T59" fmla="*/ 89 h 202"/>
                <a:gd name="T60" fmla="*/ 388 w 1064"/>
                <a:gd name="T61" fmla="*/ 105 h 202"/>
                <a:gd name="T62" fmla="*/ 397 w 1064"/>
                <a:gd name="T63" fmla="*/ 122 h 202"/>
                <a:gd name="T64" fmla="*/ 410 w 1064"/>
                <a:gd name="T65" fmla="*/ 139 h 202"/>
                <a:gd name="T66" fmla="*/ 429 w 1064"/>
                <a:gd name="T67" fmla="*/ 156 h 202"/>
                <a:gd name="T68" fmla="*/ 451 w 1064"/>
                <a:gd name="T69" fmla="*/ 171 h 202"/>
                <a:gd name="T70" fmla="*/ 476 w 1064"/>
                <a:gd name="T71" fmla="*/ 184 h 202"/>
                <a:gd name="T72" fmla="*/ 503 w 1064"/>
                <a:gd name="T73" fmla="*/ 193 h 202"/>
                <a:gd name="T74" fmla="*/ 554 w 1064"/>
                <a:gd name="T75" fmla="*/ 202 h 202"/>
                <a:gd name="T76" fmla="*/ 602 w 1064"/>
                <a:gd name="T77" fmla="*/ 197 h 202"/>
                <a:gd name="T78" fmla="*/ 650 w 1064"/>
                <a:gd name="T79" fmla="*/ 184 h 202"/>
                <a:gd name="T80" fmla="*/ 698 w 1064"/>
                <a:gd name="T81" fmla="*/ 164 h 202"/>
                <a:gd name="T82" fmla="*/ 748 w 1064"/>
                <a:gd name="T83" fmla="*/ 139 h 202"/>
                <a:gd name="T84" fmla="*/ 798 w 1064"/>
                <a:gd name="T85" fmla="*/ 112 h 202"/>
                <a:gd name="T86" fmla="*/ 849 w 1064"/>
                <a:gd name="T87" fmla="*/ 85 h 202"/>
                <a:gd name="T88" fmla="*/ 900 w 1064"/>
                <a:gd name="T89" fmla="*/ 61 h 202"/>
                <a:gd name="T90" fmla="*/ 953 w 1064"/>
                <a:gd name="T91" fmla="*/ 42 h 202"/>
                <a:gd name="T92" fmla="*/ 1009 w 1064"/>
                <a:gd name="T93" fmla="*/ 29 h 202"/>
                <a:gd name="T94" fmla="*/ 1064 w 1064"/>
                <a:gd name="T95" fmla="*/ 27 h 2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64" h="202">
                  <a:moveTo>
                    <a:pt x="0" y="9"/>
                  </a:moveTo>
                  <a:lnTo>
                    <a:pt x="10" y="2"/>
                  </a:lnTo>
                  <a:lnTo>
                    <a:pt x="25" y="0"/>
                  </a:lnTo>
                  <a:lnTo>
                    <a:pt x="43" y="0"/>
                  </a:lnTo>
                  <a:lnTo>
                    <a:pt x="64" y="4"/>
                  </a:lnTo>
                  <a:lnTo>
                    <a:pt x="86" y="10"/>
                  </a:lnTo>
                  <a:lnTo>
                    <a:pt x="110" y="19"/>
                  </a:lnTo>
                  <a:lnTo>
                    <a:pt x="136" y="29"/>
                  </a:lnTo>
                  <a:lnTo>
                    <a:pt x="163" y="41"/>
                  </a:lnTo>
                  <a:lnTo>
                    <a:pt x="191" y="54"/>
                  </a:lnTo>
                  <a:lnTo>
                    <a:pt x="220" y="66"/>
                  </a:lnTo>
                  <a:lnTo>
                    <a:pt x="250" y="79"/>
                  </a:lnTo>
                  <a:lnTo>
                    <a:pt x="278" y="91"/>
                  </a:lnTo>
                  <a:lnTo>
                    <a:pt x="307" y="102"/>
                  </a:lnTo>
                  <a:lnTo>
                    <a:pt x="334" y="112"/>
                  </a:lnTo>
                  <a:lnTo>
                    <a:pt x="361" y="119"/>
                  </a:lnTo>
                  <a:lnTo>
                    <a:pt x="386" y="123"/>
                  </a:lnTo>
                  <a:lnTo>
                    <a:pt x="409" y="126"/>
                  </a:lnTo>
                  <a:lnTo>
                    <a:pt x="431" y="124"/>
                  </a:lnTo>
                  <a:lnTo>
                    <a:pt x="455" y="116"/>
                  </a:lnTo>
                  <a:lnTo>
                    <a:pt x="460" y="113"/>
                  </a:lnTo>
                  <a:lnTo>
                    <a:pt x="466" y="110"/>
                  </a:lnTo>
                  <a:lnTo>
                    <a:pt x="471" y="105"/>
                  </a:lnTo>
                  <a:lnTo>
                    <a:pt x="475" y="101"/>
                  </a:lnTo>
                  <a:lnTo>
                    <a:pt x="479" y="97"/>
                  </a:lnTo>
                  <a:lnTo>
                    <a:pt x="482" y="93"/>
                  </a:lnTo>
                  <a:lnTo>
                    <a:pt x="485" y="87"/>
                  </a:lnTo>
                  <a:lnTo>
                    <a:pt x="488" y="83"/>
                  </a:lnTo>
                  <a:lnTo>
                    <a:pt x="490" y="78"/>
                  </a:lnTo>
                  <a:lnTo>
                    <a:pt x="491" y="74"/>
                  </a:lnTo>
                  <a:lnTo>
                    <a:pt x="492" y="70"/>
                  </a:lnTo>
                  <a:lnTo>
                    <a:pt x="492" y="64"/>
                  </a:lnTo>
                  <a:lnTo>
                    <a:pt x="492" y="61"/>
                  </a:lnTo>
                  <a:lnTo>
                    <a:pt x="491" y="57"/>
                  </a:lnTo>
                  <a:lnTo>
                    <a:pt x="489" y="54"/>
                  </a:lnTo>
                  <a:lnTo>
                    <a:pt x="487" y="50"/>
                  </a:lnTo>
                  <a:lnTo>
                    <a:pt x="483" y="48"/>
                  </a:lnTo>
                  <a:lnTo>
                    <a:pt x="477" y="45"/>
                  </a:lnTo>
                  <a:lnTo>
                    <a:pt x="474" y="44"/>
                  </a:lnTo>
                  <a:lnTo>
                    <a:pt x="471" y="44"/>
                  </a:lnTo>
                  <a:lnTo>
                    <a:pt x="468" y="44"/>
                  </a:lnTo>
                  <a:lnTo>
                    <a:pt x="465" y="44"/>
                  </a:lnTo>
                  <a:lnTo>
                    <a:pt x="461" y="44"/>
                  </a:lnTo>
                  <a:lnTo>
                    <a:pt x="458" y="44"/>
                  </a:lnTo>
                  <a:lnTo>
                    <a:pt x="455" y="44"/>
                  </a:lnTo>
                  <a:lnTo>
                    <a:pt x="451" y="44"/>
                  </a:lnTo>
                  <a:lnTo>
                    <a:pt x="448" y="45"/>
                  </a:lnTo>
                  <a:lnTo>
                    <a:pt x="444" y="46"/>
                  </a:lnTo>
                  <a:lnTo>
                    <a:pt x="441" y="46"/>
                  </a:lnTo>
                  <a:lnTo>
                    <a:pt x="436" y="47"/>
                  </a:lnTo>
                  <a:lnTo>
                    <a:pt x="433" y="48"/>
                  </a:lnTo>
                  <a:lnTo>
                    <a:pt x="430" y="49"/>
                  </a:lnTo>
                  <a:lnTo>
                    <a:pt x="426" y="50"/>
                  </a:lnTo>
                  <a:lnTo>
                    <a:pt x="423" y="52"/>
                  </a:lnTo>
                  <a:lnTo>
                    <a:pt x="420" y="53"/>
                  </a:lnTo>
                  <a:lnTo>
                    <a:pt x="406" y="60"/>
                  </a:lnTo>
                  <a:lnTo>
                    <a:pt x="398" y="66"/>
                  </a:lnTo>
                  <a:lnTo>
                    <a:pt x="393" y="74"/>
                  </a:lnTo>
                  <a:lnTo>
                    <a:pt x="388" y="81"/>
                  </a:lnTo>
                  <a:lnTo>
                    <a:pt x="386" y="89"/>
                  </a:lnTo>
                  <a:lnTo>
                    <a:pt x="386" y="97"/>
                  </a:lnTo>
                  <a:lnTo>
                    <a:pt x="388" y="105"/>
                  </a:lnTo>
                  <a:lnTo>
                    <a:pt x="392" y="114"/>
                  </a:lnTo>
                  <a:lnTo>
                    <a:pt x="397" y="122"/>
                  </a:lnTo>
                  <a:lnTo>
                    <a:pt x="403" y="131"/>
                  </a:lnTo>
                  <a:lnTo>
                    <a:pt x="410" y="139"/>
                  </a:lnTo>
                  <a:lnTo>
                    <a:pt x="419" y="148"/>
                  </a:lnTo>
                  <a:lnTo>
                    <a:pt x="429" y="156"/>
                  </a:lnTo>
                  <a:lnTo>
                    <a:pt x="440" y="164"/>
                  </a:lnTo>
                  <a:lnTo>
                    <a:pt x="451" y="171"/>
                  </a:lnTo>
                  <a:lnTo>
                    <a:pt x="464" y="177"/>
                  </a:lnTo>
                  <a:lnTo>
                    <a:pt x="476" y="184"/>
                  </a:lnTo>
                  <a:lnTo>
                    <a:pt x="490" y="189"/>
                  </a:lnTo>
                  <a:lnTo>
                    <a:pt x="503" y="193"/>
                  </a:lnTo>
                  <a:lnTo>
                    <a:pt x="517" y="197"/>
                  </a:lnTo>
                  <a:lnTo>
                    <a:pt x="554" y="202"/>
                  </a:lnTo>
                  <a:lnTo>
                    <a:pt x="578" y="201"/>
                  </a:lnTo>
                  <a:lnTo>
                    <a:pt x="602" y="197"/>
                  </a:lnTo>
                  <a:lnTo>
                    <a:pt x="626" y="192"/>
                  </a:lnTo>
                  <a:lnTo>
                    <a:pt x="650" y="184"/>
                  </a:lnTo>
                  <a:lnTo>
                    <a:pt x="674" y="174"/>
                  </a:lnTo>
                  <a:lnTo>
                    <a:pt x="698" y="164"/>
                  </a:lnTo>
                  <a:lnTo>
                    <a:pt x="724" y="152"/>
                  </a:lnTo>
                  <a:lnTo>
                    <a:pt x="748" y="139"/>
                  </a:lnTo>
                  <a:lnTo>
                    <a:pt x="773" y="126"/>
                  </a:lnTo>
                  <a:lnTo>
                    <a:pt x="798" y="112"/>
                  </a:lnTo>
                  <a:lnTo>
                    <a:pt x="823" y="98"/>
                  </a:lnTo>
                  <a:lnTo>
                    <a:pt x="849" y="85"/>
                  </a:lnTo>
                  <a:lnTo>
                    <a:pt x="874" y="73"/>
                  </a:lnTo>
                  <a:lnTo>
                    <a:pt x="900" y="61"/>
                  </a:lnTo>
                  <a:lnTo>
                    <a:pt x="927" y="50"/>
                  </a:lnTo>
                  <a:lnTo>
                    <a:pt x="953" y="42"/>
                  </a:lnTo>
                  <a:lnTo>
                    <a:pt x="980" y="35"/>
                  </a:lnTo>
                  <a:lnTo>
                    <a:pt x="1009" y="29"/>
                  </a:lnTo>
                  <a:lnTo>
                    <a:pt x="1036" y="27"/>
                  </a:lnTo>
                  <a:lnTo>
                    <a:pt x="1064" y="27"/>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19" name="Freeform 249">
              <a:extLst>
                <a:ext uri="{FF2B5EF4-FFF2-40B4-BE49-F238E27FC236}">
                  <a16:creationId xmlns:a16="http://schemas.microsoft.com/office/drawing/2014/main" id="{8A369999-7595-B447-AEF8-83F91C95CCA4}"/>
                </a:ext>
              </a:extLst>
            </p:cNvPr>
            <p:cNvSpPr>
              <a:spLocks/>
            </p:cNvSpPr>
            <p:nvPr/>
          </p:nvSpPr>
          <p:spPr bwMode="auto">
            <a:xfrm>
              <a:off x="3895" y="2108"/>
              <a:ext cx="88" cy="81"/>
            </a:xfrm>
            <a:custGeom>
              <a:avLst/>
              <a:gdLst>
                <a:gd name="T0" fmla="*/ 15 w 88"/>
                <a:gd name="T1" fmla="*/ 0 h 81"/>
                <a:gd name="T2" fmla="*/ 88 w 88"/>
                <a:gd name="T3" fmla="*/ 56 h 81"/>
                <a:gd name="T4" fmla="*/ 0 w 88"/>
                <a:gd name="T5" fmla="*/ 81 h 81"/>
                <a:gd name="T6" fmla="*/ 15 w 88"/>
                <a:gd name="T7" fmla="*/ 0 h 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8" h="81">
                  <a:moveTo>
                    <a:pt x="15" y="0"/>
                  </a:moveTo>
                  <a:lnTo>
                    <a:pt x="88" y="56"/>
                  </a:lnTo>
                  <a:lnTo>
                    <a:pt x="0" y="81"/>
                  </a:lnTo>
                  <a:lnTo>
                    <a:pt x="15"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0" name="Rectangle 251">
              <a:extLst>
                <a:ext uri="{FF2B5EF4-FFF2-40B4-BE49-F238E27FC236}">
                  <a16:creationId xmlns:a16="http://schemas.microsoft.com/office/drawing/2014/main" id="{25821BF8-14B1-5040-B7B5-A82081CDC9AC}"/>
                </a:ext>
              </a:extLst>
            </p:cNvPr>
            <p:cNvSpPr>
              <a:spLocks noChangeArrowheads="1"/>
            </p:cNvSpPr>
            <p:nvPr/>
          </p:nvSpPr>
          <p:spPr bwMode="auto">
            <a:xfrm>
              <a:off x="1389" y="608"/>
              <a:ext cx="668"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975" b="1">
                  <a:solidFill>
                    <a:srgbClr val="000000"/>
                  </a:solidFill>
                  <a:latin typeface="Arial" panose="020B0604020202020204" pitchFamily="34" charset="0"/>
                  <a:ea typeface="新細明體" panose="02020500000000000000" pitchFamily="18" charset="-120"/>
                  <a:cs typeface="Arial" panose="020B0604020202020204" pitchFamily="34" charset="0"/>
                </a:rPr>
                <a:t>         Memory</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021" name="Freeform 252">
              <a:extLst>
                <a:ext uri="{FF2B5EF4-FFF2-40B4-BE49-F238E27FC236}">
                  <a16:creationId xmlns:a16="http://schemas.microsoft.com/office/drawing/2014/main" id="{7B5B36BC-860F-0848-BC2D-6560E7B7BA74}"/>
                </a:ext>
              </a:extLst>
            </p:cNvPr>
            <p:cNvSpPr>
              <a:spLocks noEditPoints="1"/>
            </p:cNvSpPr>
            <p:nvPr/>
          </p:nvSpPr>
          <p:spPr bwMode="auto">
            <a:xfrm>
              <a:off x="3735" y="2475"/>
              <a:ext cx="861" cy="145"/>
            </a:xfrm>
            <a:custGeom>
              <a:avLst/>
              <a:gdLst>
                <a:gd name="T0" fmla="*/ 0 w 861"/>
                <a:gd name="T1" fmla="*/ 0 h 145"/>
                <a:gd name="T2" fmla="*/ 861 w 861"/>
                <a:gd name="T3" fmla="*/ 0 h 145"/>
                <a:gd name="T4" fmla="*/ 861 w 861"/>
                <a:gd name="T5" fmla="*/ 145 h 145"/>
                <a:gd name="T6" fmla="*/ 0 w 861"/>
                <a:gd name="T7" fmla="*/ 145 h 145"/>
                <a:gd name="T8" fmla="*/ 0 w 861"/>
                <a:gd name="T9" fmla="*/ 0 h 145"/>
                <a:gd name="T10" fmla="*/ 0 w 861"/>
                <a:gd name="T11" fmla="*/ 0 h 145"/>
                <a:gd name="T12" fmla="*/ 861 w 861"/>
                <a:gd name="T13" fmla="*/ 0 h 145"/>
                <a:gd name="T14" fmla="*/ 861 w 861"/>
                <a:gd name="T15" fmla="*/ 139 h 145"/>
                <a:gd name="T16" fmla="*/ 0 w 861"/>
                <a:gd name="T17" fmla="*/ 139 h 145"/>
                <a:gd name="T18" fmla="*/ 0 w 861"/>
                <a:gd name="T19" fmla="*/ 0 h 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45">
                  <a:moveTo>
                    <a:pt x="0" y="0"/>
                  </a:moveTo>
                  <a:lnTo>
                    <a:pt x="861" y="0"/>
                  </a:lnTo>
                  <a:lnTo>
                    <a:pt x="861" y="145"/>
                  </a:lnTo>
                  <a:lnTo>
                    <a:pt x="0" y="145"/>
                  </a:lnTo>
                  <a:lnTo>
                    <a:pt x="0" y="0"/>
                  </a:lnTo>
                  <a:close/>
                  <a:moveTo>
                    <a:pt x="0" y="0"/>
                  </a:moveTo>
                  <a:lnTo>
                    <a:pt x="861" y="0"/>
                  </a:lnTo>
                  <a:lnTo>
                    <a:pt x="861" y="139"/>
                  </a:lnTo>
                  <a:lnTo>
                    <a:pt x="0" y="13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2" name="Freeform 253">
              <a:extLst>
                <a:ext uri="{FF2B5EF4-FFF2-40B4-BE49-F238E27FC236}">
                  <a16:creationId xmlns:a16="http://schemas.microsoft.com/office/drawing/2014/main" id="{44476912-5C2B-0243-9FDB-F08F0F1CA857}"/>
                </a:ext>
              </a:extLst>
            </p:cNvPr>
            <p:cNvSpPr>
              <a:spLocks noEditPoints="1"/>
            </p:cNvSpPr>
            <p:nvPr/>
          </p:nvSpPr>
          <p:spPr bwMode="auto">
            <a:xfrm>
              <a:off x="3735" y="2475"/>
              <a:ext cx="861" cy="139"/>
            </a:xfrm>
            <a:custGeom>
              <a:avLst/>
              <a:gdLst>
                <a:gd name="T0" fmla="*/ 0 w 861"/>
                <a:gd name="T1" fmla="*/ 0 h 139"/>
                <a:gd name="T2" fmla="*/ 861 w 861"/>
                <a:gd name="T3" fmla="*/ 0 h 139"/>
                <a:gd name="T4" fmla="*/ 861 w 861"/>
                <a:gd name="T5" fmla="*/ 139 h 139"/>
                <a:gd name="T6" fmla="*/ 0 w 861"/>
                <a:gd name="T7" fmla="*/ 139 h 139"/>
                <a:gd name="T8" fmla="*/ 0 w 861"/>
                <a:gd name="T9" fmla="*/ 0 h 139"/>
                <a:gd name="T10" fmla="*/ 0 w 861"/>
                <a:gd name="T11" fmla="*/ 0 h 139"/>
                <a:gd name="T12" fmla="*/ 861 w 861"/>
                <a:gd name="T13" fmla="*/ 0 h 139"/>
                <a:gd name="T14" fmla="*/ 861 w 861"/>
                <a:gd name="T15" fmla="*/ 134 h 139"/>
                <a:gd name="T16" fmla="*/ 0 w 861"/>
                <a:gd name="T17" fmla="*/ 134 h 139"/>
                <a:gd name="T18" fmla="*/ 0 w 861"/>
                <a:gd name="T19" fmla="*/ 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9">
                  <a:moveTo>
                    <a:pt x="0" y="0"/>
                  </a:moveTo>
                  <a:lnTo>
                    <a:pt x="861" y="0"/>
                  </a:lnTo>
                  <a:lnTo>
                    <a:pt x="861" y="139"/>
                  </a:lnTo>
                  <a:lnTo>
                    <a:pt x="0" y="139"/>
                  </a:lnTo>
                  <a:lnTo>
                    <a:pt x="0" y="0"/>
                  </a:lnTo>
                  <a:close/>
                  <a:moveTo>
                    <a:pt x="0" y="0"/>
                  </a:moveTo>
                  <a:lnTo>
                    <a:pt x="861" y="0"/>
                  </a:lnTo>
                  <a:lnTo>
                    <a:pt x="861" y="134"/>
                  </a:lnTo>
                  <a:lnTo>
                    <a:pt x="0" y="134"/>
                  </a:lnTo>
                  <a:lnTo>
                    <a:pt x="0" y="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3" name="Freeform 254">
              <a:extLst>
                <a:ext uri="{FF2B5EF4-FFF2-40B4-BE49-F238E27FC236}">
                  <a16:creationId xmlns:a16="http://schemas.microsoft.com/office/drawing/2014/main" id="{68B10172-379C-AA4C-9E34-CFFB4096C1E7}"/>
                </a:ext>
              </a:extLst>
            </p:cNvPr>
            <p:cNvSpPr>
              <a:spLocks noEditPoints="1"/>
            </p:cNvSpPr>
            <p:nvPr/>
          </p:nvSpPr>
          <p:spPr bwMode="auto">
            <a:xfrm>
              <a:off x="3735" y="2475"/>
              <a:ext cx="861" cy="134"/>
            </a:xfrm>
            <a:custGeom>
              <a:avLst/>
              <a:gdLst>
                <a:gd name="T0" fmla="*/ 0 w 861"/>
                <a:gd name="T1" fmla="*/ 0 h 134"/>
                <a:gd name="T2" fmla="*/ 861 w 861"/>
                <a:gd name="T3" fmla="*/ 0 h 134"/>
                <a:gd name="T4" fmla="*/ 861 w 861"/>
                <a:gd name="T5" fmla="*/ 134 h 134"/>
                <a:gd name="T6" fmla="*/ 0 w 861"/>
                <a:gd name="T7" fmla="*/ 134 h 134"/>
                <a:gd name="T8" fmla="*/ 0 w 861"/>
                <a:gd name="T9" fmla="*/ 0 h 134"/>
                <a:gd name="T10" fmla="*/ 0 w 861"/>
                <a:gd name="T11" fmla="*/ 0 h 134"/>
                <a:gd name="T12" fmla="*/ 861 w 861"/>
                <a:gd name="T13" fmla="*/ 0 h 134"/>
                <a:gd name="T14" fmla="*/ 861 w 861"/>
                <a:gd name="T15" fmla="*/ 127 h 134"/>
                <a:gd name="T16" fmla="*/ 0 w 861"/>
                <a:gd name="T17" fmla="*/ 127 h 134"/>
                <a:gd name="T18" fmla="*/ 0 w 861"/>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34">
                  <a:moveTo>
                    <a:pt x="0" y="0"/>
                  </a:moveTo>
                  <a:lnTo>
                    <a:pt x="861" y="0"/>
                  </a:lnTo>
                  <a:lnTo>
                    <a:pt x="861" y="134"/>
                  </a:lnTo>
                  <a:lnTo>
                    <a:pt x="0" y="134"/>
                  </a:lnTo>
                  <a:lnTo>
                    <a:pt x="0" y="0"/>
                  </a:lnTo>
                  <a:close/>
                  <a:moveTo>
                    <a:pt x="0" y="0"/>
                  </a:moveTo>
                  <a:lnTo>
                    <a:pt x="861" y="0"/>
                  </a:lnTo>
                  <a:lnTo>
                    <a:pt x="861" y="127"/>
                  </a:lnTo>
                  <a:lnTo>
                    <a:pt x="0" y="127"/>
                  </a:lnTo>
                  <a:lnTo>
                    <a:pt x="0" y="0"/>
                  </a:ln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4" name="Freeform 255">
              <a:extLst>
                <a:ext uri="{FF2B5EF4-FFF2-40B4-BE49-F238E27FC236}">
                  <a16:creationId xmlns:a16="http://schemas.microsoft.com/office/drawing/2014/main" id="{DBD6C9E7-E223-5C44-9B3E-AC204430F345}"/>
                </a:ext>
              </a:extLst>
            </p:cNvPr>
            <p:cNvSpPr>
              <a:spLocks noEditPoints="1"/>
            </p:cNvSpPr>
            <p:nvPr/>
          </p:nvSpPr>
          <p:spPr bwMode="auto">
            <a:xfrm>
              <a:off x="3735" y="2475"/>
              <a:ext cx="861" cy="127"/>
            </a:xfrm>
            <a:custGeom>
              <a:avLst/>
              <a:gdLst>
                <a:gd name="T0" fmla="*/ 0 w 861"/>
                <a:gd name="T1" fmla="*/ 0 h 127"/>
                <a:gd name="T2" fmla="*/ 861 w 861"/>
                <a:gd name="T3" fmla="*/ 0 h 127"/>
                <a:gd name="T4" fmla="*/ 861 w 861"/>
                <a:gd name="T5" fmla="*/ 127 h 127"/>
                <a:gd name="T6" fmla="*/ 0 w 861"/>
                <a:gd name="T7" fmla="*/ 127 h 127"/>
                <a:gd name="T8" fmla="*/ 0 w 861"/>
                <a:gd name="T9" fmla="*/ 0 h 127"/>
                <a:gd name="T10" fmla="*/ 0 w 861"/>
                <a:gd name="T11" fmla="*/ 0 h 127"/>
                <a:gd name="T12" fmla="*/ 861 w 861"/>
                <a:gd name="T13" fmla="*/ 0 h 127"/>
                <a:gd name="T14" fmla="*/ 861 w 861"/>
                <a:gd name="T15" fmla="*/ 122 h 127"/>
                <a:gd name="T16" fmla="*/ 0 w 861"/>
                <a:gd name="T17" fmla="*/ 122 h 127"/>
                <a:gd name="T18" fmla="*/ 0 w 861"/>
                <a:gd name="T19" fmla="*/ 0 h 1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7">
                  <a:moveTo>
                    <a:pt x="0" y="0"/>
                  </a:moveTo>
                  <a:lnTo>
                    <a:pt x="861" y="0"/>
                  </a:lnTo>
                  <a:lnTo>
                    <a:pt x="861" y="127"/>
                  </a:lnTo>
                  <a:lnTo>
                    <a:pt x="0" y="127"/>
                  </a:lnTo>
                  <a:lnTo>
                    <a:pt x="0" y="0"/>
                  </a:lnTo>
                  <a:close/>
                  <a:moveTo>
                    <a:pt x="0" y="0"/>
                  </a:moveTo>
                  <a:lnTo>
                    <a:pt x="861" y="0"/>
                  </a:lnTo>
                  <a:lnTo>
                    <a:pt x="861" y="122"/>
                  </a:lnTo>
                  <a:lnTo>
                    <a:pt x="0" y="122"/>
                  </a:lnTo>
                  <a:lnTo>
                    <a:pt x="0" y="0"/>
                  </a:ln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5" name="Freeform 256">
              <a:extLst>
                <a:ext uri="{FF2B5EF4-FFF2-40B4-BE49-F238E27FC236}">
                  <a16:creationId xmlns:a16="http://schemas.microsoft.com/office/drawing/2014/main" id="{141C87F5-D928-F047-B22F-6010E5828A6D}"/>
                </a:ext>
              </a:extLst>
            </p:cNvPr>
            <p:cNvSpPr>
              <a:spLocks noEditPoints="1"/>
            </p:cNvSpPr>
            <p:nvPr/>
          </p:nvSpPr>
          <p:spPr bwMode="auto">
            <a:xfrm>
              <a:off x="3735" y="2475"/>
              <a:ext cx="861" cy="122"/>
            </a:xfrm>
            <a:custGeom>
              <a:avLst/>
              <a:gdLst>
                <a:gd name="T0" fmla="*/ 0 w 861"/>
                <a:gd name="T1" fmla="*/ 0 h 122"/>
                <a:gd name="T2" fmla="*/ 861 w 861"/>
                <a:gd name="T3" fmla="*/ 0 h 122"/>
                <a:gd name="T4" fmla="*/ 861 w 861"/>
                <a:gd name="T5" fmla="*/ 122 h 122"/>
                <a:gd name="T6" fmla="*/ 0 w 861"/>
                <a:gd name="T7" fmla="*/ 122 h 122"/>
                <a:gd name="T8" fmla="*/ 0 w 861"/>
                <a:gd name="T9" fmla="*/ 0 h 122"/>
                <a:gd name="T10" fmla="*/ 0 w 861"/>
                <a:gd name="T11" fmla="*/ 0 h 122"/>
                <a:gd name="T12" fmla="*/ 861 w 861"/>
                <a:gd name="T13" fmla="*/ 0 h 122"/>
                <a:gd name="T14" fmla="*/ 861 w 861"/>
                <a:gd name="T15" fmla="*/ 116 h 122"/>
                <a:gd name="T16" fmla="*/ 0 w 861"/>
                <a:gd name="T17" fmla="*/ 116 h 122"/>
                <a:gd name="T18" fmla="*/ 0 w 861"/>
                <a:gd name="T19" fmla="*/ 0 h 1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22">
                  <a:moveTo>
                    <a:pt x="0" y="0"/>
                  </a:moveTo>
                  <a:lnTo>
                    <a:pt x="861" y="0"/>
                  </a:lnTo>
                  <a:lnTo>
                    <a:pt x="861" y="122"/>
                  </a:lnTo>
                  <a:lnTo>
                    <a:pt x="0" y="122"/>
                  </a:lnTo>
                  <a:lnTo>
                    <a:pt x="0" y="0"/>
                  </a:lnTo>
                  <a:close/>
                  <a:moveTo>
                    <a:pt x="0" y="0"/>
                  </a:moveTo>
                  <a:lnTo>
                    <a:pt x="861" y="0"/>
                  </a:lnTo>
                  <a:lnTo>
                    <a:pt x="861" y="116"/>
                  </a:lnTo>
                  <a:lnTo>
                    <a:pt x="0" y="116"/>
                  </a:lnTo>
                  <a:lnTo>
                    <a:pt x="0"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6" name="Freeform 257">
              <a:extLst>
                <a:ext uri="{FF2B5EF4-FFF2-40B4-BE49-F238E27FC236}">
                  <a16:creationId xmlns:a16="http://schemas.microsoft.com/office/drawing/2014/main" id="{B7514426-400E-5B41-AC49-6F9F70897197}"/>
                </a:ext>
              </a:extLst>
            </p:cNvPr>
            <p:cNvSpPr>
              <a:spLocks noEditPoints="1"/>
            </p:cNvSpPr>
            <p:nvPr/>
          </p:nvSpPr>
          <p:spPr bwMode="auto">
            <a:xfrm>
              <a:off x="3735" y="2475"/>
              <a:ext cx="861" cy="116"/>
            </a:xfrm>
            <a:custGeom>
              <a:avLst/>
              <a:gdLst>
                <a:gd name="T0" fmla="*/ 0 w 861"/>
                <a:gd name="T1" fmla="*/ 0 h 116"/>
                <a:gd name="T2" fmla="*/ 861 w 861"/>
                <a:gd name="T3" fmla="*/ 0 h 116"/>
                <a:gd name="T4" fmla="*/ 861 w 861"/>
                <a:gd name="T5" fmla="*/ 116 h 116"/>
                <a:gd name="T6" fmla="*/ 0 w 861"/>
                <a:gd name="T7" fmla="*/ 116 h 116"/>
                <a:gd name="T8" fmla="*/ 0 w 861"/>
                <a:gd name="T9" fmla="*/ 0 h 116"/>
                <a:gd name="T10" fmla="*/ 0 w 861"/>
                <a:gd name="T11" fmla="*/ 0 h 116"/>
                <a:gd name="T12" fmla="*/ 861 w 861"/>
                <a:gd name="T13" fmla="*/ 0 h 116"/>
                <a:gd name="T14" fmla="*/ 861 w 861"/>
                <a:gd name="T15" fmla="*/ 111 h 116"/>
                <a:gd name="T16" fmla="*/ 0 w 861"/>
                <a:gd name="T17" fmla="*/ 111 h 116"/>
                <a:gd name="T18" fmla="*/ 0 w 861"/>
                <a:gd name="T19" fmla="*/ 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6">
                  <a:moveTo>
                    <a:pt x="0" y="0"/>
                  </a:moveTo>
                  <a:lnTo>
                    <a:pt x="861" y="0"/>
                  </a:lnTo>
                  <a:lnTo>
                    <a:pt x="861" y="116"/>
                  </a:lnTo>
                  <a:lnTo>
                    <a:pt x="0" y="116"/>
                  </a:lnTo>
                  <a:lnTo>
                    <a:pt x="0" y="0"/>
                  </a:lnTo>
                  <a:close/>
                  <a:moveTo>
                    <a:pt x="0" y="0"/>
                  </a:moveTo>
                  <a:lnTo>
                    <a:pt x="861" y="0"/>
                  </a:lnTo>
                  <a:lnTo>
                    <a:pt x="861" y="111"/>
                  </a:lnTo>
                  <a:lnTo>
                    <a:pt x="0" y="111"/>
                  </a:lnTo>
                  <a:lnTo>
                    <a:pt x="0" y="0"/>
                  </a:lnTo>
                  <a:close/>
                </a:path>
              </a:pathLst>
            </a:custGeom>
            <a:solidFill>
              <a:srgbClr val="FA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7" name="Freeform 258">
              <a:extLst>
                <a:ext uri="{FF2B5EF4-FFF2-40B4-BE49-F238E27FC236}">
                  <a16:creationId xmlns:a16="http://schemas.microsoft.com/office/drawing/2014/main" id="{90E3AB2D-BB0A-F74E-A43B-2EB9A08C2BF6}"/>
                </a:ext>
              </a:extLst>
            </p:cNvPr>
            <p:cNvSpPr>
              <a:spLocks noEditPoints="1"/>
            </p:cNvSpPr>
            <p:nvPr/>
          </p:nvSpPr>
          <p:spPr bwMode="auto">
            <a:xfrm>
              <a:off x="3735" y="2475"/>
              <a:ext cx="861" cy="111"/>
            </a:xfrm>
            <a:custGeom>
              <a:avLst/>
              <a:gdLst>
                <a:gd name="T0" fmla="*/ 0 w 861"/>
                <a:gd name="T1" fmla="*/ 0 h 111"/>
                <a:gd name="T2" fmla="*/ 861 w 861"/>
                <a:gd name="T3" fmla="*/ 0 h 111"/>
                <a:gd name="T4" fmla="*/ 861 w 861"/>
                <a:gd name="T5" fmla="*/ 111 h 111"/>
                <a:gd name="T6" fmla="*/ 0 w 861"/>
                <a:gd name="T7" fmla="*/ 111 h 111"/>
                <a:gd name="T8" fmla="*/ 0 w 861"/>
                <a:gd name="T9" fmla="*/ 0 h 111"/>
                <a:gd name="T10" fmla="*/ 0 w 861"/>
                <a:gd name="T11" fmla="*/ 0 h 111"/>
                <a:gd name="T12" fmla="*/ 861 w 861"/>
                <a:gd name="T13" fmla="*/ 0 h 111"/>
                <a:gd name="T14" fmla="*/ 861 w 861"/>
                <a:gd name="T15" fmla="*/ 104 h 111"/>
                <a:gd name="T16" fmla="*/ 0 w 861"/>
                <a:gd name="T17" fmla="*/ 104 h 111"/>
                <a:gd name="T18" fmla="*/ 0 w 861"/>
                <a:gd name="T19" fmla="*/ 0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1">
                  <a:moveTo>
                    <a:pt x="0" y="0"/>
                  </a:moveTo>
                  <a:lnTo>
                    <a:pt x="861" y="0"/>
                  </a:lnTo>
                  <a:lnTo>
                    <a:pt x="861" y="111"/>
                  </a:lnTo>
                  <a:lnTo>
                    <a:pt x="0" y="111"/>
                  </a:lnTo>
                  <a:lnTo>
                    <a:pt x="0" y="0"/>
                  </a:lnTo>
                  <a:close/>
                  <a:moveTo>
                    <a:pt x="0" y="0"/>
                  </a:moveTo>
                  <a:lnTo>
                    <a:pt x="861" y="0"/>
                  </a:lnTo>
                  <a:lnTo>
                    <a:pt x="861" y="104"/>
                  </a:lnTo>
                  <a:lnTo>
                    <a:pt x="0"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8" name="Freeform 259">
              <a:extLst>
                <a:ext uri="{FF2B5EF4-FFF2-40B4-BE49-F238E27FC236}">
                  <a16:creationId xmlns:a16="http://schemas.microsoft.com/office/drawing/2014/main" id="{B9776CFA-1CAA-C64A-AC9D-E45E44BD3E01}"/>
                </a:ext>
              </a:extLst>
            </p:cNvPr>
            <p:cNvSpPr>
              <a:spLocks noEditPoints="1"/>
            </p:cNvSpPr>
            <p:nvPr/>
          </p:nvSpPr>
          <p:spPr bwMode="auto">
            <a:xfrm>
              <a:off x="3735" y="2475"/>
              <a:ext cx="861" cy="104"/>
            </a:xfrm>
            <a:custGeom>
              <a:avLst/>
              <a:gdLst>
                <a:gd name="T0" fmla="*/ 0 w 861"/>
                <a:gd name="T1" fmla="*/ 0 h 104"/>
                <a:gd name="T2" fmla="*/ 861 w 861"/>
                <a:gd name="T3" fmla="*/ 0 h 104"/>
                <a:gd name="T4" fmla="*/ 861 w 861"/>
                <a:gd name="T5" fmla="*/ 104 h 104"/>
                <a:gd name="T6" fmla="*/ 0 w 861"/>
                <a:gd name="T7" fmla="*/ 104 h 104"/>
                <a:gd name="T8" fmla="*/ 0 w 861"/>
                <a:gd name="T9" fmla="*/ 0 h 104"/>
                <a:gd name="T10" fmla="*/ 0 w 861"/>
                <a:gd name="T11" fmla="*/ 0 h 104"/>
                <a:gd name="T12" fmla="*/ 861 w 861"/>
                <a:gd name="T13" fmla="*/ 0 h 104"/>
                <a:gd name="T14" fmla="*/ 861 w 861"/>
                <a:gd name="T15" fmla="*/ 99 h 104"/>
                <a:gd name="T16" fmla="*/ 0 w 861"/>
                <a:gd name="T17" fmla="*/ 99 h 104"/>
                <a:gd name="T18" fmla="*/ 0 w 861"/>
                <a:gd name="T19" fmla="*/ 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04">
                  <a:moveTo>
                    <a:pt x="0" y="0"/>
                  </a:moveTo>
                  <a:lnTo>
                    <a:pt x="861" y="0"/>
                  </a:lnTo>
                  <a:lnTo>
                    <a:pt x="861" y="104"/>
                  </a:lnTo>
                  <a:lnTo>
                    <a:pt x="0" y="104"/>
                  </a:lnTo>
                  <a:lnTo>
                    <a:pt x="0" y="0"/>
                  </a:lnTo>
                  <a:close/>
                  <a:moveTo>
                    <a:pt x="0" y="0"/>
                  </a:moveTo>
                  <a:lnTo>
                    <a:pt x="861" y="0"/>
                  </a:lnTo>
                  <a:lnTo>
                    <a:pt x="861" y="99"/>
                  </a:lnTo>
                  <a:lnTo>
                    <a:pt x="0" y="99"/>
                  </a:lnTo>
                  <a:lnTo>
                    <a:pt x="0" y="0"/>
                  </a:lnTo>
                  <a:close/>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29" name="Freeform 260">
              <a:extLst>
                <a:ext uri="{FF2B5EF4-FFF2-40B4-BE49-F238E27FC236}">
                  <a16:creationId xmlns:a16="http://schemas.microsoft.com/office/drawing/2014/main" id="{36D33062-45DA-0A43-8F9E-FB92CBD2F9F3}"/>
                </a:ext>
              </a:extLst>
            </p:cNvPr>
            <p:cNvSpPr>
              <a:spLocks noEditPoints="1"/>
            </p:cNvSpPr>
            <p:nvPr/>
          </p:nvSpPr>
          <p:spPr bwMode="auto">
            <a:xfrm>
              <a:off x="3735" y="2475"/>
              <a:ext cx="861" cy="99"/>
            </a:xfrm>
            <a:custGeom>
              <a:avLst/>
              <a:gdLst>
                <a:gd name="T0" fmla="*/ 0 w 861"/>
                <a:gd name="T1" fmla="*/ 0 h 99"/>
                <a:gd name="T2" fmla="*/ 861 w 861"/>
                <a:gd name="T3" fmla="*/ 0 h 99"/>
                <a:gd name="T4" fmla="*/ 861 w 861"/>
                <a:gd name="T5" fmla="*/ 99 h 99"/>
                <a:gd name="T6" fmla="*/ 0 w 861"/>
                <a:gd name="T7" fmla="*/ 99 h 99"/>
                <a:gd name="T8" fmla="*/ 0 w 861"/>
                <a:gd name="T9" fmla="*/ 0 h 99"/>
                <a:gd name="T10" fmla="*/ 0 w 861"/>
                <a:gd name="T11" fmla="*/ 0 h 99"/>
                <a:gd name="T12" fmla="*/ 861 w 861"/>
                <a:gd name="T13" fmla="*/ 0 h 99"/>
                <a:gd name="T14" fmla="*/ 861 w 861"/>
                <a:gd name="T15" fmla="*/ 93 h 99"/>
                <a:gd name="T16" fmla="*/ 0 w 861"/>
                <a:gd name="T17" fmla="*/ 93 h 99"/>
                <a:gd name="T18" fmla="*/ 0 w 861"/>
                <a:gd name="T19" fmla="*/ 0 h 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9">
                  <a:moveTo>
                    <a:pt x="0" y="0"/>
                  </a:moveTo>
                  <a:lnTo>
                    <a:pt x="861" y="0"/>
                  </a:lnTo>
                  <a:lnTo>
                    <a:pt x="861" y="99"/>
                  </a:lnTo>
                  <a:lnTo>
                    <a:pt x="0" y="99"/>
                  </a:lnTo>
                  <a:lnTo>
                    <a:pt x="0" y="0"/>
                  </a:lnTo>
                  <a:close/>
                  <a:moveTo>
                    <a:pt x="0" y="0"/>
                  </a:moveTo>
                  <a:lnTo>
                    <a:pt x="861" y="0"/>
                  </a:lnTo>
                  <a:lnTo>
                    <a:pt x="861" y="93"/>
                  </a:lnTo>
                  <a:lnTo>
                    <a:pt x="0" y="93"/>
                  </a:lnTo>
                  <a:lnTo>
                    <a:pt x="0"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0" name="Freeform 261">
              <a:extLst>
                <a:ext uri="{FF2B5EF4-FFF2-40B4-BE49-F238E27FC236}">
                  <a16:creationId xmlns:a16="http://schemas.microsoft.com/office/drawing/2014/main" id="{1EC005CF-8247-B84A-B089-AAB17768F138}"/>
                </a:ext>
              </a:extLst>
            </p:cNvPr>
            <p:cNvSpPr>
              <a:spLocks noEditPoints="1"/>
            </p:cNvSpPr>
            <p:nvPr/>
          </p:nvSpPr>
          <p:spPr bwMode="auto">
            <a:xfrm>
              <a:off x="3735" y="2475"/>
              <a:ext cx="861" cy="93"/>
            </a:xfrm>
            <a:custGeom>
              <a:avLst/>
              <a:gdLst>
                <a:gd name="T0" fmla="*/ 0 w 861"/>
                <a:gd name="T1" fmla="*/ 0 h 93"/>
                <a:gd name="T2" fmla="*/ 861 w 861"/>
                <a:gd name="T3" fmla="*/ 0 h 93"/>
                <a:gd name="T4" fmla="*/ 861 w 861"/>
                <a:gd name="T5" fmla="*/ 93 h 93"/>
                <a:gd name="T6" fmla="*/ 0 w 861"/>
                <a:gd name="T7" fmla="*/ 93 h 93"/>
                <a:gd name="T8" fmla="*/ 0 w 861"/>
                <a:gd name="T9" fmla="*/ 0 h 93"/>
                <a:gd name="T10" fmla="*/ 0 w 861"/>
                <a:gd name="T11" fmla="*/ 0 h 93"/>
                <a:gd name="T12" fmla="*/ 861 w 861"/>
                <a:gd name="T13" fmla="*/ 0 h 93"/>
                <a:gd name="T14" fmla="*/ 861 w 861"/>
                <a:gd name="T15" fmla="*/ 87 h 93"/>
                <a:gd name="T16" fmla="*/ 0 w 861"/>
                <a:gd name="T17" fmla="*/ 87 h 93"/>
                <a:gd name="T18" fmla="*/ 0 w 861"/>
                <a:gd name="T19" fmla="*/ 0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93">
                  <a:moveTo>
                    <a:pt x="0" y="0"/>
                  </a:moveTo>
                  <a:lnTo>
                    <a:pt x="861" y="0"/>
                  </a:lnTo>
                  <a:lnTo>
                    <a:pt x="861" y="93"/>
                  </a:lnTo>
                  <a:lnTo>
                    <a:pt x="0" y="93"/>
                  </a:lnTo>
                  <a:lnTo>
                    <a:pt x="0" y="0"/>
                  </a:lnTo>
                  <a:close/>
                  <a:moveTo>
                    <a:pt x="0" y="0"/>
                  </a:moveTo>
                  <a:lnTo>
                    <a:pt x="861" y="0"/>
                  </a:lnTo>
                  <a:lnTo>
                    <a:pt x="861" y="87"/>
                  </a:lnTo>
                  <a:lnTo>
                    <a:pt x="0" y="87"/>
                  </a:lnTo>
                  <a:lnTo>
                    <a:pt x="0"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1" name="Freeform 262">
              <a:extLst>
                <a:ext uri="{FF2B5EF4-FFF2-40B4-BE49-F238E27FC236}">
                  <a16:creationId xmlns:a16="http://schemas.microsoft.com/office/drawing/2014/main" id="{2A8777D6-3B81-264B-89B8-D8DBFAF2FFCF}"/>
                </a:ext>
              </a:extLst>
            </p:cNvPr>
            <p:cNvSpPr>
              <a:spLocks noEditPoints="1"/>
            </p:cNvSpPr>
            <p:nvPr/>
          </p:nvSpPr>
          <p:spPr bwMode="auto">
            <a:xfrm>
              <a:off x="3735" y="2475"/>
              <a:ext cx="861" cy="87"/>
            </a:xfrm>
            <a:custGeom>
              <a:avLst/>
              <a:gdLst>
                <a:gd name="T0" fmla="*/ 0 w 861"/>
                <a:gd name="T1" fmla="*/ 0 h 87"/>
                <a:gd name="T2" fmla="*/ 861 w 861"/>
                <a:gd name="T3" fmla="*/ 0 h 87"/>
                <a:gd name="T4" fmla="*/ 861 w 861"/>
                <a:gd name="T5" fmla="*/ 87 h 87"/>
                <a:gd name="T6" fmla="*/ 0 w 861"/>
                <a:gd name="T7" fmla="*/ 87 h 87"/>
                <a:gd name="T8" fmla="*/ 0 w 861"/>
                <a:gd name="T9" fmla="*/ 0 h 87"/>
                <a:gd name="T10" fmla="*/ 0 w 861"/>
                <a:gd name="T11" fmla="*/ 0 h 87"/>
                <a:gd name="T12" fmla="*/ 861 w 861"/>
                <a:gd name="T13" fmla="*/ 0 h 87"/>
                <a:gd name="T14" fmla="*/ 861 w 861"/>
                <a:gd name="T15" fmla="*/ 81 h 87"/>
                <a:gd name="T16" fmla="*/ 0 w 861"/>
                <a:gd name="T17" fmla="*/ 81 h 87"/>
                <a:gd name="T18" fmla="*/ 0 w 861"/>
                <a:gd name="T19" fmla="*/ 0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7">
                  <a:moveTo>
                    <a:pt x="0" y="0"/>
                  </a:moveTo>
                  <a:lnTo>
                    <a:pt x="861" y="0"/>
                  </a:lnTo>
                  <a:lnTo>
                    <a:pt x="861" y="87"/>
                  </a:lnTo>
                  <a:lnTo>
                    <a:pt x="0" y="87"/>
                  </a:lnTo>
                  <a:lnTo>
                    <a:pt x="0" y="0"/>
                  </a:lnTo>
                  <a:close/>
                  <a:moveTo>
                    <a:pt x="0" y="0"/>
                  </a:moveTo>
                  <a:lnTo>
                    <a:pt x="861" y="0"/>
                  </a:lnTo>
                  <a:lnTo>
                    <a:pt x="861" y="81"/>
                  </a:lnTo>
                  <a:lnTo>
                    <a:pt x="0" y="81"/>
                  </a:lnTo>
                  <a:lnTo>
                    <a:pt x="0"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2" name="Freeform 263">
              <a:extLst>
                <a:ext uri="{FF2B5EF4-FFF2-40B4-BE49-F238E27FC236}">
                  <a16:creationId xmlns:a16="http://schemas.microsoft.com/office/drawing/2014/main" id="{A4D414D7-56AA-0A40-84D8-518893199666}"/>
                </a:ext>
              </a:extLst>
            </p:cNvPr>
            <p:cNvSpPr>
              <a:spLocks noEditPoints="1"/>
            </p:cNvSpPr>
            <p:nvPr/>
          </p:nvSpPr>
          <p:spPr bwMode="auto">
            <a:xfrm>
              <a:off x="3735" y="2475"/>
              <a:ext cx="861" cy="81"/>
            </a:xfrm>
            <a:custGeom>
              <a:avLst/>
              <a:gdLst>
                <a:gd name="T0" fmla="*/ 0 w 861"/>
                <a:gd name="T1" fmla="*/ 0 h 81"/>
                <a:gd name="T2" fmla="*/ 861 w 861"/>
                <a:gd name="T3" fmla="*/ 0 h 81"/>
                <a:gd name="T4" fmla="*/ 861 w 861"/>
                <a:gd name="T5" fmla="*/ 81 h 81"/>
                <a:gd name="T6" fmla="*/ 0 w 861"/>
                <a:gd name="T7" fmla="*/ 81 h 81"/>
                <a:gd name="T8" fmla="*/ 0 w 861"/>
                <a:gd name="T9" fmla="*/ 0 h 81"/>
                <a:gd name="T10" fmla="*/ 0 w 861"/>
                <a:gd name="T11" fmla="*/ 0 h 81"/>
                <a:gd name="T12" fmla="*/ 861 w 861"/>
                <a:gd name="T13" fmla="*/ 0 h 81"/>
                <a:gd name="T14" fmla="*/ 861 w 861"/>
                <a:gd name="T15" fmla="*/ 76 h 81"/>
                <a:gd name="T16" fmla="*/ 0 w 861"/>
                <a:gd name="T17" fmla="*/ 76 h 81"/>
                <a:gd name="T18" fmla="*/ 0 w 861"/>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81">
                  <a:moveTo>
                    <a:pt x="0" y="0"/>
                  </a:moveTo>
                  <a:lnTo>
                    <a:pt x="861" y="0"/>
                  </a:lnTo>
                  <a:lnTo>
                    <a:pt x="861" y="81"/>
                  </a:lnTo>
                  <a:lnTo>
                    <a:pt x="0" y="81"/>
                  </a:lnTo>
                  <a:lnTo>
                    <a:pt x="0" y="0"/>
                  </a:lnTo>
                  <a:close/>
                  <a:moveTo>
                    <a:pt x="0" y="0"/>
                  </a:moveTo>
                  <a:lnTo>
                    <a:pt x="861" y="0"/>
                  </a:lnTo>
                  <a:lnTo>
                    <a:pt x="861" y="76"/>
                  </a:lnTo>
                  <a:lnTo>
                    <a:pt x="0" y="76"/>
                  </a:lnTo>
                  <a:lnTo>
                    <a:pt x="0"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3" name="Freeform 264">
              <a:extLst>
                <a:ext uri="{FF2B5EF4-FFF2-40B4-BE49-F238E27FC236}">
                  <a16:creationId xmlns:a16="http://schemas.microsoft.com/office/drawing/2014/main" id="{352199A2-C5A7-1842-ADFF-672034A2D792}"/>
                </a:ext>
              </a:extLst>
            </p:cNvPr>
            <p:cNvSpPr>
              <a:spLocks noEditPoints="1"/>
            </p:cNvSpPr>
            <p:nvPr/>
          </p:nvSpPr>
          <p:spPr bwMode="auto">
            <a:xfrm>
              <a:off x="3735" y="2475"/>
              <a:ext cx="861" cy="76"/>
            </a:xfrm>
            <a:custGeom>
              <a:avLst/>
              <a:gdLst>
                <a:gd name="T0" fmla="*/ 0 w 861"/>
                <a:gd name="T1" fmla="*/ 0 h 76"/>
                <a:gd name="T2" fmla="*/ 861 w 861"/>
                <a:gd name="T3" fmla="*/ 0 h 76"/>
                <a:gd name="T4" fmla="*/ 861 w 861"/>
                <a:gd name="T5" fmla="*/ 76 h 76"/>
                <a:gd name="T6" fmla="*/ 0 w 861"/>
                <a:gd name="T7" fmla="*/ 76 h 76"/>
                <a:gd name="T8" fmla="*/ 0 w 861"/>
                <a:gd name="T9" fmla="*/ 0 h 76"/>
                <a:gd name="T10" fmla="*/ 0 w 861"/>
                <a:gd name="T11" fmla="*/ 0 h 76"/>
                <a:gd name="T12" fmla="*/ 861 w 861"/>
                <a:gd name="T13" fmla="*/ 0 h 76"/>
                <a:gd name="T14" fmla="*/ 861 w 861"/>
                <a:gd name="T15" fmla="*/ 69 h 76"/>
                <a:gd name="T16" fmla="*/ 0 w 861"/>
                <a:gd name="T17" fmla="*/ 69 h 76"/>
                <a:gd name="T18" fmla="*/ 0 w 861"/>
                <a:gd name="T19" fmla="*/ 0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76">
                  <a:moveTo>
                    <a:pt x="0" y="0"/>
                  </a:moveTo>
                  <a:lnTo>
                    <a:pt x="861" y="0"/>
                  </a:lnTo>
                  <a:lnTo>
                    <a:pt x="861" y="76"/>
                  </a:lnTo>
                  <a:lnTo>
                    <a:pt x="0" y="76"/>
                  </a:lnTo>
                  <a:lnTo>
                    <a:pt x="0" y="0"/>
                  </a:lnTo>
                  <a:close/>
                  <a:moveTo>
                    <a:pt x="0" y="0"/>
                  </a:moveTo>
                  <a:lnTo>
                    <a:pt x="861" y="0"/>
                  </a:lnTo>
                  <a:lnTo>
                    <a:pt x="861" y="69"/>
                  </a:lnTo>
                  <a:lnTo>
                    <a:pt x="0" y="69"/>
                  </a:lnTo>
                  <a:lnTo>
                    <a:pt x="0"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4" name="Freeform 265">
              <a:extLst>
                <a:ext uri="{FF2B5EF4-FFF2-40B4-BE49-F238E27FC236}">
                  <a16:creationId xmlns:a16="http://schemas.microsoft.com/office/drawing/2014/main" id="{5FB7F094-8015-014B-B41E-AD3953435DA0}"/>
                </a:ext>
              </a:extLst>
            </p:cNvPr>
            <p:cNvSpPr>
              <a:spLocks noEditPoints="1"/>
            </p:cNvSpPr>
            <p:nvPr/>
          </p:nvSpPr>
          <p:spPr bwMode="auto">
            <a:xfrm>
              <a:off x="3735" y="2475"/>
              <a:ext cx="861" cy="69"/>
            </a:xfrm>
            <a:custGeom>
              <a:avLst/>
              <a:gdLst>
                <a:gd name="T0" fmla="*/ 0 w 861"/>
                <a:gd name="T1" fmla="*/ 0 h 69"/>
                <a:gd name="T2" fmla="*/ 861 w 861"/>
                <a:gd name="T3" fmla="*/ 0 h 69"/>
                <a:gd name="T4" fmla="*/ 861 w 861"/>
                <a:gd name="T5" fmla="*/ 69 h 69"/>
                <a:gd name="T6" fmla="*/ 0 w 861"/>
                <a:gd name="T7" fmla="*/ 69 h 69"/>
                <a:gd name="T8" fmla="*/ 0 w 861"/>
                <a:gd name="T9" fmla="*/ 0 h 69"/>
                <a:gd name="T10" fmla="*/ 0 w 861"/>
                <a:gd name="T11" fmla="*/ 0 h 69"/>
                <a:gd name="T12" fmla="*/ 861 w 861"/>
                <a:gd name="T13" fmla="*/ 0 h 69"/>
                <a:gd name="T14" fmla="*/ 861 w 861"/>
                <a:gd name="T15" fmla="*/ 64 h 69"/>
                <a:gd name="T16" fmla="*/ 0 w 861"/>
                <a:gd name="T17" fmla="*/ 64 h 69"/>
                <a:gd name="T18" fmla="*/ 0 w 861"/>
                <a:gd name="T19" fmla="*/ 0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9">
                  <a:moveTo>
                    <a:pt x="0" y="0"/>
                  </a:moveTo>
                  <a:lnTo>
                    <a:pt x="861" y="0"/>
                  </a:lnTo>
                  <a:lnTo>
                    <a:pt x="861" y="69"/>
                  </a:lnTo>
                  <a:lnTo>
                    <a:pt x="0" y="69"/>
                  </a:lnTo>
                  <a:lnTo>
                    <a:pt x="0" y="0"/>
                  </a:lnTo>
                  <a:close/>
                  <a:moveTo>
                    <a:pt x="0" y="0"/>
                  </a:moveTo>
                  <a:lnTo>
                    <a:pt x="861" y="0"/>
                  </a:lnTo>
                  <a:lnTo>
                    <a:pt x="861" y="64"/>
                  </a:lnTo>
                  <a:lnTo>
                    <a:pt x="0" y="64"/>
                  </a:ln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5" name="Freeform 266">
              <a:extLst>
                <a:ext uri="{FF2B5EF4-FFF2-40B4-BE49-F238E27FC236}">
                  <a16:creationId xmlns:a16="http://schemas.microsoft.com/office/drawing/2014/main" id="{DD0F12E6-73F0-1B44-806A-7630A1F56ADA}"/>
                </a:ext>
              </a:extLst>
            </p:cNvPr>
            <p:cNvSpPr>
              <a:spLocks noEditPoints="1"/>
            </p:cNvSpPr>
            <p:nvPr/>
          </p:nvSpPr>
          <p:spPr bwMode="auto">
            <a:xfrm>
              <a:off x="3735" y="2475"/>
              <a:ext cx="861" cy="64"/>
            </a:xfrm>
            <a:custGeom>
              <a:avLst/>
              <a:gdLst>
                <a:gd name="T0" fmla="*/ 0 w 861"/>
                <a:gd name="T1" fmla="*/ 0 h 64"/>
                <a:gd name="T2" fmla="*/ 861 w 861"/>
                <a:gd name="T3" fmla="*/ 0 h 64"/>
                <a:gd name="T4" fmla="*/ 861 w 861"/>
                <a:gd name="T5" fmla="*/ 64 h 64"/>
                <a:gd name="T6" fmla="*/ 0 w 861"/>
                <a:gd name="T7" fmla="*/ 64 h 64"/>
                <a:gd name="T8" fmla="*/ 0 w 861"/>
                <a:gd name="T9" fmla="*/ 0 h 64"/>
                <a:gd name="T10" fmla="*/ 0 w 861"/>
                <a:gd name="T11" fmla="*/ 0 h 64"/>
                <a:gd name="T12" fmla="*/ 861 w 861"/>
                <a:gd name="T13" fmla="*/ 0 h 64"/>
                <a:gd name="T14" fmla="*/ 861 w 861"/>
                <a:gd name="T15" fmla="*/ 58 h 64"/>
                <a:gd name="T16" fmla="*/ 0 w 861"/>
                <a:gd name="T17" fmla="*/ 58 h 64"/>
                <a:gd name="T18" fmla="*/ 0 w 861"/>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4">
                  <a:moveTo>
                    <a:pt x="0" y="0"/>
                  </a:moveTo>
                  <a:lnTo>
                    <a:pt x="861" y="0"/>
                  </a:lnTo>
                  <a:lnTo>
                    <a:pt x="861" y="64"/>
                  </a:lnTo>
                  <a:lnTo>
                    <a:pt x="0" y="64"/>
                  </a:lnTo>
                  <a:lnTo>
                    <a:pt x="0" y="0"/>
                  </a:lnTo>
                  <a:close/>
                  <a:moveTo>
                    <a:pt x="0" y="0"/>
                  </a:moveTo>
                  <a:lnTo>
                    <a:pt x="861" y="0"/>
                  </a:lnTo>
                  <a:lnTo>
                    <a:pt x="861" y="58"/>
                  </a:lnTo>
                  <a:lnTo>
                    <a:pt x="0" y="58"/>
                  </a:lnTo>
                  <a:lnTo>
                    <a:pt x="0" y="0"/>
                  </a:lnTo>
                  <a:close/>
                </a:path>
              </a:pathLst>
            </a:custGeom>
            <a:solidFill>
              <a:srgbClr val="F1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6" name="Freeform 267">
              <a:extLst>
                <a:ext uri="{FF2B5EF4-FFF2-40B4-BE49-F238E27FC236}">
                  <a16:creationId xmlns:a16="http://schemas.microsoft.com/office/drawing/2014/main" id="{5019F794-EA06-0A48-AB37-11C917560F2A}"/>
                </a:ext>
              </a:extLst>
            </p:cNvPr>
            <p:cNvSpPr>
              <a:spLocks noEditPoints="1"/>
            </p:cNvSpPr>
            <p:nvPr/>
          </p:nvSpPr>
          <p:spPr bwMode="auto">
            <a:xfrm>
              <a:off x="3735" y="2475"/>
              <a:ext cx="861" cy="58"/>
            </a:xfrm>
            <a:custGeom>
              <a:avLst/>
              <a:gdLst>
                <a:gd name="T0" fmla="*/ 0 w 861"/>
                <a:gd name="T1" fmla="*/ 0 h 58"/>
                <a:gd name="T2" fmla="*/ 861 w 861"/>
                <a:gd name="T3" fmla="*/ 0 h 58"/>
                <a:gd name="T4" fmla="*/ 861 w 861"/>
                <a:gd name="T5" fmla="*/ 58 h 58"/>
                <a:gd name="T6" fmla="*/ 0 w 861"/>
                <a:gd name="T7" fmla="*/ 58 h 58"/>
                <a:gd name="T8" fmla="*/ 0 w 861"/>
                <a:gd name="T9" fmla="*/ 0 h 58"/>
                <a:gd name="T10" fmla="*/ 0 w 861"/>
                <a:gd name="T11" fmla="*/ 0 h 58"/>
                <a:gd name="T12" fmla="*/ 861 w 861"/>
                <a:gd name="T13" fmla="*/ 0 h 58"/>
                <a:gd name="T14" fmla="*/ 861 w 861"/>
                <a:gd name="T15" fmla="*/ 52 h 58"/>
                <a:gd name="T16" fmla="*/ 0 w 861"/>
                <a:gd name="T17" fmla="*/ 52 h 58"/>
                <a:gd name="T18" fmla="*/ 0 w 861"/>
                <a:gd name="T19" fmla="*/ 0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8">
                  <a:moveTo>
                    <a:pt x="0" y="0"/>
                  </a:moveTo>
                  <a:lnTo>
                    <a:pt x="861" y="0"/>
                  </a:lnTo>
                  <a:lnTo>
                    <a:pt x="861" y="58"/>
                  </a:lnTo>
                  <a:lnTo>
                    <a:pt x="0" y="58"/>
                  </a:lnTo>
                  <a:lnTo>
                    <a:pt x="0" y="0"/>
                  </a:lnTo>
                  <a:close/>
                  <a:moveTo>
                    <a:pt x="0" y="0"/>
                  </a:moveTo>
                  <a:lnTo>
                    <a:pt x="861" y="0"/>
                  </a:lnTo>
                  <a:lnTo>
                    <a:pt x="861" y="52"/>
                  </a:lnTo>
                  <a:lnTo>
                    <a:pt x="0" y="52"/>
                  </a:lnTo>
                  <a:lnTo>
                    <a:pt x="0" y="0"/>
                  </a:ln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7" name="Freeform 268">
              <a:extLst>
                <a:ext uri="{FF2B5EF4-FFF2-40B4-BE49-F238E27FC236}">
                  <a16:creationId xmlns:a16="http://schemas.microsoft.com/office/drawing/2014/main" id="{0C44A0C8-4944-D54F-AEFA-84B92D5E34D6}"/>
                </a:ext>
              </a:extLst>
            </p:cNvPr>
            <p:cNvSpPr>
              <a:spLocks noEditPoints="1"/>
            </p:cNvSpPr>
            <p:nvPr/>
          </p:nvSpPr>
          <p:spPr bwMode="auto">
            <a:xfrm>
              <a:off x="3735" y="2475"/>
              <a:ext cx="861" cy="52"/>
            </a:xfrm>
            <a:custGeom>
              <a:avLst/>
              <a:gdLst>
                <a:gd name="T0" fmla="*/ 0 w 861"/>
                <a:gd name="T1" fmla="*/ 0 h 52"/>
                <a:gd name="T2" fmla="*/ 861 w 861"/>
                <a:gd name="T3" fmla="*/ 0 h 52"/>
                <a:gd name="T4" fmla="*/ 861 w 861"/>
                <a:gd name="T5" fmla="*/ 52 h 52"/>
                <a:gd name="T6" fmla="*/ 0 w 861"/>
                <a:gd name="T7" fmla="*/ 52 h 52"/>
                <a:gd name="T8" fmla="*/ 0 w 861"/>
                <a:gd name="T9" fmla="*/ 0 h 52"/>
                <a:gd name="T10" fmla="*/ 0 w 861"/>
                <a:gd name="T11" fmla="*/ 0 h 52"/>
                <a:gd name="T12" fmla="*/ 861 w 861"/>
                <a:gd name="T13" fmla="*/ 0 h 52"/>
                <a:gd name="T14" fmla="*/ 861 w 861"/>
                <a:gd name="T15" fmla="*/ 46 h 52"/>
                <a:gd name="T16" fmla="*/ 0 w 861"/>
                <a:gd name="T17" fmla="*/ 46 h 52"/>
                <a:gd name="T18" fmla="*/ 0 w 861"/>
                <a:gd name="T19" fmla="*/ 0 h 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52">
                  <a:moveTo>
                    <a:pt x="0" y="0"/>
                  </a:moveTo>
                  <a:lnTo>
                    <a:pt x="861" y="0"/>
                  </a:lnTo>
                  <a:lnTo>
                    <a:pt x="861" y="52"/>
                  </a:lnTo>
                  <a:lnTo>
                    <a:pt x="0" y="52"/>
                  </a:lnTo>
                  <a:lnTo>
                    <a:pt x="0" y="0"/>
                  </a:lnTo>
                  <a:close/>
                  <a:moveTo>
                    <a:pt x="0" y="0"/>
                  </a:moveTo>
                  <a:lnTo>
                    <a:pt x="861" y="0"/>
                  </a:lnTo>
                  <a:lnTo>
                    <a:pt x="861" y="46"/>
                  </a:lnTo>
                  <a:lnTo>
                    <a:pt x="0" y="46"/>
                  </a:lnTo>
                  <a:lnTo>
                    <a:pt x="0" y="0"/>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8" name="Freeform 269">
              <a:extLst>
                <a:ext uri="{FF2B5EF4-FFF2-40B4-BE49-F238E27FC236}">
                  <a16:creationId xmlns:a16="http://schemas.microsoft.com/office/drawing/2014/main" id="{E3E75C2A-35D9-2A49-94FC-9980E878F4A3}"/>
                </a:ext>
              </a:extLst>
            </p:cNvPr>
            <p:cNvSpPr>
              <a:spLocks noEditPoints="1"/>
            </p:cNvSpPr>
            <p:nvPr/>
          </p:nvSpPr>
          <p:spPr bwMode="auto">
            <a:xfrm>
              <a:off x="3735" y="2475"/>
              <a:ext cx="861" cy="46"/>
            </a:xfrm>
            <a:custGeom>
              <a:avLst/>
              <a:gdLst>
                <a:gd name="T0" fmla="*/ 0 w 861"/>
                <a:gd name="T1" fmla="*/ 0 h 46"/>
                <a:gd name="T2" fmla="*/ 861 w 861"/>
                <a:gd name="T3" fmla="*/ 0 h 46"/>
                <a:gd name="T4" fmla="*/ 861 w 861"/>
                <a:gd name="T5" fmla="*/ 46 h 46"/>
                <a:gd name="T6" fmla="*/ 0 w 861"/>
                <a:gd name="T7" fmla="*/ 46 h 46"/>
                <a:gd name="T8" fmla="*/ 0 w 861"/>
                <a:gd name="T9" fmla="*/ 0 h 46"/>
                <a:gd name="T10" fmla="*/ 0 w 861"/>
                <a:gd name="T11" fmla="*/ 0 h 46"/>
                <a:gd name="T12" fmla="*/ 861 w 861"/>
                <a:gd name="T13" fmla="*/ 0 h 46"/>
                <a:gd name="T14" fmla="*/ 861 w 861"/>
                <a:gd name="T15" fmla="*/ 41 h 46"/>
                <a:gd name="T16" fmla="*/ 0 w 861"/>
                <a:gd name="T17" fmla="*/ 41 h 46"/>
                <a:gd name="T18" fmla="*/ 0 w 861"/>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6">
                  <a:moveTo>
                    <a:pt x="0" y="0"/>
                  </a:moveTo>
                  <a:lnTo>
                    <a:pt x="861" y="0"/>
                  </a:lnTo>
                  <a:lnTo>
                    <a:pt x="861" y="46"/>
                  </a:lnTo>
                  <a:lnTo>
                    <a:pt x="0" y="46"/>
                  </a:lnTo>
                  <a:lnTo>
                    <a:pt x="0" y="0"/>
                  </a:lnTo>
                  <a:close/>
                  <a:moveTo>
                    <a:pt x="0" y="0"/>
                  </a:moveTo>
                  <a:lnTo>
                    <a:pt x="861" y="0"/>
                  </a:lnTo>
                  <a:lnTo>
                    <a:pt x="861" y="41"/>
                  </a:lnTo>
                  <a:lnTo>
                    <a:pt x="0" y="41"/>
                  </a:ln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39" name="Freeform 270">
              <a:extLst>
                <a:ext uri="{FF2B5EF4-FFF2-40B4-BE49-F238E27FC236}">
                  <a16:creationId xmlns:a16="http://schemas.microsoft.com/office/drawing/2014/main" id="{777371BD-E218-8B45-80CF-41161D0163A3}"/>
                </a:ext>
              </a:extLst>
            </p:cNvPr>
            <p:cNvSpPr>
              <a:spLocks noEditPoints="1"/>
            </p:cNvSpPr>
            <p:nvPr/>
          </p:nvSpPr>
          <p:spPr bwMode="auto">
            <a:xfrm>
              <a:off x="3735" y="2475"/>
              <a:ext cx="861" cy="41"/>
            </a:xfrm>
            <a:custGeom>
              <a:avLst/>
              <a:gdLst>
                <a:gd name="T0" fmla="*/ 0 w 861"/>
                <a:gd name="T1" fmla="*/ 0 h 41"/>
                <a:gd name="T2" fmla="*/ 861 w 861"/>
                <a:gd name="T3" fmla="*/ 0 h 41"/>
                <a:gd name="T4" fmla="*/ 861 w 861"/>
                <a:gd name="T5" fmla="*/ 41 h 41"/>
                <a:gd name="T6" fmla="*/ 0 w 861"/>
                <a:gd name="T7" fmla="*/ 41 h 41"/>
                <a:gd name="T8" fmla="*/ 0 w 861"/>
                <a:gd name="T9" fmla="*/ 0 h 41"/>
                <a:gd name="T10" fmla="*/ 0 w 861"/>
                <a:gd name="T11" fmla="*/ 0 h 41"/>
                <a:gd name="T12" fmla="*/ 861 w 861"/>
                <a:gd name="T13" fmla="*/ 0 h 41"/>
                <a:gd name="T14" fmla="*/ 861 w 861"/>
                <a:gd name="T15" fmla="*/ 35 h 41"/>
                <a:gd name="T16" fmla="*/ 0 w 861"/>
                <a:gd name="T17" fmla="*/ 35 h 41"/>
                <a:gd name="T18" fmla="*/ 0 w 861"/>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41">
                  <a:moveTo>
                    <a:pt x="0" y="0"/>
                  </a:moveTo>
                  <a:lnTo>
                    <a:pt x="861" y="0"/>
                  </a:lnTo>
                  <a:lnTo>
                    <a:pt x="861" y="41"/>
                  </a:lnTo>
                  <a:lnTo>
                    <a:pt x="0" y="41"/>
                  </a:lnTo>
                  <a:lnTo>
                    <a:pt x="0" y="0"/>
                  </a:lnTo>
                  <a:close/>
                  <a:moveTo>
                    <a:pt x="0" y="0"/>
                  </a:moveTo>
                  <a:lnTo>
                    <a:pt x="861" y="0"/>
                  </a:lnTo>
                  <a:lnTo>
                    <a:pt x="861" y="35"/>
                  </a:lnTo>
                  <a:lnTo>
                    <a:pt x="0" y="35"/>
                  </a:lnTo>
                  <a:lnTo>
                    <a:pt x="0" y="0"/>
                  </a:lnTo>
                  <a:close/>
                </a:path>
              </a:pathLst>
            </a:custGeom>
            <a:solidFill>
              <a:srgbClr val="EDED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0" name="Freeform 271">
              <a:extLst>
                <a:ext uri="{FF2B5EF4-FFF2-40B4-BE49-F238E27FC236}">
                  <a16:creationId xmlns:a16="http://schemas.microsoft.com/office/drawing/2014/main" id="{9FE7D3B5-DE0B-F84A-8B36-086DD53F7C1E}"/>
                </a:ext>
              </a:extLst>
            </p:cNvPr>
            <p:cNvSpPr>
              <a:spLocks noEditPoints="1"/>
            </p:cNvSpPr>
            <p:nvPr/>
          </p:nvSpPr>
          <p:spPr bwMode="auto">
            <a:xfrm>
              <a:off x="3735" y="2475"/>
              <a:ext cx="861" cy="35"/>
            </a:xfrm>
            <a:custGeom>
              <a:avLst/>
              <a:gdLst>
                <a:gd name="T0" fmla="*/ 0 w 861"/>
                <a:gd name="T1" fmla="*/ 0 h 35"/>
                <a:gd name="T2" fmla="*/ 861 w 861"/>
                <a:gd name="T3" fmla="*/ 0 h 35"/>
                <a:gd name="T4" fmla="*/ 861 w 861"/>
                <a:gd name="T5" fmla="*/ 35 h 35"/>
                <a:gd name="T6" fmla="*/ 0 w 861"/>
                <a:gd name="T7" fmla="*/ 35 h 35"/>
                <a:gd name="T8" fmla="*/ 0 w 861"/>
                <a:gd name="T9" fmla="*/ 0 h 35"/>
                <a:gd name="T10" fmla="*/ 0 w 861"/>
                <a:gd name="T11" fmla="*/ 0 h 35"/>
                <a:gd name="T12" fmla="*/ 861 w 861"/>
                <a:gd name="T13" fmla="*/ 0 h 35"/>
                <a:gd name="T14" fmla="*/ 861 w 861"/>
                <a:gd name="T15" fmla="*/ 29 h 35"/>
                <a:gd name="T16" fmla="*/ 0 w 861"/>
                <a:gd name="T17" fmla="*/ 29 h 35"/>
                <a:gd name="T18" fmla="*/ 0 w 861"/>
                <a:gd name="T19" fmla="*/ 0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35">
                  <a:moveTo>
                    <a:pt x="0" y="0"/>
                  </a:moveTo>
                  <a:lnTo>
                    <a:pt x="861" y="0"/>
                  </a:lnTo>
                  <a:lnTo>
                    <a:pt x="861" y="35"/>
                  </a:lnTo>
                  <a:lnTo>
                    <a:pt x="0" y="35"/>
                  </a:lnTo>
                  <a:lnTo>
                    <a:pt x="0" y="0"/>
                  </a:lnTo>
                  <a:close/>
                  <a:moveTo>
                    <a:pt x="0" y="0"/>
                  </a:moveTo>
                  <a:lnTo>
                    <a:pt x="861" y="0"/>
                  </a:lnTo>
                  <a:lnTo>
                    <a:pt x="861" y="29"/>
                  </a:lnTo>
                  <a:lnTo>
                    <a:pt x="0" y="29"/>
                  </a:lnTo>
                  <a:lnTo>
                    <a:pt x="0" y="0"/>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1" name="Freeform 272">
              <a:extLst>
                <a:ext uri="{FF2B5EF4-FFF2-40B4-BE49-F238E27FC236}">
                  <a16:creationId xmlns:a16="http://schemas.microsoft.com/office/drawing/2014/main" id="{8567DE7B-B4CE-4D4C-9E90-94ED904089D4}"/>
                </a:ext>
              </a:extLst>
            </p:cNvPr>
            <p:cNvSpPr>
              <a:spLocks noEditPoints="1"/>
            </p:cNvSpPr>
            <p:nvPr/>
          </p:nvSpPr>
          <p:spPr bwMode="auto">
            <a:xfrm>
              <a:off x="3735" y="2475"/>
              <a:ext cx="861" cy="29"/>
            </a:xfrm>
            <a:custGeom>
              <a:avLst/>
              <a:gdLst>
                <a:gd name="T0" fmla="*/ 0 w 861"/>
                <a:gd name="T1" fmla="*/ 0 h 29"/>
                <a:gd name="T2" fmla="*/ 861 w 861"/>
                <a:gd name="T3" fmla="*/ 0 h 29"/>
                <a:gd name="T4" fmla="*/ 861 w 861"/>
                <a:gd name="T5" fmla="*/ 29 h 29"/>
                <a:gd name="T6" fmla="*/ 0 w 861"/>
                <a:gd name="T7" fmla="*/ 29 h 29"/>
                <a:gd name="T8" fmla="*/ 0 w 861"/>
                <a:gd name="T9" fmla="*/ 0 h 29"/>
                <a:gd name="T10" fmla="*/ 0 w 861"/>
                <a:gd name="T11" fmla="*/ 0 h 29"/>
                <a:gd name="T12" fmla="*/ 861 w 861"/>
                <a:gd name="T13" fmla="*/ 0 h 29"/>
                <a:gd name="T14" fmla="*/ 861 w 861"/>
                <a:gd name="T15" fmla="*/ 23 h 29"/>
                <a:gd name="T16" fmla="*/ 0 w 861"/>
                <a:gd name="T17" fmla="*/ 23 h 29"/>
                <a:gd name="T18" fmla="*/ 0 w 861"/>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9">
                  <a:moveTo>
                    <a:pt x="0" y="0"/>
                  </a:moveTo>
                  <a:lnTo>
                    <a:pt x="861" y="0"/>
                  </a:lnTo>
                  <a:lnTo>
                    <a:pt x="861" y="29"/>
                  </a:lnTo>
                  <a:lnTo>
                    <a:pt x="0" y="29"/>
                  </a:lnTo>
                  <a:lnTo>
                    <a:pt x="0" y="0"/>
                  </a:lnTo>
                  <a:close/>
                  <a:moveTo>
                    <a:pt x="0" y="0"/>
                  </a:moveTo>
                  <a:lnTo>
                    <a:pt x="861" y="0"/>
                  </a:lnTo>
                  <a:lnTo>
                    <a:pt x="861" y="23"/>
                  </a:lnTo>
                  <a:lnTo>
                    <a:pt x="0" y="23"/>
                  </a:lnTo>
                  <a:lnTo>
                    <a:pt x="0" y="0"/>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2" name="Freeform 273">
              <a:extLst>
                <a:ext uri="{FF2B5EF4-FFF2-40B4-BE49-F238E27FC236}">
                  <a16:creationId xmlns:a16="http://schemas.microsoft.com/office/drawing/2014/main" id="{CB223D74-DDCA-9245-8A3C-3352A64613C1}"/>
                </a:ext>
              </a:extLst>
            </p:cNvPr>
            <p:cNvSpPr>
              <a:spLocks noEditPoints="1"/>
            </p:cNvSpPr>
            <p:nvPr/>
          </p:nvSpPr>
          <p:spPr bwMode="auto">
            <a:xfrm>
              <a:off x="3735" y="2475"/>
              <a:ext cx="861" cy="23"/>
            </a:xfrm>
            <a:custGeom>
              <a:avLst/>
              <a:gdLst>
                <a:gd name="T0" fmla="*/ 0 w 861"/>
                <a:gd name="T1" fmla="*/ 0 h 23"/>
                <a:gd name="T2" fmla="*/ 861 w 861"/>
                <a:gd name="T3" fmla="*/ 0 h 23"/>
                <a:gd name="T4" fmla="*/ 861 w 861"/>
                <a:gd name="T5" fmla="*/ 23 h 23"/>
                <a:gd name="T6" fmla="*/ 0 w 861"/>
                <a:gd name="T7" fmla="*/ 23 h 23"/>
                <a:gd name="T8" fmla="*/ 0 w 861"/>
                <a:gd name="T9" fmla="*/ 0 h 23"/>
                <a:gd name="T10" fmla="*/ 0 w 861"/>
                <a:gd name="T11" fmla="*/ 0 h 23"/>
                <a:gd name="T12" fmla="*/ 861 w 861"/>
                <a:gd name="T13" fmla="*/ 0 h 23"/>
                <a:gd name="T14" fmla="*/ 861 w 861"/>
                <a:gd name="T15" fmla="*/ 18 h 23"/>
                <a:gd name="T16" fmla="*/ 0 w 861"/>
                <a:gd name="T17" fmla="*/ 18 h 23"/>
                <a:gd name="T18" fmla="*/ 0 w 861"/>
                <a:gd name="T19" fmla="*/ 0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23">
                  <a:moveTo>
                    <a:pt x="0" y="0"/>
                  </a:moveTo>
                  <a:lnTo>
                    <a:pt x="861" y="0"/>
                  </a:lnTo>
                  <a:lnTo>
                    <a:pt x="861" y="23"/>
                  </a:lnTo>
                  <a:lnTo>
                    <a:pt x="0" y="23"/>
                  </a:lnTo>
                  <a:lnTo>
                    <a:pt x="0" y="0"/>
                  </a:lnTo>
                  <a:close/>
                  <a:moveTo>
                    <a:pt x="0" y="0"/>
                  </a:moveTo>
                  <a:lnTo>
                    <a:pt x="861" y="0"/>
                  </a:lnTo>
                  <a:lnTo>
                    <a:pt x="861" y="18"/>
                  </a:lnTo>
                  <a:lnTo>
                    <a:pt x="0" y="18"/>
                  </a:ln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3" name="Freeform 274">
              <a:extLst>
                <a:ext uri="{FF2B5EF4-FFF2-40B4-BE49-F238E27FC236}">
                  <a16:creationId xmlns:a16="http://schemas.microsoft.com/office/drawing/2014/main" id="{46E90554-F81D-D640-AE48-E1414BB9AF6E}"/>
                </a:ext>
              </a:extLst>
            </p:cNvPr>
            <p:cNvSpPr>
              <a:spLocks noEditPoints="1"/>
            </p:cNvSpPr>
            <p:nvPr/>
          </p:nvSpPr>
          <p:spPr bwMode="auto">
            <a:xfrm>
              <a:off x="3735" y="2475"/>
              <a:ext cx="861" cy="18"/>
            </a:xfrm>
            <a:custGeom>
              <a:avLst/>
              <a:gdLst>
                <a:gd name="T0" fmla="*/ 0 w 861"/>
                <a:gd name="T1" fmla="*/ 0 h 18"/>
                <a:gd name="T2" fmla="*/ 861 w 861"/>
                <a:gd name="T3" fmla="*/ 0 h 18"/>
                <a:gd name="T4" fmla="*/ 861 w 861"/>
                <a:gd name="T5" fmla="*/ 18 h 18"/>
                <a:gd name="T6" fmla="*/ 0 w 861"/>
                <a:gd name="T7" fmla="*/ 18 h 18"/>
                <a:gd name="T8" fmla="*/ 0 w 861"/>
                <a:gd name="T9" fmla="*/ 0 h 18"/>
                <a:gd name="T10" fmla="*/ 0 w 861"/>
                <a:gd name="T11" fmla="*/ 0 h 18"/>
                <a:gd name="T12" fmla="*/ 861 w 861"/>
                <a:gd name="T13" fmla="*/ 0 h 18"/>
                <a:gd name="T14" fmla="*/ 861 w 861"/>
                <a:gd name="T15" fmla="*/ 11 h 18"/>
                <a:gd name="T16" fmla="*/ 0 w 861"/>
                <a:gd name="T17" fmla="*/ 11 h 18"/>
                <a:gd name="T18" fmla="*/ 0 w 861"/>
                <a:gd name="T19" fmla="*/ 0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8">
                  <a:moveTo>
                    <a:pt x="0" y="0"/>
                  </a:moveTo>
                  <a:lnTo>
                    <a:pt x="861" y="0"/>
                  </a:lnTo>
                  <a:lnTo>
                    <a:pt x="861" y="18"/>
                  </a:lnTo>
                  <a:lnTo>
                    <a:pt x="0" y="18"/>
                  </a:lnTo>
                  <a:lnTo>
                    <a:pt x="0" y="0"/>
                  </a:lnTo>
                  <a:close/>
                  <a:moveTo>
                    <a:pt x="0" y="0"/>
                  </a:moveTo>
                  <a:lnTo>
                    <a:pt x="861" y="0"/>
                  </a:lnTo>
                  <a:lnTo>
                    <a:pt x="861" y="11"/>
                  </a:lnTo>
                  <a:lnTo>
                    <a:pt x="0" y="11"/>
                  </a:lnTo>
                  <a:lnTo>
                    <a:pt x="0"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4" name="Freeform 275">
              <a:extLst>
                <a:ext uri="{FF2B5EF4-FFF2-40B4-BE49-F238E27FC236}">
                  <a16:creationId xmlns:a16="http://schemas.microsoft.com/office/drawing/2014/main" id="{CC9893E6-4DE2-564E-A954-CB1EAA27E1E1}"/>
                </a:ext>
              </a:extLst>
            </p:cNvPr>
            <p:cNvSpPr>
              <a:spLocks noEditPoints="1"/>
            </p:cNvSpPr>
            <p:nvPr/>
          </p:nvSpPr>
          <p:spPr bwMode="auto">
            <a:xfrm>
              <a:off x="3735" y="2475"/>
              <a:ext cx="861" cy="11"/>
            </a:xfrm>
            <a:custGeom>
              <a:avLst/>
              <a:gdLst>
                <a:gd name="T0" fmla="*/ 0 w 861"/>
                <a:gd name="T1" fmla="*/ 0 h 11"/>
                <a:gd name="T2" fmla="*/ 861 w 861"/>
                <a:gd name="T3" fmla="*/ 0 h 11"/>
                <a:gd name="T4" fmla="*/ 861 w 861"/>
                <a:gd name="T5" fmla="*/ 11 h 11"/>
                <a:gd name="T6" fmla="*/ 0 w 861"/>
                <a:gd name="T7" fmla="*/ 11 h 11"/>
                <a:gd name="T8" fmla="*/ 0 w 861"/>
                <a:gd name="T9" fmla="*/ 0 h 11"/>
                <a:gd name="T10" fmla="*/ 0 w 861"/>
                <a:gd name="T11" fmla="*/ 0 h 11"/>
                <a:gd name="T12" fmla="*/ 861 w 861"/>
                <a:gd name="T13" fmla="*/ 0 h 11"/>
                <a:gd name="T14" fmla="*/ 861 w 861"/>
                <a:gd name="T15" fmla="*/ 6 h 11"/>
                <a:gd name="T16" fmla="*/ 0 w 861"/>
                <a:gd name="T17" fmla="*/ 6 h 11"/>
                <a:gd name="T18" fmla="*/ 0 w 861"/>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11">
                  <a:moveTo>
                    <a:pt x="0" y="0"/>
                  </a:moveTo>
                  <a:lnTo>
                    <a:pt x="861" y="0"/>
                  </a:lnTo>
                  <a:lnTo>
                    <a:pt x="861" y="11"/>
                  </a:lnTo>
                  <a:lnTo>
                    <a:pt x="0" y="11"/>
                  </a:lnTo>
                  <a:lnTo>
                    <a:pt x="0" y="0"/>
                  </a:lnTo>
                  <a:close/>
                  <a:moveTo>
                    <a:pt x="0" y="0"/>
                  </a:moveTo>
                  <a:lnTo>
                    <a:pt x="861" y="0"/>
                  </a:lnTo>
                  <a:lnTo>
                    <a:pt x="861" y="6"/>
                  </a:lnTo>
                  <a:lnTo>
                    <a:pt x="0" y="6"/>
                  </a:lnTo>
                  <a:lnTo>
                    <a:pt x="0" y="0"/>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5" name="Freeform 276">
              <a:extLst>
                <a:ext uri="{FF2B5EF4-FFF2-40B4-BE49-F238E27FC236}">
                  <a16:creationId xmlns:a16="http://schemas.microsoft.com/office/drawing/2014/main" id="{FCDD4977-BD64-CF4B-A7F5-2C79C0C35CF3}"/>
                </a:ext>
              </a:extLst>
            </p:cNvPr>
            <p:cNvSpPr>
              <a:spLocks noEditPoints="1"/>
            </p:cNvSpPr>
            <p:nvPr/>
          </p:nvSpPr>
          <p:spPr bwMode="auto">
            <a:xfrm>
              <a:off x="3735" y="2475"/>
              <a:ext cx="861" cy="6"/>
            </a:xfrm>
            <a:custGeom>
              <a:avLst/>
              <a:gdLst>
                <a:gd name="T0" fmla="*/ 0 w 861"/>
                <a:gd name="T1" fmla="*/ 0 h 6"/>
                <a:gd name="T2" fmla="*/ 861 w 861"/>
                <a:gd name="T3" fmla="*/ 0 h 6"/>
                <a:gd name="T4" fmla="*/ 861 w 861"/>
                <a:gd name="T5" fmla="*/ 6 h 6"/>
                <a:gd name="T6" fmla="*/ 0 w 861"/>
                <a:gd name="T7" fmla="*/ 6 h 6"/>
                <a:gd name="T8" fmla="*/ 0 w 861"/>
                <a:gd name="T9" fmla="*/ 0 h 6"/>
                <a:gd name="T10" fmla="*/ 0 w 861"/>
                <a:gd name="T11" fmla="*/ 0 h 6"/>
                <a:gd name="T12" fmla="*/ 861 w 861"/>
                <a:gd name="T13" fmla="*/ 0 h 6"/>
                <a:gd name="T14" fmla="*/ 861 w 861"/>
                <a:gd name="T15" fmla="*/ 0 h 6"/>
                <a:gd name="T16" fmla="*/ 0 w 861"/>
                <a:gd name="T17" fmla="*/ 0 h 6"/>
                <a:gd name="T18" fmla="*/ 0 w 861"/>
                <a:gd name="T19" fmla="*/ 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1" h="6">
                  <a:moveTo>
                    <a:pt x="0" y="0"/>
                  </a:moveTo>
                  <a:lnTo>
                    <a:pt x="861" y="0"/>
                  </a:lnTo>
                  <a:lnTo>
                    <a:pt x="861" y="6"/>
                  </a:lnTo>
                  <a:lnTo>
                    <a:pt x="0" y="6"/>
                  </a:lnTo>
                  <a:lnTo>
                    <a:pt x="0" y="0"/>
                  </a:lnTo>
                  <a:close/>
                  <a:moveTo>
                    <a:pt x="0" y="0"/>
                  </a:moveTo>
                  <a:lnTo>
                    <a:pt x="861" y="0"/>
                  </a:lnTo>
                  <a:lnTo>
                    <a:pt x="0"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6" name="Freeform 277">
              <a:extLst>
                <a:ext uri="{FF2B5EF4-FFF2-40B4-BE49-F238E27FC236}">
                  <a16:creationId xmlns:a16="http://schemas.microsoft.com/office/drawing/2014/main" id="{A05E8C69-268D-7445-9B38-05FE65A2FD93}"/>
                </a:ext>
              </a:extLst>
            </p:cNvPr>
            <p:cNvSpPr>
              <a:spLocks/>
            </p:cNvSpPr>
            <p:nvPr/>
          </p:nvSpPr>
          <p:spPr bwMode="auto">
            <a:xfrm>
              <a:off x="4501" y="2475"/>
              <a:ext cx="95" cy="194"/>
            </a:xfrm>
            <a:custGeom>
              <a:avLst/>
              <a:gdLst>
                <a:gd name="T0" fmla="*/ 0 w 95"/>
                <a:gd name="T1" fmla="*/ 194 h 194"/>
                <a:gd name="T2" fmla="*/ 95 w 95"/>
                <a:gd name="T3" fmla="*/ 97 h 194"/>
                <a:gd name="T4" fmla="*/ 95 w 95"/>
                <a:gd name="T5" fmla="*/ 0 h 194"/>
                <a:gd name="T6" fmla="*/ 85 w 95"/>
                <a:gd name="T7" fmla="*/ 28 h 194"/>
                <a:gd name="T8" fmla="*/ 74 w 95"/>
                <a:gd name="T9" fmla="*/ 55 h 194"/>
                <a:gd name="T10" fmla="*/ 59 w 95"/>
                <a:gd name="T11" fmla="*/ 81 h 194"/>
                <a:gd name="T12" fmla="*/ 41 w 95"/>
                <a:gd name="T13" fmla="*/ 104 h 194"/>
                <a:gd name="T14" fmla="*/ 22 w 95"/>
                <a:gd name="T15" fmla="*/ 125 h 194"/>
                <a:gd name="T16" fmla="*/ 0 w 95"/>
                <a:gd name="T17" fmla="*/ 145 h 194"/>
                <a:gd name="T18" fmla="*/ 0 w 95"/>
                <a:gd name="T19" fmla="*/ 194 h 1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94">
                  <a:moveTo>
                    <a:pt x="0" y="194"/>
                  </a:moveTo>
                  <a:lnTo>
                    <a:pt x="95" y="97"/>
                  </a:lnTo>
                  <a:lnTo>
                    <a:pt x="95" y="0"/>
                  </a:lnTo>
                  <a:lnTo>
                    <a:pt x="85" y="28"/>
                  </a:lnTo>
                  <a:lnTo>
                    <a:pt x="74" y="55"/>
                  </a:lnTo>
                  <a:lnTo>
                    <a:pt x="59" y="81"/>
                  </a:lnTo>
                  <a:lnTo>
                    <a:pt x="41" y="104"/>
                  </a:lnTo>
                  <a:lnTo>
                    <a:pt x="22" y="125"/>
                  </a:lnTo>
                  <a:lnTo>
                    <a:pt x="0" y="145"/>
                  </a:lnTo>
                  <a:lnTo>
                    <a:pt x="0" y="194"/>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7" name="Freeform 278">
              <a:extLst>
                <a:ext uri="{FF2B5EF4-FFF2-40B4-BE49-F238E27FC236}">
                  <a16:creationId xmlns:a16="http://schemas.microsoft.com/office/drawing/2014/main" id="{C90C48CF-01AE-9E4E-AADA-5798F9C457D2}"/>
                </a:ext>
              </a:extLst>
            </p:cNvPr>
            <p:cNvSpPr>
              <a:spLocks/>
            </p:cNvSpPr>
            <p:nvPr/>
          </p:nvSpPr>
          <p:spPr bwMode="auto">
            <a:xfrm>
              <a:off x="4530" y="2494"/>
              <a:ext cx="33" cy="10"/>
            </a:xfrm>
            <a:custGeom>
              <a:avLst/>
              <a:gdLst>
                <a:gd name="T0" fmla="*/ 5 w 33"/>
                <a:gd name="T1" fmla="*/ 0 h 10"/>
                <a:gd name="T2" fmla="*/ 33 w 33"/>
                <a:gd name="T3" fmla="*/ 0 h 10"/>
                <a:gd name="T4" fmla="*/ 31 w 33"/>
                <a:gd name="T5" fmla="*/ 5 h 10"/>
                <a:gd name="T6" fmla="*/ 28 w 33"/>
                <a:gd name="T7" fmla="*/ 10 h 10"/>
                <a:gd name="T8" fmla="*/ 0 w 33"/>
                <a:gd name="T9" fmla="*/ 10 h 10"/>
                <a:gd name="T10" fmla="*/ 3 w 33"/>
                <a:gd name="T11" fmla="*/ 5 h 10"/>
                <a:gd name="T12" fmla="*/ 5 w 33"/>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10">
                  <a:moveTo>
                    <a:pt x="5" y="0"/>
                  </a:moveTo>
                  <a:lnTo>
                    <a:pt x="33"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8" name="Freeform 279">
              <a:extLst>
                <a:ext uri="{FF2B5EF4-FFF2-40B4-BE49-F238E27FC236}">
                  <a16:creationId xmlns:a16="http://schemas.microsoft.com/office/drawing/2014/main" id="{260FF187-FA1F-E24F-B433-E4457FC97869}"/>
                </a:ext>
              </a:extLst>
            </p:cNvPr>
            <p:cNvSpPr>
              <a:spLocks/>
            </p:cNvSpPr>
            <p:nvPr/>
          </p:nvSpPr>
          <p:spPr bwMode="auto">
            <a:xfrm>
              <a:off x="4488" y="2494"/>
              <a:ext cx="34" cy="10"/>
            </a:xfrm>
            <a:custGeom>
              <a:avLst/>
              <a:gdLst>
                <a:gd name="T0" fmla="*/ 5 w 34"/>
                <a:gd name="T1" fmla="*/ 0 h 10"/>
                <a:gd name="T2" fmla="*/ 34 w 34"/>
                <a:gd name="T3" fmla="*/ 0 h 10"/>
                <a:gd name="T4" fmla="*/ 31 w 34"/>
                <a:gd name="T5" fmla="*/ 5 h 10"/>
                <a:gd name="T6" fmla="*/ 28 w 34"/>
                <a:gd name="T7" fmla="*/ 10 h 10"/>
                <a:gd name="T8" fmla="*/ 0 w 34"/>
                <a:gd name="T9" fmla="*/ 10 h 10"/>
                <a:gd name="T10" fmla="*/ 3 w 34"/>
                <a:gd name="T11" fmla="*/ 5 h 10"/>
                <a:gd name="T12" fmla="*/ 5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5" y="0"/>
                  </a:moveTo>
                  <a:lnTo>
                    <a:pt x="34" y="0"/>
                  </a:lnTo>
                  <a:lnTo>
                    <a:pt x="31" y="5"/>
                  </a:lnTo>
                  <a:lnTo>
                    <a:pt x="28" y="10"/>
                  </a:lnTo>
                  <a:lnTo>
                    <a:pt x="0" y="10"/>
                  </a:lnTo>
                  <a:lnTo>
                    <a:pt x="3" y="5"/>
                  </a:lnTo>
                  <a:lnTo>
                    <a:pt x="5"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49" name="Freeform 280">
              <a:extLst>
                <a:ext uri="{FF2B5EF4-FFF2-40B4-BE49-F238E27FC236}">
                  <a16:creationId xmlns:a16="http://schemas.microsoft.com/office/drawing/2014/main" id="{BC145220-F141-7D45-8D96-2FD60E1124B3}"/>
                </a:ext>
              </a:extLst>
            </p:cNvPr>
            <p:cNvSpPr>
              <a:spLocks/>
            </p:cNvSpPr>
            <p:nvPr/>
          </p:nvSpPr>
          <p:spPr bwMode="auto">
            <a:xfrm>
              <a:off x="4443" y="2494"/>
              <a:ext cx="34" cy="10"/>
            </a:xfrm>
            <a:custGeom>
              <a:avLst/>
              <a:gdLst>
                <a:gd name="T0" fmla="*/ 6 w 34"/>
                <a:gd name="T1" fmla="*/ 0 h 10"/>
                <a:gd name="T2" fmla="*/ 34 w 34"/>
                <a:gd name="T3" fmla="*/ 0 h 10"/>
                <a:gd name="T4" fmla="*/ 32 w 34"/>
                <a:gd name="T5" fmla="*/ 5 h 10"/>
                <a:gd name="T6" fmla="*/ 28 w 34"/>
                <a:gd name="T7" fmla="*/ 10 h 10"/>
                <a:gd name="T8" fmla="*/ 0 w 34"/>
                <a:gd name="T9" fmla="*/ 10 h 10"/>
                <a:gd name="T10" fmla="*/ 3 w 34"/>
                <a:gd name="T11" fmla="*/ 5 h 10"/>
                <a:gd name="T12" fmla="*/ 6 w 34"/>
                <a:gd name="T13" fmla="*/ 0 h 1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0">
                  <a:moveTo>
                    <a:pt x="6" y="0"/>
                  </a:moveTo>
                  <a:lnTo>
                    <a:pt x="34" y="0"/>
                  </a:lnTo>
                  <a:lnTo>
                    <a:pt x="32" y="5"/>
                  </a:lnTo>
                  <a:lnTo>
                    <a:pt x="28" y="10"/>
                  </a:lnTo>
                  <a:lnTo>
                    <a:pt x="0" y="10"/>
                  </a:lnTo>
                  <a:lnTo>
                    <a:pt x="3" y="5"/>
                  </a:lnTo>
                  <a:lnTo>
                    <a:pt x="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0" name="Rectangle 281">
              <a:extLst>
                <a:ext uri="{FF2B5EF4-FFF2-40B4-BE49-F238E27FC236}">
                  <a16:creationId xmlns:a16="http://schemas.microsoft.com/office/drawing/2014/main" id="{02FF9EF2-8048-CD4C-8419-E4C359475513}"/>
                </a:ext>
              </a:extLst>
            </p:cNvPr>
            <p:cNvSpPr>
              <a:spLocks noChangeArrowheads="1"/>
            </p:cNvSpPr>
            <p:nvPr/>
          </p:nvSpPr>
          <p:spPr bwMode="auto">
            <a:xfrm>
              <a:off x="3735" y="2620"/>
              <a:ext cx="766" cy="49"/>
            </a:xfrm>
            <a:prstGeom prst="rect">
              <a:avLst/>
            </a:prstGeom>
            <a:solidFill>
              <a:srgbClr val="C0C0C0"/>
            </a:solidFill>
            <a:ln w="3175">
              <a:solidFill>
                <a:srgbClr val="000000"/>
              </a:solidFill>
              <a:miter lim="800000"/>
              <a:headEnd/>
              <a:tailEnd/>
            </a:ln>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051" name="Freeform 282">
              <a:extLst>
                <a:ext uri="{FF2B5EF4-FFF2-40B4-BE49-F238E27FC236}">
                  <a16:creationId xmlns:a16="http://schemas.microsoft.com/office/drawing/2014/main" id="{7E31C0ED-BEB3-4548-87E2-10DF2649D6AA}"/>
                </a:ext>
              </a:extLst>
            </p:cNvPr>
            <p:cNvSpPr>
              <a:spLocks/>
            </p:cNvSpPr>
            <p:nvPr/>
          </p:nvSpPr>
          <p:spPr bwMode="auto">
            <a:xfrm>
              <a:off x="3735" y="2475"/>
              <a:ext cx="861" cy="194"/>
            </a:xfrm>
            <a:custGeom>
              <a:avLst/>
              <a:gdLst>
                <a:gd name="T0" fmla="*/ 0 w 861"/>
                <a:gd name="T1" fmla="*/ 145 h 194"/>
                <a:gd name="T2" fmla="*/ 0 w 861"/>
                <a:gd name="T3" fmla="*/ 194 h 194"/>
                <a:gd name="T4" fmla="*/ 766 w 861"/>
                <a:gd name="T5" fmla="*/ 194 h 194"/>
                <a:gd name="T6" fmla="*/ 861 w 861"/>
                <a:gd name="T7" fmla="*/ 97 h 194"/>
                <a:gd name="T8" fmla="*/ 861 w 861"/>
                <a:gd name="T9" fmla="*/ 0 h 194"/>
                <a:gd name="T10" fmla="*/ 96 w 861"/>
                <a:gd name="T11" fmla="*/ 0 h 194"/>
                <a:gd name="T12" fmla="*/ 87 w 861"/>
                <a:gd name="T13" fmla="*/ 28 h 194"/>
                <a:gd name="T14" fmla="*/ 75 w 861"/>
                <a:gd name="T15" fmla="*/ 55 h 194"/>
                <a:gd name="T16" fmla="*/ 60 w 861"/>
                <a:gd name="T17" fmla="*/ 81 h 194"/>
                <a:gd name="T18" fmla="*/ 42 w 861"/>
                <a:gd name="T19" fmla="*/ 104 h 194"/>
                <a:gd name="T20" fmla="*/ 22 w 861"/>
                <a:gd name="T21" fmla="*/ 125 h 194"/>
                <a:gd name="T22" fmla="*/ 0 w 861"/>
                <a:gd name="T23" fmla="*/ 145 h 1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61" h="194">
                  <a:moveTo>
                    <a:pt x="0" y="145"/>
                  </a:moveTo>
                  <a:lnTo>
                    <a:pt x="0" y="194"/>
                  </a:lnTo>
                  <a:lnTo>
                    <a:pt x="766" y="194"/>
                  </a:lnTo>
                  <a:lnTo>
                    <a:pt x="861" y="97"/>
                  </a:lnTo>
                  <a:lnTo>
                    <a:pt x="861" y="0"/>
                  </a:lnTo>
                  <a:lnTo>
                    <a:pt x="96" y="0"/>
                  </a:lnTo>
                  <a:lnTo>
                    <a:pt x="87" y="28"/>
                  </a:lnTo>
                  <a:lnTo>
                    <a:pt x="75" y="55"/>
                  </a:lnTo>
                  <a:lnTo>
                    <a:pt x="60" y="81"/>
                  </a:lnTo>
                  <a:lnTo>
                    <a:pt x="42" y="104"/>
                  </a:lnTo>
                  <a:lnTo>
                    <a:pt x="22" y="125"/>
                  </a:lnTo>
                  <a:lnTo>
                    <a:pt x="0" y="14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2" name="Freeform 283">
              <a:extLst>
                <a:ext uri="{FF2B5EF4-FFF2-40B4-BE49-F238E27FC236}">
                  <a16:creationId xmlns:a16="http://schemas.microsoft.com/office/drawing/2014/main" id="{8C0D4BAF-148B-6B40-B3F2-88B13B31CF83}"/>
                </a:ext>
              </a:extLst>
            </p:cNvPr>
            <p:cNvSpPr>
              <a:spLocks noEditPoints="1"/>
            </p:cNvSpPr>
            <p:nvPr/>
          </p:nvSpPr>
          <p:spPr bwMode="auto">
            <a:xfrm>
              <a:off x="3780" y="2488"/>
              <a:ext cx="777" cy="119"/>
            </a:xfrm>
            <a:custGeom>
              <a:avLst/>
              <a:gdLst>
                <a:gd name="T0" fmla="*/ 0 w 777"/>
                <a:gd name="T1" fmla="*/ 0 h 119"/>
                <a:gd name="T2" fmla="*/ 777 w 777"/>
                <a:gd name="T3" fmla="*/ 0 h 119"/>
                <a:gd name="T4" fmla="*/ 777 w 777"/>
                <a:gd name="T5" fmla="*/ 119 h 119"/>
                <a:gd name="T6" fmla="*/ 0 w 777"/>
                <a:gd name="T7" fmla="*/ 119 h 119"/>
                <a:gd name="T8" fmla="*/ 0 w 777"/>
                <a:gd name="T9" fmla="*/ 0 h 119"/>
                <a:gd name="T10" fmla="*/ 0 w 777"/>
                <a:gd name="T11" fmla="*/ 2 h 119"/>
                <a:gd name="T12" fmla="*/ 777 w 777"/>
                <a:gd name="T13" fmla="*/ 2 h 119"/>
                <a:gd name="T14" fmla="*/ 777 w 777"/>
                <a:gd name="T15" fmla="*/ 119 h 119"/>
                <a:gd name="T16" fmla="*/ 0 w 777"/>
                <a:gd name="T17" fmla="*/ 119 h 119"/>
                <a:gd name="T18" fmla="*/ 0 w 777"/>
                <a:gd name="T19" fmla="*/ 2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9">
                  <a:moveTo>
                    <a:pt x="0" y="0"/>
                  </a:moveTo>
                  <a:lnTo>
                    <a:pt x="777" y="0"/>
                  </a:lnTo>
                  <a:lnTo>
                    <a:pt x="777" y="119"/>
                  </a:lnTo>
                  <a:lnTo>
                    <a:pt x="0" y="119"/>
                  </a:lnTo>
                  <a:lnTo>
                    <a:pt x="0" y="0"/>
                  </a:lnTo>
                  <a:close/>
                  <a:moveTo>
                    <a:pt x="0" y="2"/>
                  </a:moveTo>
                  <a:lnTo>
                    <a:pt x="777" y="2"/>
                  </a:lnTo>
                  <a:lnTo>
                    <a:pt x="777" y="119"/>
                  </a:lnTo>
                  <a:lnTo>
                    <a:pt x="0" y="119"/>
                  </a:lnTo>
                  <a:lnTo>
                    <a:pt x="0" y="2"/>
                  </a:lnTo>
                  <a:close/>
                </a:path>
              </a:pathLst>
            </a:custGeom>
            <a:solidFill>
              <a:srgbClr val="9A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3" name="Freeform 284">
              <a:extLst>
                <a:ext uri="{FF2B5EF4-FFF2-40B4-BE49-F238E27FC236}">
                  <a16:creationId xmlns:a16="http://schemas.microsoft.com/office/drawing/2014/main" id="{F4E9222B-00D9-D943-A0D2-5FABDC0CFBCB}"/>
                </a:ext>
              </a:extLst>
            </p:cNvPr>
            <p:cNvSpPr>
              <a:spLocks noEditPoints="1"/>
            </p:cNvSpPr>
            <p:nvPr/>
          </p:nvSpPr>
          <p:spPr bwMode="auto">
            <a:xfrm>
              <a:off x="3780" y="2490"/>
              <a:ext cx="777" cy="117"/>
            </a:xfrm>
            <a:custGeom>
              <a:avLst/>
              <a:gdLst>
                <a:gd name="T0" fmla="*/ 0 w 777"/>
                <a:gd name="T1" fmla="*/ 0 h 117"/>
                <a:gd name="T2" fmla="*/ 777 w 777"/>
                <a:gd name="T3" fmla="*/ 0 h 117"/>
                <a:gd name="T4" fmla="*/ 777 w 777"/>
                <a:gd name="T5" fmla="*/ 117 h 117"/>
                <a:gd name="T6" fmla="*/ 0 w 777"/>
                <a:gd name="T7" fmla="*/ 117 h 117"/>
                <a:gd name="T8" fmla="*/ 0 w 777"/>
                <a:gd name="T9" fmla="*/ 0 h 117"/>
                <a:gd name="T10" fmla="*/ 0 w 777"/>
                <a:gd name="T11" fmla="*/ 3 h 117"/>
                <a:gd name="T12" fmla="*/ 777 w 777"/>
                <a:gd name="T13" fmla="*/ 3 h 117"/>
                <a:gd name="T14" fmla="*/ 777 w 777"/>
                <a:gd name="T15" fmla="*/ 117 h 117"/>
                <a:gd name="T16" fmla="*/ 0 w 777"/>
                <a:gd name="T17" fmla="*/ 117 h 117"/>
                <a:gd name="T18" fmla="*/ 0 w 777"/>
                <a:gd name="T19" fmla="*/ 3 h 1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7">
                  <a:moveTo>
                    <a:pt x="0" y="0"/>
                  </a:moveTo>
                  <a:lnTo>
                    <a:pt x="777" y="0"/>
                  </a:lnTo>
                  <a:lnTo>
                    <a:pt x="777" y="117"/>
                  </a:lnTo>
                  <a:lnTo>
                    <a:pt x="0" y="117"/>
                  </a:lnTo>
                  <a:lnTo>
                    <a:pt x="0" y="0"/>
                  </a:lnTo>
                  <a:close/>
                  <a:moveTo>
                    <a:pt x="0" y="3"/>
                  </a:moveTo>
                  <a:lnTo>
                    <a:pt x="777" y="3"/>
                  </a:lnTo>
                  <a:lnTo>
                    <a:pt x="777" y="117"/>
                  </a:lnTo>
                  <a:lnTo>
                    <a:pt x="0" y="117"/>
                  </a:lnTo>
                  <a:lnTo>
                    <a:pt x="0" y="3"/>
                  </a:lnTo>
                  <a:close/>
                </a:path>
              </a:pathLst>
            </a:custGeom>
            <a:solidFill>
              <a:srgbClr val="9B9B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4" name="Freeform 285">
              <a:extLst>
                <a:ext uri="{FF2B5EF4-FFF2-40B4-BE49-F238E27FC236}">
                  <a16:creationId xmlns:a16="http://schemas.microsoft.com/office/drawing/2014/main" id="{A32FC067-DFB5-504C-BE60-2D2013E996FE}"/>
                </a:ext>
              </a:extLst>
            </p:cNvPr>
            <p:cNvSpPr>
              <a:spLocks noEditPoints="1"/>
            </p:cNvSpPr>
            <p:nvPr/>
          </p:nvSpPr>
          <p:spPr bwMode="auto">
            <a:xfrm>
              <a:off x="3780" y="2493"/>
              <a:ext cx="777" cy="114"/>
            </a:xfrm>
            <a:custGeom>
              <a:avLst/>
              <a:gdLst>
                <a:gd name="T0" fmla="*/ 0 w 777"/>
                <a:gd name="T1" fmla="*/ 0 h 114"/>
                <a:gd name="T2" fmla="*/ 777 w 777"/>
                <a:gd name="T3" fmla="*/ 0 h 114"/>
                <a:gd name="T4" fmla="*/ 777 w 777"/>
                <a:gd name="T5" fmla="*/ 114 h 114"/>
                <a:gd name="T6" fmla="*/ 0 w 777"/>
                <a:gd name="T7" fmla="*/ 114 h 114"/>
                <a:gd name="T8" fmla="*/ 0 w 777"/>
                <a:gd name="T9" fmla="*/ 0 h 114"/>
                <a:gd name="T10" fmla="*/ 0 w 777"/>
                <a:gd name="T11" fmla="*/ 2 h 114"/>
                <a:gd name="T12" fmla="*/ 777 w 777"/>
                <a:gd name="T13" fmla="*/ 2 h 114"/>
                <a:gd name="T14" fmla="*/ 777 w 777"/>
                <a:gd name="T15" fmla="*/ 114 h 114"/>
                <a:gd name="T16" fmla="*/ 0 w 777"/>
                <a:gd name="T17" fmla="*/ 114 h 114"/>
                <a:gd name="T18" fmla="*/ 0 w 777"/>
                <a:gd name="T19" fmla="*/ 2 h 1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4">
                  <a:moveTo>
                    <a:pt x="0" y="0"/>
                  </a:moveTo>
                  <a:lnTo>
                    <a:pt x="777" y="0"/>
                  </a:lnTo>
                  <a:lnTo>
                    <a:pt x="777" y="114"/>
                  </a:lnTo>
                  <a:lnTo>
                    <a:pt x="0" y="114"/>
                  </a:lnTo>
                  <a:lnTo>
                    <a:pt x="0" y="0"/>
                  </a:lnTo>
                  <a:close/>
                  <a:moveTo>
                    <a:pt x="0" y="2"/>
                  </a:moveTo>
                  <a:lnTo>
                    <a:pt x="777" y="2"/>
                  </a:lnTo>
                  <a:lnTo>
                    <a:pt x="777" y="114"/>
                  </a:lnTo>
                  <a:lnTo>
                    <a:pt x="0" y="114"/>
                  </a:lnTo>
                  <a:lnTo>
                    <a:pt x="0" y="2"/>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5" name="Freeform 286">
              <a:extLst>
                <a:ext uri="{FF2B5EF4-FFF2-40B4-BE49-F238E27FC236}">
                  <a16:creationId xmlns:a16="http://schemas.microsoft.com/office/drawing/2014/main" id="{1A6343EA-CE19-1F47-9286-9589DBF0773C}"/>
                </a:ext>
              </a:extLst>
            </p:cNvPr>
            <p:cNvSpPr>
              <a:spLocks noEditPoints="1"/>
            </p:cNvSpPr>
            <p:nvPr/>
          </p:nvSpPr>
          <p:spPr bwMode="auto">
            <a:xfrm>
              <a:off x="3780" y="2495"/>
              <a:ext cx="777" cy="112"/>
            </a:xfrm>
            <a:custGeom>
              <a:avLst/>
              <a:gdLst>
                <a:gd name="T0" fmla="*/ 0 w 777"/>
                <a:gd name="T1" fmla="*/ 0 h 112"/>
                <a:gd name="T2" fmla="*/ 777 w 777"/>
                <a:gd name="T3" fmla="*/ 0 h 112"/>
                <a:gd name="T4" fmla="*/ 777 w 777"/>
                <a:gd name="T5" fmla="*/ 112 h 112"/>
                <a:gd name="T6" fmla="*/ 0 w 777"/>
                <a:gd name="T7" fmla="*/ 112 h 112"/>
                <a:gd name="T8" fmla="*/ 0 w 777"/>
                <a:gd name="T9" fmla="*/ 0 h 112"/>
                <a:gd name="T10" fmla="*/ 0 w 777"/>
                <a:gd name="T11" fmla="*/ 2 h 112"/>
                <a:gd name="T12" fmla="*/ 777 w 777"/>
                <a:gd name="T13" fmla="*/ 2 h 112"/>
                <a:gd name="T14" fmla="*/ 777 w 777"/>
                <a:gd name="T15" fmla="*/ 112 h 112"/>
                <a:gd name="T16" fmla="*/ 0 w 777"/>
                <a:gd name="T17" fmla="*/ 112 h 112"/>
                <a:gd name="T18" fmla="*/ 0 w 777"/>
                <a:gd name="T19" fmla="*/ 2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2">
                  <a:moveTo>
                    <a:pt x="0" y="0"/>
                  </a:moveTo>
                  <a:lnTo>
                    <a:pt x="777" y="0"/>
                  </a:lnTo>
                  <a:lnTo>
                    <a:pt x="777" y="112"/>
                  </a:lnTo>
                  <a:lnTo>
                    <a:pt x="0" y="112"/>
                  </a:lnTo>
                  <a:lnTo>
                    <a:pt x="0" y="0"/>
                  </a:lnTo>
                  <a:close/>
                  <a:moveTo>
                    <a:pt x="0" y="2"/>
                  </a:moveTo>
                  <a:lnTo>
                    <a:pt x="777" y="2"/>
                  </a:lnTo>
                  <a:lnTo>
                    <a:pt x="777" y="112"/>
                  </a:lnTo>
                  <a:lnTo>
                    <a:pt x="0" y="112"/>
                  </a:lnTo>
                  <a:lnTo>
                    <a:pt x="0" y="2"/>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6" name="Freeform 287">
              <a:extLst>
                <a:ext uri="{FF2B5EF4-FFF2-40B4-BE49-F238E27FC236}">
                  <a16:creationId xmlns:a16="http://schemas.microsoft.com/office/drawing/2014/main" id="{42F6A609-51D5-0048-BAD9-3D76691E84F6}"/>
                </a:ext>
              </a:extLst>
            </p:cNvPr>
            <p:cNvSpPr>
              <a:spLocks noEditPoints="1"/>
            </p:cNvSpPr>
            <p:nvPr/>
          </p:nvSpPr>
          <p:spPr bwMode="auto">
            <a:xfrm>
              <a:off x="3780" y="2497"/>
              <a:ext cx="777" cy="110"/>
            </a:xfrm>
            <a:custGeom>
              <a:avLst/>
              <a:gdLst>
                <a:gd name="T0" fmla="*/ 0 w 777"/>
                <a:gd name="T1" fmla="*/ 0 h 110"/>
                <a:gd name="T2" fmla="*/ 777 w 777"/>
                <a:gd name="T3" fmla="*/ 0 h 110"/>
                <a:gd name="T4" fmla="*/ 777 w 777"/>
                <a:gd name="T5" fmla="*/ 110 h 110"/>
                <a:gd name="T6" fmla="*/ 0 w 777"/>
                <a:gd name="T7" fmla="*/ 110 h 110"/>
                <a:gd name="T8" fmla="*/ 0 w 777"/>
                <a:gd name="T9" fmla="*/ 0 h 110"/>
                <a:gd name="T10" fmla="*/ 0 w 777"/>
                <a:gd name="T11" fmla="*/ 2 h 110"/>
                <a:gd name="T12" fmla="*/ 777 w 777"/>
                <a:gd name="T13" fmla="*/ 2 h 110"/>
                <a:gd name="T14" fmla="*/ 777 w 777"/>
                <a:gd name="T15" fmla="*/ 110 h 110"/>
                <a:gd name="T16" fmla="*/ 0 w 777"/>
                <a:gd name="T17" fmla="*/ 110 h 110"/>
                <a:gd name="T18" fmla="*/ 0 w 777"/>
                <a:gd name="T19" fmla="*/ 2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0">
                  <a:moveTo>
                    <a:pt x="0" y="0"/>
                  </a:moveTo>
                  <a:lnTo>
                    <a:pt x="777" y="0"/>
                  </a:lnTo>
                  <a:lnTo>
                    <a:pt x="777" y="110"/>
                  </a:lnTo>
                  <a:lnTo>
                    <a:pt x="0" y="110"/>
                  </a:lnTo>
                  <a:lnTo>
                    <a:pt x="0" y="0"/>
                  </a:lnTo>
                  <a:close/>
                  <a:moveTo>
                    <a:pt x="0" y="2"/>
                  </a:moveTo>
                  <a:lnTo>
                    <a:pt x="777" y="2"/>
                  </a:lnTo>
                  <a:lnTo>
                    <a:pt x="777" y="110"/>
                  </a:lnTo>
                  <a:lnTo>
                    <a:pt x="0" y="110"/>
                  </a:lnTo>
                  <a:lnTo>
                    <a:pt x="0" y="2"/>
                  </a:lnTo>
                  <a:close/>
                </a:path>
              </a:pathLst>
            </a:custGeom>
            <a:solidFill>
              <a:srgbClr val="9F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7" name="Freeform 288">
              <a:extLst>
                <a:ext uri="{FF2B5EF4-FFF2-40B4-BE49-F238E27FC236}">
                  <a16:creationId xmlns:a16="http://schemas.microsoft.com/office/drawing/2014/main" id="{834D55CB-AD15-AE4F-B24D-1CF607C2AB10}"/>
                </a:ext>
              </a:extLst>
            </p:cNvPr>
            <p:cNvSpPr>
              <a:spLocks noEditPoints="1"/>
            </p:cNvSpPr>
            <p:nvPr/>
          </p:nvSpPr>
          <p:spPr bwMode="auto">
            <a:xfrm>
              <a:off x="3780" y="2499"/>
              <a:ext cx="777" cy="108"/>
            </a:xfrm>
            <a:custGeom>
              <a:avLst/>
              <a:gdLst>
                <a:gd name="T0" fmla="*/ 0 w 777"/>
                <a:gd name="T1" fmla="*/ 0 h 108"/>
                <a:gd name="T2" fmla="*/ 777 w 777"/>
                <a:gd name="T3" fmla="*/ 0 h 108"/>
                <a:gd name="T4" fmla="*/ 777 w 777"/>
                <a:gd name="T5" fmla="*/ 108 h 108"/>
                <a:gd name="T6" fmla="*/ 0 w 777"/>
                <a:gd name="T7" fmla="*/ 108 h 108"/>
                <a:gd name="T8" fmla="*/ 0 w 777"/>
                <a:gd name="T9" fmla="*/ 0 h 108"/>
                <a:gd name="T10" fmla="*/ 0 w 777"/>
                <a:gd name="T11" fmla="*/ 2 h 108"/>
                <a:gd name="T12" fmla="*/ 777 w 777"/>
                <a:gd name="T13" fmla="*/ 2 h 108"/>
                <a:gd name="T14" fmla="*/ 777 w 777"/>
                <a:gd name="T15" fmla="*/ 108 h 108"/>
                <a:gd name="T16" fmla="*/ 0 w 777"/>
                <a:gd name="T17" fmla="*/ 108 h 108"/>
                <a:gd name="T18" fmla="*/ 0 w 777"/>
                <a:gd name="T19" fmla="*/ 2 h 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8">
                  <a:moveTo>
                    <a:pt x="0" y="0"/>
                  </a:moveTo>
                  <a:lnTo>
                    <a:pt x="777" y="0"/>
                  </a:lnTo>
                  <a:lnTo>
                    <a:pt x="777" y="108"/>
                  </a:lnTo>
                  <a:lnTo>
                    <a:pt x="0" y="108"/>
                  </a:lnTo>
                  <a:lnTo>
                    <a:pt x="0" y="0"/>
                  </a:lnTo>
                  <a:close/>
                  <a:moveTo>
                    <a:pt x="0" y="2"/>
                  </a:moveTo>
                  <a:lnTo>
                    <a:pt x="777" y="2"/>
                  </a:lnTo>
                  <a:lnTo>
                    <a:pt x="777" y="108"/>
                  </a:lnTo>
                  <a:lnTo>
                    <a:pt x="0" y="108"/>
                  </a:lnTo>
                  <a:lnTo>
                    <a:pt x="0" y="2"/>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8" name="Freeform 289">
              <a:extLst>
                <a:ext uri="{FF2B5EF4-FFF2-40B4-BE49-F238E27FC236}">
                  <a16:creationId xmlns:a16="http://schemas.microsoft.com/office/drawing/2014/main" id="{A8966775-1D5F-F74C-92C2-9C9A02CA5254}"/>
                </a:ext>
              </a:extLst>
            </p:cNvPr>
            <p:cNvSpPr>
              <a:spLocks noEditPoints="1"/>
            </p:cNvSpPr>
            <p:nvPr/>
          </p:nvSpPr>
          <p:spPr bwMode="auto">
            <a:xfrm>
              <a:off x="3780" y="2501"/>
              <a:ext cx="777" cy="106"/>
            </a:xfrm>
            <a:custGeom>
              <a:avLst/>
              <a:gdLst>
                <a:gd name="T0" fmla="*/ 0 w 777"/>
                <a:gd name="T1" fmla="*/ 0 h 106"/>
                <a:gd name="T2" fmla="*/ 777 w 777"/>
                <a:gd name="T3" fmla="*/ 0 h 106"/>
                <a:gd name="T4" fmla="*/ 777 w 777"/>
                <a:gd name="T5" fmla="*/ 106 h 106"/>
                <a:gd name="T6" fmla="*/ 0 w 777"/>
                <a:gd name="T7" fmla="*/ 106 h 106"/>
                <a:gd name="T8" fmla="*/ 0 w 777"/>
                <a:gd name="T9" fmla="*/ 0 h 106"/>
                <a:gd name="T10" fmla="*/ 0 w 777"/>
                <a:gd name="T11" fmla="*/ 2 h 106"/>
                <a:gd name="T12" fmla="*/ 777 w 777"/>
                <a:gd name="T13" fmla="*/ 2 h 106"/>
                <a:gd name="T14" fmla="*/ 777 w 777"/>
                <a:gd name="T15" fmla="*/ 106 h 106"/>
                <a:gd name="T16" fmla="*/ 0 w 777"/>
                <a:gd name="T17" fmla="*/ 106 h 106"/>
                <a:gd name="T18" fmla="*/ 0 w 777"/>
                <a:gd name="T19" fmla="*/ 2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6">
                  <a:moveTo>
                    <a:pt x="0" y="0"/>
                  </a:moveTo>
                  <a:lnTo>
                    <a:pt x="777" y="0"/>
                  </a:lnTo>
                  <a:lnTo>
                    <a:pt x="777" y="106"/>
                  </a:lnTo>
                  <a:lnTo>
                    <a:pt x="0" y="106"/>
                  </a:lnTo>
                  <a:lnTo>
                    <a:pt x="0" y="0"/>
                  </a:lnTo>
                  <a:close/>
                  <a:moveTo>
                    <a:pt x="0" y="2"/>
                  </a:moveTo>
                  <a:lnTo>
                    <a:pt x="777" y="2"/>
                  </a:lnTo>
                  <a:lnTo>
                    <a:pt x="777" y="106"/>
                  </a:lnTo>
                  <a:lnTo>
                    <a:pt x="0" y="106"/>
                  </a:lnTo>
                  <a:lnTo>
                    <a:pt x="0" y="2"/>
                  </a:lnTo>
                  <a:close/>
                </a:path>
              </a:pathLst>
            </a:custGeom>
            <a:solidFill>
              <a:srgbClr val="A2A2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59" name="Freeform 290">
              <a:extLst>
                <a:ext uri="{FF2B5EF4-FFF2-40B4-BE49-F238E27FC236}">
                  <a16:creationId xmlns:a16="http://schemas.microsoft.com/office/drawing/2014/main" id="{844A904D-CFCD-744A-9431-3A1E2B86B45E}"/>
                </a:ext>
              </a:extLst>
            </p:cNvPr>
            <p:cNvSpPr>
              <a:spLocks noEditPoints="1"/>
            </p:cNvSpPr>
            <p:nvPr/>
          </p:nvSpPr>
          <p:spPr bwMode="auto">
            <a:xfrm>
              <a:off x="3780" y="2503"/>
              <a:ext cx="777" cy="104"/>
            </a:xfrm>
            <a:custGeom>
              <a:avLst/>
              <a:gdLst>
                <a:gd name="T0" fmla="*/ 0 w 777"/>
                <a:gd name="T1" fmla="*/ 0 h 104"/>
                <a:gd name="T2" fmla="*/ 777 w 777"/>
                <a:gd name="T3" fmla="*/ 0 h 104"/>
                <a:gd name="T4" fmla="*/ 777 w 777"/>
                <a:gd name="T5" fmla="*/ 104 h 104"/>
                <a:gd name="T6" fmla="*/ 0 w 777"/>
                <a:gd name="T7" fmla="*/ 104 h 104"/>
                <a:gd name="T8" fmla="*/ 0 w 777"/>
                <a:gd name="T9" fmla="*/ 0 h 104"/>
                <a:gd name="T10" fmla="*/ 0 w 777"/>
                <a:gd name="T11" fmla="*/ 2 h 104"/>
                <a:gd name="T12" fmla="*/ 777 w 777"/>
                <a:gd name="T13" fmla="*/ 2 h 104"/>
                <a:gd name="T14" fmla="*/ 777 w 777"/>
                <a:gd name="T15" fmla="*/ 104 h 104"/>
                <a:gd name="T16" fmla="*/ 0 w 777"/>
                <a:gd name="T17" fmla="*/ 104 h 104"/>
                <a:gd name="T18" fmla="*/ 0 w 777"/>
                <a:gd name="T19" fmla="*/ 2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4">
                  <a:moveTo>
                    <a:pt x="0" y="0"/>
                  </a:moveTo>
                  <a:lnTo>
                    <a:pt x="777" y="0"/>
                  </a:lnTo>
                  <a:lnTo>
                    <a:pt x="777" y="104"/>
                  </a:lnTo>
                  <a:lnTo>
                    <a:pt x="0" y="104"/>
                  </a:lnTo>
                  <a:lnTo>
                    <a:pt x="0" y="0"/>
                  </a:lnTo>
                  <a:close/>
                  <a:moveTo>
                    <a:pt x="0" y="2"/>
                  </a:moveTo>
                  <a:lnTo>
                    <a:pt x="777" y="2"/>
                  </a:lnTo>
                  <a:lnTo>
                    <a:pt x="777" y="104"/>
                  </a:lnTo>
                  <a:lnTo>
                    <a:pt x="0" y="104"/>
                  </a:lnTo>
                  <a:lnTo>
                    <a:pt x="0" y="2"/>
                  </a:lnTo>
                  <a:close/>
                </a:path>
              </a:pathLst>
            </a:custGeom>
            <a:solidFill>
              <a:srgbClr val="A3A3A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0" name="Freeform 291">
              <a:extLst>
                <a:ext uri="{FF2B5EF4-FFF2-40B4-BE49-F238E27FC236}">
                  <a16:creationId xmlns:a16="http://schemas.microsoft.com/office/drawing/2014/main" id="{E75BBD1E-DDAA-B04E-ACDF-F8210BD1E1CD}"/>
                </a:ext>
              </a:extLst>
            </p:cNvPr>
            <p:cNvSpPr>
              <a:spLocks noEditPoints="1"/>
            </p:cNvSpPr>
            <p:nvPr/>
          </p:nvSpPr>
          <p:spPr bwMode="auto">
            <a:xfrm>
              <a:off x="3780" y="2505"/>
              <a:ext cx="777" cy="102"/>
            </a:xfrm>
            <a:custGeom>
              <a:avLst/>
              <a:gdLst>
                <a:gd name="T0" fmla="*/ 0 w 777"/>
                <a:gd name="T1" fmla="*/ 0 h 102"/>
                <a:gd name="T2" fmla="*/ 777 w 777"/>
                <a:gd name="T3" fmla="*/ 0 h 102"/>
                <a:gd name="T4" fmla="*/ 777 w 777"/>
                <a:gd name="T5" fmla="*/ 102 h 102"/>
                <a:gd name="T6" fmla="*/ 0 w 777"/>
                <a:gd name="T7" fmla="*/ 102 h 102"/>
                <a:gd name="T8" fmla="*/ 0 w 777"/>
                <a:gd name="T9" fmla="*/ 0 h 102"/>
                <a:gd name="T10" fmla="*/ 0 w 777"/>
                <a:gd name="T11" fmla="*/ 2 h 102"/>
                <a:gd name="T12" fmla="*/ 777 w 777"/>
                <a:gd name="T13" fmla="*/ 2 h 102"/>
                <a:gd name="T14" fmla="*/ 777 w 777"/>
                <a:gd name="T15" fmla="*/ 102 h 102"/>
                <a:gd name="T16" fmla="*/ 0 w 777"/>
                <a:gd name="T17" fmla="*/ 102 h 102"/>
                <a:gd name="T18" fmla="*/ 0 w 777"/>
                <a:gd name="T19" fmla="*/ 2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2">
                  <a:moveTo>
                    <a:pt x="0" y="0"/>
                  </a:moveTo>
                  <a:lnTo>
                    <a:pt x="777" y="0"/>
                  </a:lnTo>
                  <a:lnTo>
                    <a:pt x="777" y="102"/>
                  </a:lnTo>
                  <a:lnTo>
                    <a:pt x="0" y="102"/>
                  </a:lnTo>
                  <a:lnTo>
                    <a:pt x="0" y="0"/>
                  </a:lnTo>
                  <a:close/>
                  <a:moveTo>
                    <a:pt x="0" y="2"/>
                  </a:moveTo>
                  <a:lnTo>
                    <a:pt x="777" y="2"/>
                  </a:lnTo>
                  <a:lnTo>
                    <a:pt x="777" y="102"/>
                  </a:lnTo>
                  <a:lnTo>
                    <a:pt x="0" y="102"/>
                  </a:lnTo>
                  <a:lnTo>
                    <a:pt x="0" y="2"/>
                  </a:lnTo>
                  <a:close/>
                </a:path>
              </a:pathLst>
            </a:custGeom>
            <a:solidFill>
              <a:srgbClr val="A4A4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1" name="Freeform 292">
              <a:extLst>
                <a:ext uri="{FF2B5EF4-FFF2-40B4-BE49-F238E27FC236}">
                  <a16:creationId xmlns:a16="http://schemas.microsoft.com/office/drawing/2014/main" id="{0D98870A-0ED8-2A47-A4E5-815AB77C3BC6}"/>
                </a:ext>
              </a:extLst>
            </p:cNvPr>
            <p:cNvSpPr>
              <a:spLocks noEditPoints="1"/>
            </p:cNvSpPr>
            <p:nvPr/>
          </p:nvSpPr>
          <p:spPr bwMode="auto">
            <a:xfrm>
              <a:off x="3780" y="2507"/>
              <a:ext cx="777" cy="100"/>
            </a:xfrm>
            <a:custGeom>
              <a:avLst/>
              <a:gdLst>
                <a:gd name="T0" fmla="*/ 0 w 777"/>
                <a:gd name="T1" fmla="*/ 0 h 100"/>
                <a:gd name="T2" fmla="*/ 777 w 777"/>
                <a:gd name="T3" fmla="*/ 0 h 100"/>
                <a:gd name="T4" fmla="*/ 777 w 777"/>
                <a:gd name="T5" fmla="*/ 100 h 100"/>
                <a:gd name="T6" fmla="*/ 0 w 777"/>
                <a:gd name="T7" fmla="*/ 100 h 100"/>
                <a:gd name="T8" fmla="*/ 0 w 777"/>
                <a:gd name="T9" fmla="*/ 0 h 100"/>
                <a:gd name="T10" fmla="*/ 0 w 777"/>
                <a:gd name="T11" fmla="*/ 3 h 100"/>
                <a:gd name="T12" fmla="*/ 777 w 777"/>
                <a:gd name="T13" fmla="*/ 3 h 100"/>
                <a:gd name="T14" fmla="*/ 777 w 777"/>
                <a:gd name="T15" fmla="*/ 100 h 100"/>
                <a:gd name="T16" fmla="*/ 0 w 777"/>
                <a:gd name="T17" fmla="*/ 100 h 100"/>
                <a:gd name="T18" fmla="*/ 0 w 777"/>
                <a:gd name="T19" fmla="*/ 3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00">
                  <a:moveTo>
                    <a:pt x="0" y="0"/>
                  </a:moveTo>
                  <a:lnTo>
                    <a:pt x="777" y="0"/>
                  </a:lnTo>
                  <a:lnTo>
                    <a:pt x="777" y="100"/>
                  </a:lnTo>
                  <a:lnTo>
                    <a:pt x="0" y="100"/>
                  </a:lnTo>
                  <a:lnTo>
                    <a:pt x="0" y="0"/>
                  </a:lnTo>
                  <a:close/>
                  <a:moveTo>
                    <a:pt x="0" y="3"/>
                  </a:moveTo>
                  <a:lnTo>
                    <a:pt x="777" y="3"/>
                  </a:lnTo>
                  <a:lnTo>
                    <a:pt x="777" y="100"/>
                  </a:lnTo>
                  <a:lnTo>
                    <a:pt x="0" y="100"/>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2" name="Freeform 293">
              <a:extLst>
                <a:ext uri="{FF2B5EF4-FFF2-40B4-BE49-F238E27FC236}">
                  <a16:creationId xmlns:a16="http://schemas.microsoft.com/office/drawing/2014/main" id="{854EA970-A83A-1B4E-9A6D-2502EF8D291C}"/>
                </a:ext>
              </a:extLst>
            </p:cNvPr>
            <p:cNvSpPr>
              <a:spLocks noEditPoints="1"/>
            </p:cNvSpPr>
            <p:nvPr/>
          </p:nvSpPr>
          <p:spPr bwMode="auto">
            <a:xfrm>
              <a:off x="3780" y="2510"/>
              <a:ext cx="777" cy="97"/>
            </a:xfrm>
            <a:custGeom>
              <a:avLst/>
              <a:gdLst>
                <a:gd name="T0" fmla="*/ 0 w 777"/>
                <a:gd name="T1" fmla="*/ 0 h 97"/>
                <a:gd name="T2" fmla="*/ 777 w 777"/>
                <a:gd name="T3" fmla="*/ 0 h 97"/>
                <a:gd name="T4" fmla="*/ 777 w 777"/>
                <a:gd name="T5" fmla="*/ 97 h 97"/>
                <a:gd name="T6" fmla="*/ 0 w 777"/>
                <a:gd name="T7" fmla="*/ 97 h 97"/>
                <a:gd name="T8" fmla="*/ 0 w 777"/>
                <a:gd name="T9" fmla="*/ 0 h 97"/>
                <a:gd name="T10" fmla="*/ 0 w 777"/>
                <a:gd name="T11" fmla="*/ 2 h 97"/>
                <a:gd name="T12" fmla="*/ 777 w 777"/>
                <a:gd name="T13" fmla="*/ 2 h 97"/>
                <a:gd name="T14" fmla="*/ 777 w 777"/>
                <a:gd name="T15" fmla="*/ 97 h 97"/>
                <a:gd name="T16" fmla="*/ 0 w 777"/>
                <a:gd name="T17" fmla="*/ 97 h 97"/>
                <a:gd name="T18" fmla="*/ 0 w 777"/>
                <a:gd name="T19" fmla="*/ 2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7">
                  <a:moveTo>
                    <a:pt x="0" y="0"/>
                  </a:moveTo>
                  <a:lnTo>
                    <a:pt x="777" y="0"/>
                  </a:lnTo>
                  <a:lnTo>
                    <a:pt x="777" y="97"/>
                  </a:lnTo>
                  <a:lnTo>
                    <a:pt x="0" y="97"/>
                  </a:lnTo>
                  <a:lnTo>
                    <a:pt x="0" y="0"/>
                  </a:lnTo>
                  <a:close/>
                  <a:moveTo>
                    <a:pt x="0" y="2"/>
                  </a:moveTo>
                  <a:lnTo>
                    <a:pt x="777" y="2"/>
                  </a:lnTo>
                  <a:lnTo>
                    <a:pt x="777" y="97"/>
                  </a:lnTo>
                  <a:lnTo>
                    <a:pt x="0" y="97"/>
                  </a:lnTo>
                  <a:lnTo>
                    <a:pt x="0" y="2"/>
                  </a:lnTo>
                  <a:close/>
                </a:path>
              </a:pathLst>
            </a:custGeom>
            <a:solidFill>
              <a:srgbClr val="A7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3" name="Freeform 294">
              <a:extLst>
                <a:ext uri="{FF2B5EF4-FFF2-40B4-BE49-F238E27FC236}">
                  <a16:creationId xmlns:a16="http://schemas.microsoft.com/office/drawing/2014/main" id="{5334FF96-D42D-CA41-9314-6879A2D53460}"/>
                </a:ext>
              </a:extLst>
            </p:cNvPr>
            <p:cNvSpPr>
              <a:spLocks noEditPoints="1"/>
            </p:cNvSpPr>
            <p:nvPr/>
          </p:nvSpPr>
          <p:spPr bwMode="auto">
            <a:xfrm>
              <a:off x="3780" y="2512"/>
              <a:ext cx="777" cy="95"/>
            </a:xfrm>
            <a:custGeom>
              <a:avLst/>
              <a:gdLst>
                <a:gd name="T0" fmla="*/ 0 w 777"/>
                <a:gd name="T1" fmla="*/ 0 h 95"/>
                <a:gd name="T2" fmla="*/ 777 w 777"/>
                <a:gd name="T3" fmla="*/ 0 h 95"/>
                <a:gd name="T4" fmla="*/ 777 w 777"/>
                <a:gd name="T5" fmla="*/ 95 h 95"/>
                <a:gd name="T6" fmla="*/ 0 w 777"/>
                <a:gd name="T7" fmla="*/ 95 h 95"/>
                <a:gd name="T8" fmla="*/ 0 w 777"/>
                <a:gd name="T9" fmla="*/ 0 h 95"/>
                <a:gd name="T10" fmla="*/ 0 w 777"/>
                <a:gd name="T11" fmla="*/ 2 h 95"/>
                <a:gd name="T12" fmla="*/ 777 w 777"/>
                <a:gd name="T13" fmla="*/ 2 h 95"/>
                <a:gd name="T14" fmla="*/ 777 w 777"/>
                <a:gd name="T15" fmla="*/ 95 h 95"/>
                <a:gd name="T16" fmla="*/ 0 w 777"/>
                <a:gd name="T17" fmla="*/ 95 h 95"/>
                <a:gd name="T18" fmla="*/ 0 w 777"/>
                <a:gd name="T19" fmla="*/ 2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5">
                  <a:moveTo>
                    <a:pt x="0" y="0"/>
                  </a:moveTo>
                  <a:lnTo>
                    <a:pt x="777" y="0"/>
                  </a:lnTo>
                  <a:lnTo>
                    <a:pt x="777" y="95"/>
                  </a:lnTo>
                  <a:lnTo>
                    <a:pt x="0" y="95"/>
                  </a:lnTo>
                  <a:lnTo>
                    <a:pt x="0" y="0"/>
                  </a:lnTo>
                  <a:close/>
                  <a:moveTo>
                    <a:pt x="0" y="2"/>
                  </a:moveTo>
                  <a:lnTo>
                    <a:pt x="777" y="2"/>
                  </a:lnTo>
                  <a:lnTo>
                    <a:pt x="777" y="95"/>
                  </a:lnTo>
                  <a:lnTo>
                    <a:pt x="0" y="95"/>
                  </a:lnTo>
                  <a:lnTo>
                    <a:pt x="0" y="2"/>
                  </a:lnTo>
                  <a:close/>
                </a:path>
              </a:pathLst>
            </a:custGeom>
            <a:solidFill>
              <a:srgbClr val="A8A8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4" name="Freeform 295">
              <a:extLst>
                <a:ext uri="{FF2B5EF4-FFF2-40B4-BE49-F238E27FC236}">
                  <a16:creationId xmlns:a16="http://schemas.microsoft.com/office/drawing/2014/main" id="{22B94079-019B-2346-ABBA-0175AEB48A29}"/>
                </a:ext>
              </a:extLst>
            </p:cNvPr>
            <p:cNvSpPr>
              <a:spLocks noEditPoints="1"/>
            </p:cNvSpPr>
            <p:nvPr/>
          </p:nvSpPr>
          <p:spPr bwMode="auto">
            <a:xfrm>
              <a:off x="3780" y="2514"/>
              <a:ext cx="777" cy="93"/>
            </a:xfrm>
            <a:custGeom>
              <a:avLst/>
              <a:gdLst>
                <a:gd name="T0" fmla="*/ 0 w 777"/>
                <a:gd name="T1" fmla="*/ 0 h 93"/>
                <a:gd name="T2" fmla="*/ 777 w 777"/>
                <a:gd name="T3" fmla="*/ 0 h 93"/>
                <a:gd name="T4" fmla="*/ 777 w 777"/>
                <a:gd name="T5" fmla="*/ 93 h 93"/>
                <a:gd name="T6" fmla="*/ 0 w 777"/>
                <a:gd name="T7" fmla="*/ 93 h 93"/>
                <a:gd name="T8" fmla="*/ 0 w 777"/>
                <a:gd name="T9" fmla="*/ 0 h 93"/>
                <a:gd name="T10" fmla="*/ 0 w 777"/>
                <a:gd name="T11" fmla="*/ 2 h 93"/>
                <a:gd name="T12" fmla="*/ 777 w 777"/>
                <a:gd name="T13" fmla="*/ 2 h 93"/>
                <a:gd name="T14" fmla="*/ 777 w 777"/>
                <a:gd name="T15" fmla="*/ 93 h 93"/>
                <a:gd name="T16" fmla="*/ 0 w 777"/>
                <a:gd name="T17" fmla="*/ 93 h 93"/>
                <a:gd name="T18" fmla="*/ 0 w 777"/>
                <a:gd name="T19" fmla="*/ 2 h 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3">
                  <a:moveTo>
                    <a:pt x="0" y="0"/>
                  </a:moveTo>
                  <a:lnTo>
                    <a:pt x="777" y="0"/>
                  </a:lnTo>
                  <a:lnTo>
                    <a:pt x="777" y="93"/>
                  </a:lnTo>
                  <a:lnTo>
                    <a:pt x="0" y="93"/>
                  </a:lnTo>
                  <a:lnTo>
                    <a:pt x="0" y="0"/>
                  </a:lnTo>
                  <a:close/>
                  <a:moveTo>
                    <a:pt x="0" y="2"/>
                  </a:moveTo>
                  <a:lnTo>
                    <a:pt x="777" y="2"/>
                  </a:lnTo>
                  <a:lnTo>
                    <a:pt x="777" y="93"/>
                  </a:lnTo>
                  <a:lnTo>
                    <a:pt x="0" y="93"/>
                  </a:lnTo>
                  <a:lnTo>
                    <a:pt x="0" y="2"/>
                  </a:lnTo>
                  <a:close/>
                </a:path>
              </a:pathLst>
            </a:custGeom>
            <a:solidFill>
              <a:srgbClr val="AAAAA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5" name="Freeform 296">
              <a:extLst>
                <a:ext uri="{FF2B5EF4-FFF2-40B4-BE49-F238E27FC236}">
                  <a16:creationId xmlns:a16="http://schemas.microsoft.com/office/drawing/2014/main" id="{B18FCFC1-73C7-CF49-BA64-F220C4DF7D8A}"/>
                </a:ext>
              </a:extLst>
            </p:cNvPr>
            <p:cNvSpPr>
              <a:spLocks noEditPoints="1"/>
            </p:cNvSpPr>
            <p:nvPr/>
          </p:nvSpPr>
          <p:spPr bwMode="auto">
            <a:xfrm>
              <a:off x="3780" y="2516"/>
              <a:ext cx="777" cy="91"/>
            </a:xfrm>
            <a:custGeom>
              <a:avLst/>
              <a:gdLst>
                <a:gd name="T0" fmla="*/ 0 w 777"/>
                <a:gd name="T1" fmla="*/ 0 h 91"/>
                <a:gd name="T2" fmla="*/ 777 w 777"/>
                <a:gd name="T3" fmla="*/ 0 h 91"/>
                <a:gd name="T4" fmla="*/ 777 w 777"/>
                <a:gd name="T5" fmla="*/ 91 h 91"/>
                <a:gd name="T6" fmla="*/ 0 w 777"/>
                <a:gd name="T7" fmla="*/ 91 h 91"/>
                <a:gd name="T8" fmla="*/ 0 w 777"/>
                <a:gd name="T9" fmla="*/ 0 h 91"/>
                <a:gd name="T10" fmla="*/ 0 w 777"/>
                <a:gd name="T11" fmla="*/ 2 h 91"/>
                <a:gd name="T12" fmla="*/ 777 w 777"/>
                <a:gd name="T13" fmla="*/ 2 h 91"/>
                <a:gd name="T14" fmla="*/ 777 w 777"/>
                <a:gd name="T15" fmla="*/ 91 h 91"/>
                <a:gd name="T16" fmla="*/ 0 w 777"/>
                <a:gd name="T17" fmla="*/ 91 h 91"/>
                <a:gd name="T18" fmla="*/ 0 w 777"/>
                <a:gd name="T19" fmla="*/ 2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1">
                  <a:moveTo>
                    <a:pt x="0" y="0"/>
                  </a:moveTo>
                  <a:lnTo>
                    <a:pt x="777" y="0"/>
                  </a:lnTo>
                  <a:lnTo>
                    <a:pt x="777" y="91"/>
                  </a:lnTo>
                  <a:lnTo>
                    <a:pt x="0" y="91"/>
                  </a:lnTo>
                  <a:lnTo>
                    <a:pt x="0" y="0"/>
                  </a:lnTo>
                  <a:close/>
                  <a:moveTo>
                    <a:pt x="0" y="2"/>
                  </a:moveTo>
                  <a:lnTo>
                    <a:pt x="777" y="2"/>
                  </a:lnTo>
                  <a:lnTo>
                    <a:pt x="777" y="91"/>
                  </a:lnTo>
                  <a:lnTo>
                    <a:pt x="0" y="91"/>
                  </a:lnTo>
                  <a:lnTo>
                    <a:pt x="0" y="2"/>
                  </a:lnTo>
                  <a:close/>
                </a:path>
              </a:pathLst>
            </a:cu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6" name="Freeform 297">
              <a:extLst>
                <a:ext uri="{FF2B5EF4-FFF2-40B4-BE49-F238E27FC236}">
                  <a16:creationId xmlns:a16="http://schemas.microsoft.com/office/drawing/2014/main" id="{07D4B8F7-370D-5E4F-B471-BA39391D02F3}"/>
                </a:ext>
              </a:extLst>
            </p:cNvPr>
            <p:cNvSpPr>
              <a:spLocks noEditPoints="1"/>
            </p:cNvSpPr>
            <p:nvPr/>
          </p:nvSpPr>
          <p:spPr bwMode="auto">
            <a:xfrm>
              <a:off x="3780" y="2518"/>
              <a:ext cx="777" cy="89"/>
            </a:xfrm>
            <a:custGeom>
              <a:avLst/>
              <a:gdLst>
                <a:gd name="T0" fmla="*/ 0 w 777"/>
                <a:gd name="T1" fmla="*/ 0 h 89"/>
                <a:gd name="T2" fmla="*/ 777 w 777"/>
                <a:gd name="T3" fmla="*/ 0 h 89"/>
                <a:gd name="T4" fmla="*/ 777 w 777"/>
                <a:gd name="T5" fmla="*/ 89 h 89"/>
                <a:gd name="T6" fmla="*/ 0 w 777"/>
                <a:gd name="T7" fmla="*/ 89 h 89"/>
                <a:gd name="T8" fmla="*/ 0 w 777"/>
                <a:gd name="T9" fmla="*/ 0 h 89"/>
                <a:gd name="T10" fmla="*/ 0 w 777"/>
                <a:gd name="T11" fmla="*/ 2 h 89"/>
                <a:gd name="T12" fmla="*/ 777 w 777"/>
                <a:gd name="T13" fmla="*/ 2 h 89"/>
                <a:gd name="T14" fmla="*/ 777 w 777"/>
                <a:gd name="T15" fmla="*/ 89 h 89"/>
                <a:gd name="T16" fmla="*/ 0 w 777"/>
                <a:gd name="T17" fmla="*/ 89 h 89"/>
                <a:gd name="T18" fmla="*/ 0 w 777"/>
                <a:gd name="T19" fmla="*/ 2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9">
                  <a:moveTo>
                    <a:pt x="0" y="0"/>
                  </a:moveTo>
                  <a:lnTo>
                    <a:pt x="777" y="0"/>
                  </a:lnTo>
                  <a:lnTo>
                    <a:pt x="777" y="89"/>
                  </a:lnTo>
                  <a:lnTo>
                    <a:pt x="0" y="89"/>
                  </a:lnTo>
                  <a:lnTo>
                    <a:pt x="0" y="0"/>
                  </a:lnTo>
                  <a:close/>
                  <a:moveTo>
                    <a:pt x="0" y="2"/>
                  </a:moveTo>
                  <a:lnTo>
                    <a:pt x="777" y="2"/>
                  </a:lnTo>
                  <a:lnTo>
                    <a:pt x="777" y="89"/>
                  </a:lnTo>
                  <a:lnTo>
                    <a:pt x="0" y="89"/>
                  </a:lnTo>
                  <a:lnTo>
                    <a:pt x="0" y="2"/>
                  </a:lnTo>
                  <a:close/>
                </a:path>
              </a:pathLst>
            </a:custGeom>
            <a:solidFill>
              <a:srgbClr val="ACAC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7" name="Freeform 298">
              <a:extLst>
                <a:ext uri="{FF2B5EF4-FFF2-40B4-BE49-F238E27FC236}">
                  <a16:creationId xmlns:a16="http://schemas.microsoft.com/office/drawing/2014/main" id="{C7307D13-3C19-0A4B-817E-F61BDF93ED0E}"/>
                </a:ext>
              </a:extLst>
            </p:cNvPr>
            <p:cNvSpPr>
              <a:spLocks noEditPoints="1"/>
            </p:cNvSpPr>
            <p:nvPr/>
          </p:nvSpPr>
          <p:spPr bwMode="auto">
            <a:xfrm>
              <a:off x="3780" y="2520"/>
              <a:ext cx="777" cy="87"/>
            </a:xfrm>
            <a:custGeom>
              <a:avLst/>
              <a:gdLst>
                <a:gd name="T0" fmla="*/ 0 w 777"/>
                <a:gd name="T1" fmla="*/ 0 h 87"/>
                <a:gd name="T2" fmla="*/ 777 w 777"/>
                <a:gd name="T3" fmla="*/ 0 h 87"/>
                <a:gd name="T4" fmla="*/ 777 w 777"/>
                <a:gd name="T5" fmla="*/ 87 h 87"/>
                <a:gd name="T6" fmla="*/ 0 w 777"/>
                <a:gd name="T7" fmla="*/ 87 h 87"/>
                <a:gd name="T8" fmla="*/ 0 w 777"/>
                <a:gd name="T9" fmla="*/ 0 h 87"/>
                <a:gd name="T10" fmla="*/ 0 w 777"/>
                <a:gd name="T11" fmla="*/ 2 h 87"/>
                <a:gd name="T12" fmla="*/ 777 w 777"/>
                <a:gd name="T13" fmla="*/ 2 h 87"/>
                <a:gd name="T14" fmla="*/ 777 w 777"/>
                <a:gd name="T15" fmla="*/ 87 h 87"/>
                <a:gd name="T16" fmla="*/ 0 w 777"/>
                <a:gd name="T17" fmla="*/ 87 h 87"/>
                <a:gd name="T18" fmla="*/ 0 w 777"/>
                <a:gd name="T19" fmla="*/ 2 h 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7">
                  <a:moveTo>
                    <a:pt x="0" y="0"/>
                  </a:moveTo>
                  <a:lnTo>
                    <a:pt x="777" y="0"/>
                  </a:lnTo>
                  <a:lnTo>
                    <a:pt x="777" y="87"/>
                  </a:lnTo>
                  <a:lnTo>
                    <a:pt x="0" y="87"/>
                  </a:lnTo>
                  <a:lnTo>
                    <a:pt x="0" y="0"/>
                  </a:lnTo>
                  <a:close/>
                  <a:moveTo>
                    <a:pt x="0" y="2"/>
                  </a:moveTo>
                  <a:lnTo>
                    <a:pt x="777" y="2"/>
                  </a:lnTo>
                  <a:lnTo>
                    <a:pt x="777" y="87"/>
                  </a:lnTo>
                  <a:lnTo>
                    <a:pt x="0" y="87"/>
                  </a:lnTo>
                  <a:lnTo>
                    <a:pt x="0" y="2"/>
                  </a:lnTo>
                  <a:close/>
                </a:path>
              </a:pathLst>
            </a:custGeom>
            <a:solidFill>
              <a:srgbClr val="AEAEA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8" name="Freeform 299">
              <a:extLst>
                <a:ext uri="{FF2B5EF4-FFF2-40B4-BE49-F238E27FC236}">
                  <a16:creationId xmlns:a16="http://schemas.microsoft.com/office/drawing/2014/main" id="{3AEC9F0D-4826-6049-B14F-69396FF4284D}"/>
                </a:ext>
              </a:extLst>
            </p:cNvPr>
            <p:cNvSpPr>
              <a:spLocks noEditPoints="1"/>
            </p:cNvSpPr>
            <p:nvPr/>
          </p:nvSpPr>
          <p:spPr bwMode="auto">
            <a:xfrm>
              <a:off x="3780" y="2522"/>
              <a:ext cx="777" cy="85"/>
            </a:xfrm>
            <a:custGeom>
              <a:avLst/>
              <a:gdLst>
                <a:gd name="T0" fmla="*/ 0 w 777"/>
                <a:gd name="T1" fmla="*/ 0 h 85"/>
                <a:gd name="T2" fmla="*/ 777 w 777"/>
                <a:gd name="T3" fmla="*/ 0 h 85"/>
                <a:gd name="T4" fmla="*/ 777 w 777"/>
                <a:gd name="T5" fmla="*/ 85 h 85"/>
                <a:gd name="T6" fmla="*/ 0 w 777"/>
                <a:gd name="T7" fmla="*/ 85 h 85"/>
                <a:gd name="T8" fmla="*/ 0 w 777"/>
                <a:gd name="T9" fmla="*/ 0 h 85"/>
                <a:gd name="T10" fmla="*/ 0 w 777"/>
                <a:gd name="T11" fmla="*/ 2 h 85"/>
                <a:gd name="T12" fmla="*/ 777 w 777"/>
                <a:gd name="T13" fmla="*/ 2 h 85"/>
                <a:gd name="T14" fmla="*/ 777 w 777"/>
                <a:gd name="T15" fmla="*/ 85 h 85"/>
                <a:gd name="T16" fmla="*/ 0 w 777"/>
                <a:gd name="T17" fmla="*/ 85 h 85"/>
                <a:gd name="T18" fmla="*/ 0 w 777"/>
                <a:gd name="T19" fmla="*/ 2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5">
                  <a:moveTo>
                    <a:pt x="0" y="0"/>
                  </a:moveTo>
                  <a:lnTo>
                    <a:pt x="777" y="0"/>
                  </a:lnTo>
                  <a:lnTo>
                    <a:pt x="777" y="85"/>
                  </a:lnTo>
                  <a:lnTo>
                    <a:pt x="0" y="85"/>
                  </a:lnTo>
                  <a:lnTo>
                    <a:pt x="0" y="0"/>
                  </a:lnTo>
                  <a:close/>
                  <a:moveTo>
                    <a:pt x="0" y="2"/>
                  </a:moveTo>
                  <a:lnTo>
                    <a:pt x="777" y="2"/>
                  </a:lnTo>
                  <a:lnTo>
                    <a:pt x="777" y="85"/>
                  </a:lnTo>
                  <a:lnTo>
                    <a:pt x="0" y="85"/>
                  </a:lnTo>
                  <a:lnTo>
                    <a:pt x="0" y="2"/>
                  </a:lnTo>
                  <a:close/>
                </a:path>
              </a:pathLst>
            </a:custGeom>
            <a:solidFill>
              <a:srgbClr val="AFAFA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69" name="Freeform 300">
              <a:extLst>
                <a:ext uri="{FF2B5EF4-FFF2-40B4-BE49-F238E27FC236}">
                  <a16:creationId xmlns:a16="http://schemas.microsoft.com/office/drawing/2014/main" id="{70BB023A-AE51-774E-9EEF-CFA5C50C691F}"/>
                </a:ext>
              </a:extLst>
            </p:cNvPr>
            <p:cNvSpPr>
              <a:spLocks noEditPoints="1"/>
            </p:cNvSpPr>
            <p:nvPr/>
          </p:nvSpPr>
          <p:spPr bwMode="auto">
            <a:xfrm>
              <a:off x="3780" y="2524"/>
              <a:ext cx="777" cy="83"/>
            </a:xfrm>
            <a:custGeom>
              <a:avLst/>
              <a:gdLst>
                <a:gd name="T0" fmla="*/ 0 w 777"/>
                <a:gd name="T1" fmla="*/ 0 h 83"/>
                <a:gd name="T2" fmla="*/ 777 w 777"/>
                <a:gd name="T3" fmla="*/ 0 h 83"/>
                <a:gd name="T4" fmla="*/ 777 w 777"/>
                <a:gd name="T5" fmla="*/ 83 h 83"/>
                <a:gd name="T6" fmla="*/ 0 w 777"/>
                <a:gd name="T7" fmla="*/ 83 h 83"/>
                <a:gd name="T8" fmla="*/ 0 w 777"/>
                <a:gd name="T9" fmla="*/ 0 h 83"/>
                <a:gd name="T10" fmla="*/ 0 w 777"/>
                <a:gd name="T11" fmla="*/ 2 h 83"/>
                <a:gd name="T12" fmla="*/ 777 w 777"/>
                <a:gd name="T13" fmla="*/ 2 h 83"/>
                <a:gd name="T14" fmla="*/ 777 w 777"/>
                <a:gd name="T15" fmla="*/ 83 h 83"/>
                <a:gd name="T16" fmla="*/ 0 w 777"/>
                <a:gd name="T17" fmla="*/ 83 h 83"/>
                <a:gd name="T18" fmla="*/ 0 w 777"/>
                <a:gd name="T19" fmla="*/ 2 h 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3">
                  <a:moveTo>
                    <a:pt x="0" y="0"/>
                  </a:moveTo>
                  <a:lnTo>
                    <a:pt x="777" y="0"/>
                  </a:lnTo>
                  <a:lnTo>
                    <a:pt x="777" y="83"/>
                  </a:lnTo>
                  <a:lnTo>
                    <a:pt x="0" y="83"/>
                  </a:lnTo>
                  <a:lnTo>
                    <a:pt x="0" y="0"/>
                  </a:lnTo>
                  <a:close/>
                  <a:moveTo>
                    <a:pt x="0" y="2"/>
                  </a:moveTo>
                  <a:lnTo>
                    <a:pt x="777" y="2"/>
                  </a:lnTo>
                  <a:lnTo>
                    <a:pt x="777" y="83"/>
                  </a:lnTo>
                  <a:lnTo>
                    <a:pt x="0" y="83"/>
                  </a:lnTo>
                  <a:lnTo>
                    <a:pt x="0" y="2"/>
                  </a:lnTo>
                  <a:close/>
                </a:path>
              </a:pathLst>
            </a:custGeom>
            <a:solidFill>
              <a:srgbClr val="B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0" name="Freeform 301">
              <a:extLst>
                <a:ext uri="{FF2B5EF4-FFF2-40B4-BE49-F238E27FC236}">
                  <a16:creationId xmlns:a16="http://schemas.microsoft.com/office/drawing/2014/main" id="{553E2AB4-5AF5-FC49-865C-4C97432298BD}"/>
                </a:ext>
              </a:extLst>
            </p:cNvPr>
            <p:cNvSpPr>
              <a:spLocks noEditPoints="1"/>
            </p:cNvSpPr>
            <p:nvPr/>
          </p:nvSpPr>
          <p:spPr bwMode="auto">
            <a:xfrm>
              <a:off x="3780" y="2526"/>
              <a:ext cx="777" cy="81"/>
            </a:xfrm>
            <a:custGeom>
              <a:avLst/>
              <a:gdLst>
                <a:gd name="T0" fmla="*/ 0 w 777"/>
                <a:gd name="T1" fmla="*/ 0 h 81"/>
                <a:gd name="T2" fmla="*/ 777 w 777"/>
                <a:gd name="T3" fmla="*/ 0 h 81"/>
                <a:gd name="T4" fmla="*/ 777 w 777"/>
                <a:gd name="T5" fmla="*/ 81 h 81"/>
                <a:gd name="T6" fmla="*/ 0 w 777"/>
                <a:gd name="T7" fmla="*/ 81 h 81"/>
                <a:gd name="T8" fmla="*/ 0 w 777"/>
                <a:gd name="T9" fmla="*/ 0 h 81"/>
                <a:gd name="T10" fmla="*/ 0 w 777"/>
                <a:gd name="T11" fmla="*/ 3 h 81"/>
                <a:gd name="T12" fmla="*/ 777 w 777"/>
                <a:gd name="T13" fmla="*/ 3 h 81"/>
                <a:gd name="T14" fmla="*/ 777 w 777"/>
                <a:gd name="T15" fmla="*/ 81 h 81"/>
                <a:gd name="T16" fmla="*/ 0 w 777"/>
                <a:gd name="T17" fmla="*/ 81 h 81"/>
                <a:gd name="T18" fmla="*/ 0 w 777"/>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81">
                  <a:moveTo>
                    <a:pt x="0" y="0"/>
                  </a:moveTo>
                  <a:lnTo>
                    <a:pt x="777" y="0"/>
                  </a:lnTo>
                  <a:lnTo>
                    <a:pt x="777" y="81"/>
                  </a:lnTo>
                  <a:lnTo>
                    <a:pt x="0" y="81"/>
                  </a:lnTo>
                  <a:lnTo>
                    <a:pt x="0" y="0"/>
                  </a:lnTo>
                  <a:close/>
                  <a:moveTo>
                    <a:pt x="0" y="3"/>
                  </a:moveTo>
                  <a:lnTo>
                    <a:pt x="777" y="3"/>
                  </a:lnTo>
                  <a:lnTo>
                    <a:pt x="777" y="81"/>
                  </a:lnTo>
                  <a:lnTo>
                    <a:pt x="0" y="81"/>
                  </a:lnTo>
                  <a:lnTo>
                    <a:pt x="0" y="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1" name="Freeform 302">
              <a:extLst>
                <a:ext uri="{FF2B5EF4-FFF2-40B4-BE49-F238E27FC236}">
                  <a16:creationId xmlns:a16="http://schemas.microsoft.com/office/drawing/2014/main" id="{4E740430-271E-8246-8AAE-B9A505C34073}"/>
                </a:ext>
              </a:extLst>
            </p:cNvPr>
            <p:cNvSpPr>
              <a:spLocks noEditPoints="1"/>
            </p:cNvSpPr>
            <p:nvPr/>
          </p:nvSpPr>
          <p:spPr bwMode="auto">
            <a:xfrm>
              <a:off x="3780" y="2529"/>
              <a:ext cx="777" cy="78"/>
            </a:xfrm>
            <a:custGeom>
              <a:avLst/>
              <a:gdLst>
                <a:gd name="T0" fmla="*/ 0 w 777"/>
                <a:gd name="T1" fmla="*/ 0 h 78"/>
                <a:gd name="T2" fmla="*/ 777 w 777"/>
                <a:gd name="T3" fmla="*/ 0 h 78"/>
                <a:gd name="T4" fmla="*/ 777 w 777"/>
                <a:gd name="T5" fmla="*/ 78 h 78"/>
                <a:gd name="T6" fmla="*/ 0 w 777"/>
                <a:gd name="T7" fmla="*/ 78 h 78"/>
                <a:gd name="T8" fmla="*/ 0 w 777"/>
                <a:gd name="T9" fmla="*/ 0 h 78"/>
                <a:gd name="T10" fmla="*/ 0 w 777"/>
                <a:gd name="T11" fmla="*/ 2 h 78"/>
                <a:gd name="T12" fmla="*/ 777 w 777"/>
                <a:gd name="T13" fmla="*/ 2 h 78"/>
                <a:gd name="T14" fmla="*/ 777 w 777"/>
                <a:gd name="T15" fmla="*/ 78 h 78"/>
                <a:gd name="T16" fmla="*/ 0 w 777"/>
                <a:gd name="T17" fmla="*/ 78 h 78"/>
                <a:gd name="T18" fmla="*/ 0 w 777"/>
                <a:gd name="T19" fmla="*/ 2 h 7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8">
                  <a:moveTo>
                    <a:pt x="0" y="0"/>
                  </a:moveTo>
                  <a:lnTo>
                    <a:pt x="777" y="0"/>
                  </a:lnTo>
                  <a:lnTo>
                    <a:pt x="777" y="78"/>
                  </a:lnTo>
                  <a:lnTo>
                    <a:pt x="0" y="78"/>
                  </a:lnTo>
                  <a:lnTo>
                    <a:pt x="0" y="0"/>
                  </a:lnTo>
                  <a:close/>
                  <a:moveTo>
                    <a:pt x="0" y="2"/>
                  </a:moveTo>
                  <a:lnTo>
                    <a:pt x="777" y="2"/>
                  </a:lnTo>
                  <a:lnTo>
                    <a:pt x="777" y="78"/>
                  </a:lnTo>
                  <a:lnTo>
                    <a:pt x="0" y="78"/>
                  </a:lnTo>
                  <a:lnTo>
                    <a:pt x="0" y="2"/>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2" name="Freeform 303">
              <a:extLst>
                <a:ext uri="{FF2B5EF4-FFF2-40B4-BE49-F238E27FC236}">
                  <a16:creationId xmlns:a16="http://schemas.microsoft.com/office/drawing/2014/main" id="{9F7574C8-A86B-314C-890A-C22E3AC903E1}"/>
                </a:ext>
              </a:extLst>
            </p:cNvPr>
            <p:cNvSpPr>
              <a:spLocks noEditPoints="1"/>
            </p:cNvSpPr>
            <p:nvPr/>
          </p:nvSpPr>
          <p:spPr bwMode="auto">
            <a:xfrm>
              <a:off x="3780" y="2531"/>
              <a:ext cx="777" cy="76"/>
            </a:xfrm>
            <a:custGeom>
              <a:avLst/>
              <a:gdLst>
                <a:gd name="T0" fmla="*/ 0 w 777"/>
                <a:gd name="T1" fmla="*/ 0 h 76"/>
                <a:gd name="T2" fmla="*/ 777 w 777"/>
                <a:gd name="T3" fmla="*/ 0 h 76"/>
                <a:gd name="T4" fmla="*/ 777 w 777"/>
                <a:gd name="T5" fmla="*/ 76 h 76"/>
                <a:gd name="T6" fmla="*/ 0 w 777"/>
                <a:gd name="T7" fmla="*/ 76 h 76"/>
                <a:gd name="T8" fmla="*/ 0 w 777"/>
                <a:gd name="T9" fmla="*/ 0 h 76"/>
                <a:gd name="T10" fmla="*/ 0 w 777"/>
                <a:gd name="T11" fmla="*/ 2 h 76"/>
                <a:gd name="T12" fmla="*/ 777 w 777"/>
                <a:gd name="T13" fmla="*/ 2 h 76"/>
                <a:gd name="T14" fmla="*/ 777 w 777"/>
                <a:gd name="T15" fmla="*/ 76 h 76"/>
                <a:gd name="T16" fmla="*/ 0 w 777"/>
                <a:gd name="T17" fmla="*/ 76 h 76"/>
                <a:gd name="T18" fmla="*/ 0 w 777"/>
                <a:gd name="T19" fmla="*/ 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6">
                  <a:moveTo>
                    <a:pt x="0" y="0"/>
                  </a:moveTo>
                  <a:lnTo>
                    <a:pt x="777" y="0"/>
                  </a:lnTo>
                  <a:lnTo>
                    <a:pt x="777" y="76"/>
                  </a:lnTo>
                  <a:lnTo>
                    <a:pt x="0" y="76"/>
                  </a:lnTo>
                  <a:lnTo>
                    <a:pt x="0" y="0"/>
                  </a:lnTo>
                  <a:close/>
                  <a:moveTo>
                    <a:pt x="0" y="2"/>
                  </a:moveTo>
                  <a:lnTo>
                    <a:pt x="777" y="2"/>
                  </a:lnTo>
                  <a:lnTo>
                    <a:pt x="777" y="76"/>
                  </a:lnTo>
                  <a:lnTo>
                    <a:pt x="0" y="76"/>
                  </a:lnTo>
                  <a:lnTo>
                    <a:pt x="0" y="2"/>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3" name="Freeform 304">
              <a:extLst>
                <a:ext uri="{FF2B5EF4-FFF2-40B4-BE49-F238E27FC236}">
                  <a16:creationId xmlns:a16="http://schemas.microsoft.com/office/drawing/2014/main" id="{755435DB-724E-1B46-AAD8-25734F7ADD55}"/>
                </a:ext>
              </a:extLst>
            </p:cNvPr>
            <p:cNvSpPr>
              <a:spLocks noEditPoints="1"/>
            </p:cNvSpPr>
            <p:nvPr/>
          </p:nvSpPr>
          <p:spPr bwMode="auto">
            <a:xfrm>
              <a:off x="3780" y="2533"/>
              <a:ext cx="777" cy="74"/>
            </a:xfrm>
            <a:custGeom>
              <a:avLst/>
              <a:gdLst>
                <a:gd name="T0" fmla="*/ 0 w 777"/>
                <a:gd name="T1" fmla="*/ 0 h 74"/>
                <a:gd name="T2" fmla="*/ 777 w 777"/>
                <a:gd name="T3" fmla="*/ 0 h 74"/>
                <a:gd name="T4" fmla="*/ 777 w 777"/>
                <a:gd name="T5" fmla="*/ 74 h 74"/>
                <a:gd name="T6" fmla="*/ 0 w 777"/>
                <a:gd name="T7" fmla="*/ 74 h 74"/>
                <a:gd name="T8" fmla="*/ 0 w 777"/>
                <a:gd name="T9" fmla="*/ 0 h 74"/>
                <a:gd name="T10" fmla="*/ 0 w 777"/>
                <a:gd name="T11" fmla="*/ 2 h 74"/>
                <a:gd name="T12" fmla="*/ 777 w 777"/>
                <a:gd name="T13" fmla="*/ 2 h 74"/>
                <a:gd name="T14" fmla="*/ 777 w 777"/>
                <a:gd name="T15" fmla="*/ 74 h 74"/>
                <a:gd name="T16" fmla="*/ 0 w 777"/>
                <a:gd name="T17" fmla="*/ 74 h 74"/>
                <a:gd name="T18" fmla="*/ 0 w 777"/>
                <a:gd name="T19" fmla="*/ 2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4">
                  <a:moveTo>
                    <a:pt x="0" y="0"/>
                  </a:moveTo>
                  <a:lnTo>
                    <a:pt x="777" y="0"/>
                  </a:lnTo>
                  <a:lnTo>
                    <a:pt x="777" y="74"/>
                  </a:lnTo>
                  <a:lnTo>
                    <a:pt x="0" y="74"/>
                  </a:lnTo>
                  <a:lnTo>
                    <a:pt x="0" y="0"/>
                  </a:lnTo>
                  <a:close/>
                  <a:moveTo>
                    <a:pt x="0" y="2"/>
                  </a:moveTo>
                  <a:lnTo>
                    <a:pt x="777" y="2"/>
                  </a:lnTo>
                  <a:lnTo>
                    <a:pt x="777" y="74"/>
                  </a:lnTo>
                  <a:lnTo>
                    <a:pt x="0" y="74"/>
                  </a:lnTo>
                  <a:lnTo>
                    <a:pt x="0" y="2"/>
                  </a:lnTo>
                  <a:close/>
                </a:path>
              </a:pathLst>
            </a:custGeom>
            <a:solidFill>
              <a:srgbClr val="B6B6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4" name="Freeform 305">
              <a:extLst>
                <a:ext uri="{FF2B5EF4-FFF2-40B4-BE49-F238E27FC236}">
                  <a16:creationId xmlns:a16="http://schemas.microsoft.com/office/drawing/2014/main" id="{5D248164-7A00-BB41-A6E9-45A74B22A4C8}"/>
                </a:ext>
              </a:extLst>
            </p:cNvPr>
            <p:cNvSpPr>
              <a:spLocks noEditPoints="1"/>
            </p:cNvSpPr>
            <p:nvPr/>
          </p:nvSpPr>
          <p:spPr bwMode="auto">
            <a:xfrm>
              <a:off x="3780" y="2535"/>
              <a:ext cx="777" cy="72"/>
            </a:xfrm>
            <a:custGeom>
              <a:avLst/>
              <a:gdLst>
                <a:gd name="T0" fmla="*/ 0 w 777"/>
                <a:gd name="T1" fmla="*/ 0 h 72"/>
                <a:gd name="T2" fmla="*/ 777 w 777"/>
                <a:gd name="T3" fmla="*/ 0 h 72"/>
                <a:gd name="T4" fmla="*/ 777 w 777"/>
                <a:gd name="T5" fmla="*/ 72 h 72"/>
                <a:gd name="T6" fmla="*/ 0 w 777"/>
                <a:gd name="T7" fmla="*/ 72 h 72"/>
                <a:gd name="T8" fmla="*/ 0 w 777"/>
                <a:gd name="T9" fmla="*/ 0 h 72"/>
                <a:gd name="T10" fmla="*/ 0 w 777"/>
                <a:gd name="T11" fmla="*/ 2 h 72"/>
                <a:gd name="T12" fmla="*/ 777 w 777"/>
                <a:gd name="T13" fmla="*/ 2 h 72"/>
                <a:gd name="T14" fmla="*/ 777 w 777"/>
                <a:gd name="T15" fmla="*/ 72 h 72"/>
                <a:gd name="T16" fmla="*/ 0 w 777"/>
                <a:gd name="T17" fmla="*/ 72 h 72"/>
                <a:gd name="T18" fmla="*/ 0 w 777"/>
                <a:gd name="T19" fmla="*/ 2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2">
                  <a:moveTo>
                    <a:pt x="0" y="0"/>
                  </a:moveTo>
                  <a:lnTo>
                    <a:pt x="777" y="0"/>
                  </a:lnTo>
                  <a:lnTo>
                    <a:pt x="777" y="72"/>
                  </a:lnTo>
                  <a:lnTo>
                    <a:pt x="0" y="72"/>
                  </a:lnTo>
                  <a:lnTo>
                    <a:pt x="0" y="0"/>
                  </a:lnTo>
                  <a:close/>
                  <a:moveTo>
                    <a:pt x="0" y="2"/>
                  </a:moveTo>
                  <a:lnTo>
                    <a:pt x="777" y="2"/>
                  </a:lnTo>
                  <a:lnTo>
                    <a:pt x="777" y="72"/>
                  </a:lnTo>
                  <a:lnTo>
                    <a:pt x="0" y="72"/>
                  </a:lnTo>
                  <a:lnTo>
                    <a:pt x="0" y="2"/>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5" name="Freeform 306">
              <a:extLst>
                <a:ext uri="{FF2B5EF4-FFF2-40B4-BE49-F238E27FC236}">
                  <a16:creationId xmlns:a16="http://schemas.microsoft.com/office/drawing/2014/main" id="{2E51BF37-8505-3F48-A801-7169411BC89E}"/>
                </a:ext>
              </a:extLst>
            </p:cNvPr>
            <p:cNvSpPr>
              <a:spLocks noEditPoints="1"/>
            </p:cNvSpPr>
            <p:nvPr/>
          </p:nvSpPr>
          <p:spPr bwMode="auto">
            <a:xfrm>
              <a:off x="3780" y="2537"/>
              <a:ext cx="777" cy="70"/>
            </a:xfrm>
            <a:custGeom>
              <a:avLst/>
              <a:gdLst>
                <a:gd name="T0" fmla="*/ 0 w 777"/>
                <a:gd name="T1" fmla="*/ 0 h 70"/>
                <a:gd name="T2" fmla="*/ 777 w 777"/>
                <a:gd name="T3" fmla="*/ 0 h 70"/>
                <a:gd name="T4" fmla="*/ 777 w 777"/>
                <a:gd name="T5" fmla="*/ 70 h 70"/>
                <a:gd name="T6" fmla="*/ 0 w 777"/>
                <a:gd name="T7" fmla="*/ 70 h 70"/>
                <a:gd name="T8" fmla="*/ 0 w 777"/>
                <a:gd name="T9" fmla="*/ 0 h 70"/>
                <a:gd name="T10" fmla="*/ 0 w 777"/>
                <a:gd name="T11" fmla="*/ 2 h 70"/>
                <a:gd name="T12" fmla="*/ 777 w 777"/>
                <a:gd name="T13" fmla="*/ 2 h 70"/>
                <a:gd name="T14" fmla="*/ 777 w 777"/>
                <a:gd name="T15" fmla="*/ 70 h 70"/>
                <a:gd name="T16" fmla="*/ 0 w 777"/>
                <a:gd name="T17" fmla="*/ 70 h 70"/>
                <a:gd name="T18" fmla="*/ 0 w 777"/>
                <a:gd name="T19" fmla="*/ 2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0">
                  <a:moveTo>
                    <a:pt x="0" y="0"/>
                  </a:moveTo>
                  <a:lnTo>
                    <a:pt x="777" y="0"/>
                  </a:lnTo>
                  <a:lnTo>
                    <a:pt x="777" y="70"/>
                  </a:lnTo>
                  <a:lnTo>
                    <a:pt x="0" y="70"/>
                  </a:lnTo>
                  <a:lnTo>
                    <a:pt x="0" y="0"/>
                  </a:lnTo>
                  <a:close/>
                  <a:moveTo>
                    <a:pt x="0" y="2"/>
                  </a:moveTo>
                  <a:lnTo>
                    <a:pt x="777" y="2"/>
                  </a:lnTo>
                  <a:lnTo>
                    <a:pt x="777" y="70"/>
                  </a:lnTo>
                  <a:lnTo>
                    <a:pt x="0" y="70"/>
                  </a:lnTo>
                  <a:lnTo>
                    <a:pt x="0" y="2"/>
                  </a:lnTo>
                  <a:close/>
                </a:path>
              </a:pathLst>
            </a:custGeom>
            <a:solidFill>
              <a:srgbClr val="B8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6" name="Freeform 307">
              <a:extLst>
                <a:ext uri="{FF2B5EF4-FFF2-40B4-BE49-F238E27FC236}">
                  <a16:creationId xmlns:a16="http://schemas.microsoft.com/office/drawing/2014/main" id="{CF974A63-AD05-364D-96CD-D840A8A136C6}"/>
                </a:ext>
              </a:extLst>
            </p:cNvPr>
            <p:cNvSpPr>
              <a:spLocks noEditPoints="1"/>
            </p:cNvSpPr>
            <p:nvPr/>
          </p:nvSpPr>
          <p:spPr bwMode="auto">
            <a:xfrm>
              <a:off x="3780" y="2539"/>
              <a:ext cx="777" cy="68"/>
            </a:xfrm>
            <a:custGeom>
              <a:avLst/>
              <a:gdLst>
                <a:gd name="T0" fmla="*/ 0 w 777"/>
                <a:gd name="T1" fmla="*/ 0 h 68"/>
                <a:gd name="T2" fmla="*/ 777 w 777"/>
                <a:gd name="T3" fmla="*/ 0 h 68"/>
                <a:gd name="T4" fmla="*/ 777 w 777"/>
                <a:gd name="T5" fmla="*/ 68 h 68"/>
                <a:gd name="T6" fmla="*/ 0 w 777"/>
                <a:gd name="T7" fmla="*/ 68 h 68"/>
                <a:gd name="T8" fmla="*/ 0 w 777"/>
                <a:gd name="T9" fmla="*/ 0 h 68"/>
                <a:gd name="T10" fmla="*/ 0 w 777"/>
                <a:gd name="T11" fmla="*/ 2 h 68"/>
                <a:gd name="T12" fmla="*/ 777 w 777"/>
                <a:gd name="T13" fmla="*/ 2 h 68"/>
                <a:gd name="T14" fmla="*/ 777 w 777"/>
                <a:gd name="T15" fmla="*/ 68 h 68"/>
                <a:gd name="T16" fmla="*/ 0 w 777"/>
                <a:gd name="T17" fmla="*/ 68 h 68"/>
                <a:gd name="T18" fmla="*/ 0 w 777"/>
                <a:gd name="T19" fmla="*/ 2 h 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8">
                  <a:moveTo>
                    <a:pt x="0" y="0"/>
                  </a:moveTo>
                  <a:lnTo>
                    <a:pt x="777" y="0"/>
                  </a:lnTo>
                  <a:lnTo>
                    <a:pt x="777" y="68"/>
                  </a:lnTo>
                  <a:lnTo>
                    <a:pt x="0" y="68"/>
                  </a:lnTo>
                  <a:lnTo>
                    <a:pt x="0" y="0"/>
                  </a:lnTo>
                  <a:close/>
                  <a:moveTo>
                    <a:pt x="0" y="2"/>
                  </a:moveTo>
                  <a:lnTo>
                    <a:pt x="777" y="2"/>
                  </a:lnTo>
                  <a:lnTo>
                    <a:pt x="777" y="68"/>
                  </a:lnTo>
                  <a:lnTo>
                    <a:pt x="0" y="68"/>
                  </a:lnTo>
                  <a:lnTo>
                    <a:pt x="0" y="2"/>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7" name="Freeform 308">
              <a:extLst>
                <a:ext uri="{FF2B5EF4-FFF2-40B4-BE49-F238E27FC236}">
                  <a16:creationId xmlns:a16="http://schemas.microsoft.com/office/drawing/2014/main" id="{62FDCA34-8C1C-3F40-AFE9-95DABFD27425}"/>
                </a:ext>
              </a:extLst>
            </p:cNvPr>
            <p:cNvSpPr>
              <a:spLocks noEditPoints="1"/>
            </p:cNvSpPr>
            <p:nvPr/>
          </p:nvSpPr>
          <p:spPr bwMode="auto">
            <a:xfrm>
              <a:off x="3780" y="2541"/>
              <a:ext cx="777" cy="66"/>
            </a:xfrm>
            <a:custGeom>
              <a:avLst/>
              <a:gdLst>
                <a:gd name="T0" fmla="*/ 0 w 777"/>
                <a:gd name="T1" fmla="*/ 0 h 66"/>
                <a:gd name="T2" fmla="*/ 777 w 777"/>
                <a:gd name="T3" fmla="*/ 0 h 66"/>
                <a:gd name="T4" fmla="*/ 777 w 777"/>
                <a:gd name="T5" fmla="*/ 66 h 66"/>
                <a:gd name="T6" fmla="*/ 0 w 777"/>
                <a:gd name="T7" fmla="*/ 66 h 66"/>
                <a:gd name="T8" fmla="*/ 0 w 777"/>
                <a:gd name="T9" fmla="*/ 0 h 66"/>
                <a:gd name="T10" fmla="*/ 0 w 777"/>
                <a:gd name="T11" fmla="*/ 2 h 66"/>
                <a:gd name="T12" fmla="*/ 777 w 777"/>
                <a:gd name="T13" fmla="*/ 2 h 66"/>
                <a:gd name="T14" fmla="*/ 777 w 777"/>
                <a:gd name="T15" fmla="*/ 66 h 66"/>
                <a:gd name="T16" fmla="*/ 0 w 777"/>
                <a:gd name="T17" fmla="*/ 66 h 66"/>
                <a:gd name="T18" fmla="*/ 0 w 777"/>
                <a:gd name="T19" fmla="*/ 2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6">
                  <a:moveTo>
                    <a:pt x="0" y="0"/>
                  </a:moveTo>
                  <a:lnTo>
                    <a:pt x="777" y="0"/>
                  </a:lnTo>
                  <a:lnTo>
                    <a:pt x="777" y="66"/>
                  </a:lnTo>
                  <a:lnTo>
                    <a:pt x="0" y="66"/>
                  </a:lnTo>
                  <a:lnTo>
                    <a:pt x="0" y="0"/>
                  </a:lnTo>
                  <a:close/>
                  <a:moveTo>
                    <a:pt x="0" y="2"/>
                  </a:moveTo>
                  <a:lnTo>
                    <a:pt x="777" y="2"/>
                  </a:lnTo>
                  <a:lnTo>
                    <a:pt x="777" y="66"/>
                  </a:lnTo>
                  <a:lnTo>
                    <a:pt x="0" y="66"/>
                  </a:lnTo>
                  <a:lnTo>
                    <a:pt x="0" y="2"/>
                  </a:lnTo>
                  <a:close/>
                </a:path>
              </a:pathLst>
            </a:custGeom>
            <a:solidFill>
              <a:srgbClr val="BBBBB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8" name="Freeform 309">
              <a:extLst>
                <a:ext uri="{FF2B5EF4-FFF2-40B4-BE49-F238E27FC236}">
                  <a16:creationId xmlns:a16="http://schemas.microsoft.com/office/drawing/2014/main" id="{D5E93CB7-1A3C-E44A-A270-D63D1FE099CA}"/>
                </a:ext>
              </a:extLst>
            </p:cNvPr>
            <p:cNvSpPr>
              <a:spLocks noEditPoints="1"/>
            </p:cNvSpPr>
            <p:nvPr/>
          </p:nvSpPr>
          <p:spPr bwMode="auto">
            <a:xfrm>
              <a:off x="3780" y="2543"/>
              <a:ext cx="777" cy="64"/>
            </a:xfrm>
            <a:custGeom>
              <a:avLst/>
              <a:gdLst>
                <a:gd name="T0" fmla="*/ 0 w 777"/>
                <a:gd name="T1" fmla="*/ 0 h 64"/>
                <a:gd name="T2" fmla="*/ 777 w 777"/>
                <a:gd name="T3" fmla="*/ 0 h 64"/>
                <a:gd name="T4" fmla="*/ 777 w 777"/>
                <a:gd name="T5" fmla="*/ 64 h 64"/>
                <a:gd name="T6" fmla="*/ 0 w 777"/>
                <a:gd name="T7" fmla="*/ 64 h 64"/>
                <a:gd name="T8" fmla="*/ 0 w 777"/>
                <a:gd name="T9" fmla="*/ 0 h 64"/>
                <a:gd name="T10" fmla="*/ 0 w 777"/>
                <a:gd name="T11" fmla="*/ 2 h 64"/>
                <a:gd name="T12" fmla="*/ 777 w 777"/>
                <a:gd name="T13" fmla="*/ 2 h 64"/>
                <a:gd name="T14" fmla="*/ 777 w 777"/>
                <a:gd name="T15" fmla="*/ 64 h 64"/>
                <a:gd name="T16" fmla="*/ 0 w 777"/>
                <a:gd name="T17" fmla="*/ 64 h 64"/>
                <a:gd name="T18" fmla="*/ 0 w 777"/>
                <a:gd name="T19" fmla="*/ 2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4">
                  <a:moveTo>
                    <a:pt x="0" y="0"/>
                  </a:moveTo>
                  <a:lnTo>
                    <a:pt x="777" y="0"/>
                  </a:lnTo>
                  <a:lnTo>
                    <a:pt x="777" y="64"/>
                  </a:lnTo>
                  <a:lnTo>
                    <a:pt x="0" y="64"/>
                  </a:lnTo>
                  <a:lnTo>
                    <a:pt x="0" y="0"/>
                  </a:lnTo>
                  <a:close/>
                  <a:moveTo>
                    <a:pt x="0" y="2"/>
                  </a:moveTo>
                  <a:lnTo>
                    <a:pt x="777" y="2"/>
                  </a:lnTo>
                  <a:lnTo>
                    <a:pt x="777" y="64"/>
                  </a:lnTo>
                  <a:lnTo>
                    <a:pt x="0" y="64"/>
                  </a:lnTo>
                  <a:lnTo>
                    <a:pt x="0" y="2"/>
                  </a:lnTo>
                  <a:close/>
                </a:path>
              </a:pathLst>
            </a:custGeom>
            <a:solidFill>
              <a:srgbClr val="BCBC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79" name="Freeform 310">
              <a:extLst>
                <a:ext uri="{FF2B5EF4-FFF2-40B4-BE49-F238E27FC236}">
                  <a16:creationId xmlns:a16="http://schemas.microsoft.com/office/drawing/2014/main" id="{110CD5D3-13B6-724E-A7E6-FE0BCAA49F45}"/>
                </a:ext>
              </a:extLst>
            </p:cNvPr>
            <p:cNvSpPr>
              <a:spLocks noEditPoints="1"/>
            </p:cNvSpPr>
            <p:nvPr/>
          </p:nvSpPr>
          <p:spPr bwMode="auto">
            <a:xfrm>
              <a:off x="3780" y="2545"/>
              <a:ext cx="777" cy="62"/>
            </a:xfrm>
            <a:custGeom>
              <a:avLst/>
              <a:gdLst>
                <a:gd name="T0" fmla="*/ 0 w 777"/>
                <a:gd name="T1" fmla="*/ 0 h 62"/>
                <a:gd name="T2" fmla="*/ 777 w 777"/>
                <a:gd name="T3" fmla="*/ 0 h 62"/>
                <a:gd name="T4" fmla="*/ 777 w 777"/>
                <a:gd name="T5" fmla="*/ 62 h 62"/>
                <a:gd name="T6" fmla="*/ 0 w 777"/>
                <a:gd name="T7" fmla="*/ 62 h 62"/>
                <a:gd name="T8" fmla="*/ 0 w 777"/>
                <a:gd name="T9" fmla="*/ 0 h 62"/>
                <a:gd name="T10" fmla="*/ 0 w 777"/>
                <a:gd name="T11" fmla="*/ 3 h 62"/>
                <a:gd name="T12" fmla="*/ 777 w 777"/>
                <a:gd name="T13" fmla="*/ 3 h 62"/>
                <a:gd name="T14" fmla="*/ 777 w 777"/>
                <a:gd name="T15" fmla="*/ 62 h 62"/>
                <a:gd name="T16" fmla="*/ 0 w 777"/>
                <a:gd name="T17" fmla="*/ 62 h 62"/>
                <a:gd name="T18" fmla="*/ 0 w 777"/>
                <a:gd name="T19" fmla="*/ 3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62">
                  <a:moveTo>
                    <a:pt x="0" y="0"/>
                  </a:moveTo>
                  <a:lnTo>
                    <a:pt x="777" y="0"/>
                  </a:lnTo>
                  <a:lnTo>
                    <a:pt x="777" y="62"/>
                  </a:lnTo>
                  <a:lnTo>
                    <a:pt x="0" y="62"/>
                  </a:lnTo>
                  <a:lnTo>
                    <a:pt x="0" y="0"/>
                  </a:lnTo>
                  <a:close/>
                  <a:moveTo>
                    <a:pt x="0" y="3"/>
                  </a:moveTo>
                  <a:lnTo>
                    <a:pt x="777" y="3"/>
                  </a:lnTo>
                  <a:lnTo>
                    <a:pt x="777" y="62"/>
                  </a:lnTo>
                  <a:lnTo>
                    <a:pt x="0" y="62"/>
                  </a:lnTo>
                  <a:lnTo>
                    <a:pt x="0" y="3"/>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0" name="Freeform 311">
              <a:extLst>
                <a:ext uri="{FF2B5EF4-FFF2-40B4-BE49-F238E27FC236}">
                  <a16:creationId xmlns:a16="http://schemas.microsoft.com/office/drawing/2014/main" id="{AAE6218E-0105-E548-AA3E-4613C79DFF45}"/>
                </a:ext>
              </a:extLst>
            </p:cNvPr>
            <p:cNvSpPr>
              <a:spLocks noEditPoints="1"/>
            </p:cNvSpPr>
            <p:nvPr/>
          </p:nvSpPr>
          <p:spPr bwMode="auto">
            <a:xfrm>
              <a:off x="3780" y="2548"/>
              <a:ext cx="777" cy="59"/>
            </a:xfrm>
            <a:custGeom>
              <a:avLst/>
              <a:gdLst>
                <a:gd name="T0" fmla="*/ 0 w 777"/>
                <a:gd name="T1" fmla="*/ 0 h 59"/>
                <a:gd name="T2" fmla="*/ 777 w 777"/>
                <a:gd name="T3" fmla="*/ 0 h 59"/>
                <a:gd name="T4" fmla="*/ 777 w 777"/>
                <a:gd name="T5" fmla="*/ 59 h 59"/>
                <a:gd name="T6" fmla="*/ 0 w 777"/>
                <a:gd name="T7" fmla="*/ 59 h 59"/>
                <a:gd name="T8" fmla="*/ 0 w 777"/>
                <a:gd name="T9" fmla="*/ 0 h 59"/>
                <a:gd name="T10" fmla="*/ 0 w 777"/>
                <a:gd name="T11" fmla="*/ 2 h 59"/>
                <a:gd name="T12" fmla="*/ 777 w 777"/>
                <a:gd name="T13" fmla="*/ 2 h 59"/>
                <a:gd name="T14" fmla="*/ 777 w 777"/>
                <a:gd name="T15" fmla="*/ 59 h 59"/>
                <a:gd name="T16" fmla="*/ 0 w 777"/>
                <a:gd name="T17" fmla="*/ 59 h 59"/>
                <a:gd name="T18" fmla="*/ 0 w 777"/>
                <a:gd name="T19" fmla="*/ 2 h 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9">
                  <a:moveTo>
                    <a:pt x="0" y="0"/>
                  </a:moveTo>
                  <a:lnTo>
                    <a:pt x="777" y="0"/>
                  </a:lnTo>
                  <a:lnTo>
                    <a:pt x="777" y="59"/>
                  </a:lnTo>
                  <a:lnTo>
                    <a:pt x="0" y="59"/>
                  </a:lnTo>
                  <a:lnTo>
                    <a:pt x="0" y="0"/>
                  </a:lnTo>
                  <a:close/>
                  <a:moveTo>
                    <a:pt x="0" y="2"/>
                  </a:moveTo>
                  <a:lnTo>
                    <a:pt x="777" y="2"/>
                  </a:lnTo>
                  <a:lnTo>
                    <a:pt x="777" y="59"/>
                  </a:lnTo>
                  <a:lnTo>
                    <a:pt x="0" y="59"/>
                  </a:lnTo>
                  <a:lnTo>
                    <a:pt x="0" y="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1" name="Freeform 312">
              <a:extLst>
                <a:ext uri="{FF2B5EF4-FFF2-40B4-BE49-F238E27FC236}">
                  <a16:creationId xmlns:a16="http://schemas.microsoft.com/office/drawing/2014/main" id="{C1A6D551-B15B-8241-90E6-9DF1FED713A3}"/>
                </a:ext>
              </a:extLst>
            </p:cNvPr>
            <p:cNvSpPr>
              <a:spLocks noEditPoints="1"/>
            </p:cNvSpPr>
            <p:nvPr/>
          </p:nvSpPr>
          <p:spPr bwMode="auto">
            <a:xfrm>
              <a:off x="3780" y="2550"/>
              <a:ext cx="777" cy="57"/>
            </a:xfrm>
            <a:custGeom>
              <a:avLst/>
              <a:gdLst>
                <a:gd name="T0" fmla="*/ 0 w 777"/>
                <a:gd name="T1" fmla="*/ 0 h 57"/>
                <a:gd name="T2" fmla="*/ 777 w 777"/>
                <a:gd name="T3" fmla="*/ 0 h 57"/>
                <a:gd name="T4" fmla="*/ 777 w 777"/>
                <a:gd name="T5" fmla="*/ 57 h 57"/>
                <a:gd name="T6" fmla="*/ 0 w 777"/>
                <a:gd name="T7" fmla="*/ 57 h 57"/>
                <a:gd name="T8" fmla="*/ 0 w 777"/>
                <a:gd name="T9" fmla="*/ 0 h 57"/>
                <a:gd name="T10" fmla="*/ 0 w 777"/>
                <a:gd name="T11" fmla="*/ 2 h 57"/>
                <a:gd name="T12" fmla="*/ 777 w 777"/>
                <a:gd name="T13" fmla="*/ 2 h 57"/>
                <a:gd name="T14" fmla="*/ 777 w 777"/>
                <a:gd name="T15" fmla="*/ 57 h 57"/>
                <a:gd name="T16" fmla="*/ 0 w 777"/>
                <a:gd name="T17" fmla="*/ 57 h 57"/>
                <a:gd name="T18" fmla="*/ 0 w 777"/>
                <a:gd name="T19" fmla="*/ 2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7">
                  <a:moveTo>
                    <a:pt x="0" y="0"/>
                  </a:moveTo>
                  <a:lnTo>
                    <a:pt x="777" y="0"/>
                  </a:lnTo>
                  <a:lnTo>
                    <a:pt x="777" y="57"/>
                  </a:lnTo>
                  <a:lnTo>
                    <a:pt x="0" y="57"/>
                  </a:lnTo>
                  <a:lnTo>
                    <a:pt x="0" y="0"/>
                  </a:lnTo>
                  <a:close/>
                  <a:moveTo>
                    <a:pt x="0" y="2"/>
                  </a:moveTo>
                  <a:lnTo>
                    <a:pt x="777" y="2"/>
                  </a:lnTo>
                  <a:lnTo>
                    <a:pt x="777" y="57"/>
                  </a:lnTo>
                  <a:lnTo>
                    <a:pt x="0" y="57"/>
                  </a:lnTo>
                  <a:lnTo>
                    <a:pt x="0" y="2"/>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2" name="Freeform 313">
              <a:extLst>
                <a:ext uri="{FF2B5EF4-FFF2-40B4-BE49-F238E27FC236}">
                  <a16:creationId xmlns:a16="http://schemas.microsoft.com/office/drawing/2014/main" id="{11B69705-6E1F-E84E-8959-C88E3961C9A5}"/>
                </a:ext>
              </a:extLst>
            </p:cNvPr>
            <p:cNvSpPr>
              <a:spLocks noEditPoints="1"/>
            </p:cNvSpPr>
            <p:nvPr/>
          </p:nvSpPr>
          <p:spPr bwMode="auto">
            <a:xfrm>
              <a:off x="3780" y="2552"/>
              <a:ext cx="777" cy="55"/>
            </a:xfrm>
            <a:custGeom>
              <a:avLst/>
              <a:gdLst>
                <a:gd name="T0" fmla="*/ 0 w 777"/>
                <a:gd name="T1" fmla="*/ 0 h 55"/>
                <a:gd name="T2" fmla="*/ 777 w 777"/>
                <a:gd name="T3" fmla="*/ 0 h 55"/>
                <a:gd name="T4" fmla="*/ 777 w 777"/>
                <a:gd name="T5" fmla="*/ 55 h 55"/>
                <a:gd name="T6" fmla="*/ 0 w 777"/>
                <a:gd name="T7" fmla="*/ 55 h 55"/>
                <a:gd name="T8" fmla="*/ 0 w 777"/>
                <a:gd name="T9" fmla="*/ 0 h 55"/>
                <a:gd name="T10" fmla="*/ 0 w 777"/>
                <a:gd name="T11" fmla="*/ 2 h 55"/>
                <a:gd name="T12" fmla="*/ 777 w 777"/>
                <a:gd name="T13" fmla="*/ 2 h 55"/>
                <a:gd name="T14" fmla="*/ 777 w 777"/>
                <a:gd name="T15" fmla="*/ 55 h 55"/>
                <a:gd name="T16" fmla="*/ 0 w 777"/>
                <a:gd name="T17" fmla="*/ 55 h 55"/>
                <a:gd name="T18" fmla="*/ 0 w 777"/>
                <a:gd name="T19" fmla="*/ 2 h 5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5">
                  <a:moveTo>
                    <a:pt x="0" y="0"/>
                  </a:moveTo>
                  <a:lnTo>
                    <a:pt x="777" y="0"/>
                  </a:lnTo>
                  <a:lnTo>
                    <a:pt x="777" y="55"/>
                  </a:lnTo>
                  <a:lnTo>
                    <a:pt x="0" y="55"/>
                  </a:lnTo>
                  <a:lnTo>
                    <a:pt x="0" y="0"/>
                  </a:lnTo>
                  <a:close/>
                  <a:moveTo>
                    <a:pt x="0" y="2"/>
                  </a:moveTo>
                  <a:lnTo>
                    <a:pt x="777" y="2"/>
                  </a:lnTo>
                  <a:lnTo>
                    <a:pt x="777" y="55"/>
                  </a:lnTo>
                  <a:lnTo>
                    <a:pt x="0" y="55"/>
                  </a:lnTo>
                  <a:lnTo>
                    <a:pt x="0" y="2"/>
                  </a:lnTo>
                  <a:close/>
                </a:path>
              </a:pathLst>
            </a:custGeom>
            <a:solidFill>
              <a:srgbClr val="C1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3" name="Freeform 314">
              <a:extLst>
                <a:ext uri="{FF2B5EF4-FFF2-40B4-BE49-F238E27FC236}">
                  <a16:creationId xmlns:a16="http://schemas.microsoft.com/office/drawing/2014/main" id="{2DE61AA5-AAA8-E944-9B6C-9D6107941885}"/>
                </a:ext>
              </a:extLst>
            </p:cNvPr>
            <p:cNvSpPr>
              <a:spLocks noEditPoints="1"/>
            </p:cNvSpPr>
            <p:nvPr/>
          </p:nvSpPr>
          <p:spPr bwMode="auto">
            <a:xfrm>
              <a:off x="3780" y="2554"/>
              <a:ext cx="777" cy="53"/>
            </a:xfrm>
            <a:custGeom>
              <a:avLst/>
              <a:gdLst>
                <a:gd name="T0" fmla="*/ 0 w 777"/>
                <a:gd name="T1" fmla="*/ 0 h 53"/>
                <a:gd name="T2" fmla="*/ 777 w 777"/>
                <a:gd name="T3" fmla="*/ 0 h 53"/>
                <a:gd name="T4" fmla="*/ 777 w 777"/>
                <a:gd name="T5" fmla="*/ 53 h 53"/>
                <a:gd name="T6" fmla="*/ 0 w 777"/>
                <a:gd name="T7" fmla="*/ 53 h 53"/>
                <a:gd name="T8" fmla="*/ 0 w 777"/>
                <a:gd name="T9" fmla="*/ 0 h 53"/>
                <a:gd name="T10" fmla="*/ 0 w 777"/>
                <a:gd name="T11" fmla="*/ 2 h 53"/>
                <a:gd name="T12" fmla="*/ 777 w 777"/>
                <a:gd name="T13" fmla="*/ 2 h 53"/>
                <a:gd name="T14" fmla="*/ 777 w 777"/>
                <a:gd name="T15" fmla="*/ 53 h 53"/>
                <a:gd name="T16" fmla="*/ 0 w 777"/>
                <a:gd name="T17" fmla="*/ 53 h 53"/>
                <a:gd name="T18" fmla="*/ 0 w 777"/>
                <a:gd name="T19" fmla="*/ 2 h 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3">
                  <a:moveTo>
                    <a:pt x="0" y="0"/>
                  </a:moveTo>
                  <a:lnTo>
                    <a:pt x="777" y="0"/>
                  </a:lnTo>
                  <a:lnTo>
                    <a:pt x="777" y="53"/>
                  </a:lnTo>
                  <a:lnTo>
                    <a:pt x="0" y="53"/>
                  </a:lnTo>
                  <a:lnTo>
                    <a:pt x="0" y="0"/>
                  </a:lnTo>
                  <a:close/>
                  <a:moveTo>
                    <a:pt x="0" y="2"/>
                  </a:moveTo>
                  <a:lnTo>
                    <a:pt x="777" y="2"/>
                  </a:lnTo>
                  <a:lnTo>
                    <a:pt x="777" y="53"/>
                  </a:lnTo>
                  <a:lnTo>
                    <a:pt x="0" y="53"/>
                  </a:lnTo>
                  <a:lnTo>
                    <a:pt x="0" y="2"/>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4" name="Freeform 315">
              <a:extLst>
                <a:ext uri="{FF2B5EF4-FFF2-40B4-BE49-F238E27FC236}">
                  <a16:creationId xmlns:a16="http://schemas.microsoft.com/office/drawing/2014/main" id="{9794CF42-F5C8-1243-8218-2003A4536037}"/>
                </a:ext>
              </a:extLst>
            </p:cNvPr>
            <p:cNvSpPr>
              <a:spLocks noEditPoints="1"/>
            </p:cNvSpPr>
            <p:nvPr/>
          </p:nvSpPr>
          <p:spPr bwMode="auto">
            <a:xfrm>
              <a:off x="3780" y="2556"/>
              <a:ext cx="777" cy="51"/>
            </a:xfrm>
            <a:custGeom>
              <a:avLst/>
              <a:gdLst>
                <a:gd name="T0" fmla="*/ 0 w 777"/>
                <a:gd name="T1" fmla="*/ 0 h 51"/>
                <a:gd name="T2" fmla="*/ 777 w 777"/>
                <a:gd name="T3" fmla="*/ 0 h 51"/>
                <a:gd name="T4" fmla="*/ 777 w 777"/>
                <a:gd name="T5" fmla="*/ 51 h 51"/>
                <a:gd name="T6" fmla="*/ 0 w 777"/>
                <a:gd name="T7" fmla="*/ 51 h 51"/>
                <a:gd name="T8" fmla="*/ 0 w 777"/>
                <a:gd name="T9" fmla="*/ 0 h 51"/>
                <a:gd name="T10" fmla="*/ 0 w 777"/>
                <a:gd name="T11" fmla="*/ 2 h 51"/>
                <a:gd name="T12" fmla="*/ 777 w 777"/>
                <a:gd name="T13" fmla="*/ 2 h 51"/>
                <a:gd name="T14" fmla="*/ 777 w 777"/>
                <a:gd name="T15" fmla="*/ 51 h 51"/>
                <a:gd name="T16" fmla="*/ 0 w 777"/>
                <a:gd name="T17" fmla="*/ 51 h 51"/>
                <a:gd name="T18" fmla="*/ 0 w 777"/>
                <a:gd name="T19" fmla="*/ 2 h 5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1">
                  <a:moveTo>
                    <a:pt x="0" y="0"/>
                  </a:moveTo>
                  <a:lnTo>
                    <a:pt x="777" y="0"/>
                  </a:lnTo>
                  <a:lnTo>
                    <a:pt x="777" y="51"/>
                  </a:lnTo>
                  <a:lnTo>
                    <a:pt x="0" y="51"/>
                  </a:lnTo>
                  <a:lnTo>
                    <a:pt x="0" y="0"/>
                  </a:lnTo>
                  <a:close/>
                  <a:moveTo>
                    <a:pt x="0" y="2"/>
                  </a:moveTo>
                  <a:lnTo>
                    <a:pt x="777" y="2"/>
                  </a:lnTo>
                  <a:lnTo>
                    <a:pt x="777" y="51"/>
                  </a:lnTo>
                  <a:lnTo>
                    <a:pt x="0" y="51"/>
                  </a:lnTo>
                  <a:lnTo>
                    <a:pt x="0" y="2"/>
                  </a:lnTo>
                  <a:close/>
                </a:path>
              </a:pathLst>
            </a:custGeom>
            <a:solidFill>
              <a:srgbClr val="C4C4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5" name="Freeform 316">
              <a:extLst>
                <a:ext uri="{FF2B5EF4-FFF2-40B4-BE49-F238E27FC236}">
                  <a16:creationId xmlns:a16="http://schemas.microsoft.com/office/drawing/2014/main" id="{F66D41A5-0879-AB4F-8BA0-B3BC5E978A89}"/>
                </a:ext>
              </a:extLst>
            </p:cNvPr>
            <p:cNvSpPr>
              <a:spLocks noEditPoints="1"/>
            </p:cNvSpPr>
            <p:nvPr/>
          </p:nvSpPr>
          <p:spPr bwMode="auto">
            <a:xfrm>
              <a:off x="3780" y="2558"/>
              <a:ext cx="777" cy="49"/>
            </a:xfrm>
            <a:custGeom>
              <a:avLst/>
              <a:gdLst>
                <a:gd name="T0" fmla="*/ 0 w 777"/>
                <a:gd name="T1" fmla="*/ 0 h 49"/>
                <a:gd name="T2" fmla="*/ 777 w 777"/>
                <a:gd name="T3" fmla="*/ 0 h 49"/>
                <a:gd name="T4" fmla="*/ 777 w 777"/>
                <a:gd name="T5" fmla="*/ 49 h 49"/>
                <a:gd name="T6" fmla="*/ 0 w 777"/>
                <a:gd name="T7" fmla="*/ 49 h 49"/>
                <a:gd name="T8" fmla="*/ 0 w 777"/>
                <a:gd name="T9" fmla="*/ 0 h 49"/>
                <a:gd name="T10" fmla="*/ 0 w 777"/>
                <a:gd name="T11" fmla="*/ 2 h 49"/>
                <a:gd name="T12" fmla="*/ 777 w 777"/>
                <a:gd name="T13" fmla="*/ 2 h 49"/>
                <a:gd name="T14" fmla="*/ 777 w 777"/>
                <a:gd name="T15" fmla="*/ 49 h 49"/>
                <a:gd name="T16" fmla="*/ 0 w 777"/>
                <a:gd name="T17" fmla="*/ 49 h 49"/>
                <a:gd name="T18" fmla="*/ 0 w 777"/>
                <a:gd name="T19" fmla="*/ 2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9">
                  <a:moveTo>
                    <a:pt x="0" y="0"/>
                  </a:moveTo>
                  <a:lnTo>
                    <a:pt x="777" y="0"/>
                  </a:lnTo>
                  <a:lnTo>
                    <a:pt x="777" y="49"/>
                  </a:lnTo>
                  <a:lnTo>
                    <a:pt x="0" y="49"/>
                  </a:lnTo>
                  <a:lnTo>
                    <a:pt x="0" y="0"/>
                  </a:lnTo>
                  <a:close/>
                  <a:moveTo>
                    <a:pt x="0" y="2"/>
                  </a:moveTo>
                  <a:lnTo>
                    <a:pt x="777" y="2"/>
                  </a:lnTo>
                  <a:lnTo>
                    <a:pt x="777" y="49"/>
                  </a:lnTo>
                  <a:lnTo>
                    <a:pt x="0" y="49"/>
                  </a:lnTo>
                  <a:lnTo>
                    <a:pt x="0" y="2"/>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6" name="Freeform 317">
              <a:extLst>
                <a:ext uri="{FF2B5EF4-FFF2-40B4-BE49-F238E27FC236}">
                  <a16:creationId xmlns:a16="http://schemas.microsoft.com/office/drawing/2014/main" id="{3D03A69F-837D-FF4F-854D-147CEE3E4213}"/>
                </a:ext>
              </a:extLst>
            </p:cNvPr>
            <p:cNvSpPr>
              <a:spLocks noEditPoints="1"/>
            </p:cNvSpPr>
            <p:nvPr/>
          </p:nvSpPr>
          <p:spPr bwMode="auto">
            <a:xfrm>
              <a:off x="3780" y="2560"/>
              <a:ext cx="777" cy="47"/>
            </a:xfrm>
            <a:custGeom>
              <a:avLst/>
              <a:gdLst>
                <a:gd name="T0" fmla="*/ 0 w 777"/>
                <a:gd name="T1" fmla="*/ 0 h 47"/>
                <a:gd name="T2" fmla="*/ 777 w 777"/>
                <a:gd name="T3" fmla="*/ 0 h 47"/>
                <a:gd name="T4" fmla="*/ 777 w 777"/>
                <a:gd name="T5" fmla="*/ 47 h 47"/>
                <a:gd name="T6" fmla="*/ 0 w 777"/>
                <a:gd name="T7" fmla="*/ 47 h 47"/>
                <a:gd name="T8" fmla="*/ 0 w 777"/>
                <a:gd name="T9" fmla="*/ 0 h 47"/>
                <a:gd name="T10" fmla="*/ 0 w 777"/>
                <a:gd name="T11" fmla="*/ 2 h 47"/>
                <a:gd name="T12" fmla="*/ 777 w 777"/>
                <a:gd name="T13" fmla="*/ 2 h 47"/>
                <a:gd name="T14" fmla="*/ 777 w 777"/>
                <a:gd name="T15" fmla="*/ 47 h 47"/>
                <a:gd name="T16" fmla="*/ 0 w 777"/>
                <a:gd name="T17" fmla="*/ 47 h 47"/>
                <a:gd name="T18" fmla="*/ 0 w 777"/>
                <a:gd name="T19" fmla="*/ 2 h 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7">
                  <a:moveTo>
                    <a:pt x="0" y="0"/>
                  </a:moveTo>
                  <a:lnTo>
                    <a:pt x="777" y="0"/>
                  </a:lnTo>
                  <a:lnTo>
                    <a:pt x="777" y="47"/>
                  </a:lnTo>
                  <a:lnTo>
                    <a:pt x="0" y="47"/>
                  </a:lnTo>
                  <a:lnTo>
                    <a:pt x="0" y="0"/>
                  </a:lnTo>
                  <a:close/>
                  <a:moveTo>
                    <a:pt x="0" y="2"/>
                  </a:moveTo>
                  <a:lnTo>
                    <a:pt x="777" y="2"/>
                  </a:lnTo>
                  <a:lnTo>
                    <a:pt x="777" y="47"/>
                  </a:lnTo>
                  <a:lnTo>
                    <a:pt x="0" y="47"/>
                  </a:lnTo>
                  <a:lnTo>
                    <a:pt x="0" y="2"/>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7" name="Freeform 318">
              <a:extLst>
                <a:ext uri="{FF2B5EF4-FFF2-40B4-BE49-F238E27FC236}">
                  <a16:creationId xmlns:a16="http://schemas.microsoft.com/office/drawing/2014/main" id="{C366E744-F77C-EB42-8CFE-E53542EF0095}"/>
                </a:ext>
              </a:extLst>
            </p:cNvPr>
            <p:cNvSpPr>
              <a:spLocks noEditPoints="1"/>
            </p:cNvSpPr>
            <p:nvPr/>
          </p:nvSpPr>
          <p:spPr bwMode="auto">
            <a:xfrm>
              <a:off x="3780" y="2562"/>
              <a:ext cx="777" cy="45"/>
            </a:xfrm>
            <a:custGeom>
              <a:avLst/>
              <a:gdLst>
                <a:gd name="T0" fmla="*/ 0 w 777"/>
                <a:gd name="T1" fmla="*/ 0 h 45"/>
                <a:gd name="T2" fmla="*/ 777 w 777"/>
                <a:gd name="T3" fmla="*/ 0 h 45"/>
                <a:gd name="T4" fmla="*/ 777 w 777"/>
                <a:gd name="T5" fmla="*/ 45 h 45"/>
                <a:gd name="T6" fmla="*/ 0 w 777"/>
                <a:gd name="T7" fmla="*/ 45 h 45"/>
                <a:gd name="T8" fmla="*/ 0 w 777"/>
                <a:gd name="T9" fmla="*/ 0 h 45"/>
                <a:gd name="T10" fmla="*/ 0 w 777"/>
                <a:gd name="T11" fmla="*/ 2 h 45"/>
                <a:gd name="T12" fmla="*/ 777 w 777"/>
                <a:gd name="T13" fmla="*/ 2 h 45"/>
                <a:gd name="T14" fmla="*/ 777 w 777"/>
                <a:gd name="T15" fmla="*/ 45 h 45"/>
                <a:gd name="T16" fmla="*/ 0 w 777"/>
                <a:gd name="T17" fmla="*/ 45 h 45"/>
                <a:gd name="T18" fmla="*/ 0 w 777"/>
                <a:gd name="T19" fmla="*/ 2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5">
                  <a:moveTo>
                    <a:pt x="0" y="0"/>
                  </a:moveTo>
                  <a:lnTo>
                    <a:pt x="777" y="0"/>
                  </a:lnTo>
                  <a:lnTo>
                    <a:pt x="777" y="45"/>
                  </a:lnTo>
                  <a:lnTo>
                    <a:pt x="0" y="45"/>
                  </a:lnTo>
                  <a:lnTo>
                    <a:pt x="0" y="0"/>
                  </a:lnTo>
                  <a:close/>
                  <a:moveTo>
                    <a:pt x="0" y="2"/>
                  </a:moveTo>
                  <a:lnTo>
                    <a:pt x="777" y="2"/>
                  </a:lnTo>
                  <a:lnTo>
                    <a:pt x="777" y="45"/>
                  </a:lnTo>
                  <a:lnTo>
                    <a:pt x="0" y="45"/>
                  </a:lnTo>
                  <a:lnTo>
                    <a:pt x="0" y="2"/>
                  </a:lnTo>
                  <a:close/>
                </a:path>
              </a:pathLst>
            </a:custGeom>
            <a:solidFill>
              <a:srgbClr val="C8C8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8" name="Freeform 319">
              <a:extLst>
                <a:ext uri="{FF2B5EF4-FFF2-40B4-BE49-F238E27FC236}">
                  <a16:creationId xmlns:a16="http://schemas.microsoft.com/office/drawing/2014/main" id="{4AD7407F-B0D7-834D-90F0-9C951F6AD021}"/>
                </a:ext>
              </a:extLst>
            </p:cNvPr>
            <p:cNvSpPr>
              <a:spLocks noEditPoints="1"/>
            </p:cNvSpPr>
            <p:nvPr/>
          </p:nvSpPr>
          <p:spPr bwMode="auto">
            <a:xfrm>
              <a:off x="3780" y="2564"/>
              <a:ext cx="777" cy="43"/>
            </a:xfrm>
            <a:custGeom>
              <a:avLst/>
              <a:gdLst>
                <a:gd name="T0" fmla="*/ 0 w 777"/>
                <a:gd name="T1" fmla="*/ 0 h 43"/>
                <a:gd name="T2" fmla="*/ 777 w 777"/>
                <a:gd name="T3" fmla="*/ 0 h 43"/>
                <a:gd name="T4" fmla="*/ 777 w 777"/>
                <a:gd name="T5" fmla="*/ 43 h 43"/>
                <a:gd name="T6" fmla="*/ 0 w 777"/>
                <a:gd name="T7" fmla="*/ 43 h 43"/>
                <a:gd name="T8" fmla="*/ 0 w 777"/>
                <a:gd name="T9" fmla="*/ 0 h 43"/>
                <a:gd name="T10" fmla="*/ 0 w 777"/>
                <a:gd name="T11" fmla="*/ 3 h 43"/>
                <a:gd name="T12" fmla="*/ 777 w 777"/>
                <a:gd name="T13" fmla="*/ 3 h 43"/>
                <a:gd name="T14" fmla="*/ 777 w 777"/>
                <a:gd name="T15" fmla="*/ 43 h 43"/>
                <a:gd name="T16" fmla="*/ 0 w 777"/>
                <a:gd name="T17" fmla="*/ 43 h 43"/>
                <a:gd name="T18" fmla="*/ 0 w 777"/>
                <a:gd name="T19" fmla="*/ 3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3">
                  <a:moveTo>
                    <a:pt x="0" y="0"/>
                  </a:moveTo>
                  <a:lnTo>
                    <a:pt x="777" y="0"/>
                  </a:lnTo>
                  <a:lnTo>
                    <a:pt x="777" y="43"/>
                  </a:lnTo>
                  <a:lnTo>
                    <a:pt x="0" y="43"/>
                  </a:lnTo>
                  <a:lnTo>
                    <a:pt x="0" y="0"/>
                  </a:lnTo>
                  <a:close/>
                  <a:moveTo>
                    <a:pt x="0" y="3"/>
                  </a:moveTo>
                  <a:lnTo>
                    <a:pt x="777" y="3"/>
                  </a:lnTo>
                  <a:lnTo>
                    <a:pt x="777" y="43"/>
                  </a:lnTo>
                  <a:lnTo>
                    <a:pt x="0" y="43"/>
                  </a:lnTo>
                  <a:lnTo>
                    <a:pt x="0" y="3"/>
                  </a:ln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89" name="Freeform 320">
              <a:extLst>
                <a:ext uri="{FF2B5EF4-FFF2-40B4-BE49-F238E27FC236}">
                  <a16:creationId xmlns:a16="http://schemas.microsoft.com/office/drawing/2014/main" id="{184AB475-D876-1A45-982B-68412BD0576F}"/>
                </a:ext>
              </a:extLst>
            </p:cNvPr>
            <p:cNvSpPr>
              <a:spLocks noEditPoints="1"/>
            </p:cNvSpPr>
            <p:nvPr/>
          </p:nvSpPr>
          <p:spPr bwMode="auto">
            <a:xfrm>
              <a:off x="3780" y="2567"/>
              <a:ext cx="777" cy="40"/>
            </a:xfrm>
            <a:custGeom>
              <a:avLst/>
              <a:gdLst>
                <a:gd name="T0" fmla="*/ 0 w 777"/>
                <a:gd name="T1" fmla="*/ 0 h 40"/>
                <a:gd name="T2" fmla="*/ 777 w 777"/>
                <a:gd name="T3" fmla="*/ 0 h 40"/>
                <a:gd name="T4" fmla="*/ 777 w 777"/>
                <a:gd name="T5" fmla="*/ 40 h 40"/>
                <a:gd name="T6" fmla="*/ 0 w 777"/>
                <a:gd name="T7" fmla="*/ 40 h 40"/>
                <a:gd name="T8" fmla="*/ 0 w 777"/>
                <a:gd name="T9" fmla="*/ 0 h 40"/>
                <a:gd name="T10" fmla="*/ 0 w 777"/>
                <a:gd name="T11" fmla="*/ 2 h 40"/>
                <a:gd name="T12" fmla="*/ 777 w 777"/>
                <a:gd name="T13" fmla="*/ 2 h 40"/>
                <a:gd name="T14" fmla="*/ 777 w 777"/>
                <a:gd name="T15" fmla="*/ 40 h 40"/>
                <a:gd name="T16" fmla="*/ 0 w 777"/>
                <a:gd name="T17" fmla="*/ 40 h 40"/>
                <a:gd name="T18" fmla="*/ 0 w 777"/>
                <a:gd name="T19" fmla="*/ 2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40">
                  <a:moveTo>
                    <a:pt x="0" y="0"/>
                  </a:moveTo>
                  <a:lnTo>
                    <a:pt x="777" y="0"/>
                  </a:lnTo>
                  <a:lnTo>
                    <a:pt x="777" y="40"/>
                  </a:lnTo>
                  <a:lnTo>
                    <a:pt x="0" y="40"/>
                  </a:lnTo>
                  <a:lnTo>
                    <a:pt x="0" y="0"/>
                  </a:lnTo>
                  <a:close/>
                  <a:moveTo>
                    <a:pt x="0" y="2"/>
                  </a:moveTo>
                  <a:lnTo>
                    <a:pt x="777" y="2"/>
                  </a:lnTo>
                  <a:lnTo>
                    <a:pt x="777" y="40"/>
                  </a:lnTo>
                  <a:lnTo>
                    <a:pt x="0" y="40"/>
                  </a:lnTo>
                  <a:lnTo>
                    <a:pt x="0" y="2"/>
                  </a:lnTo>
                  <a:close/>
                </a:path>
              </a:pathLst>
            </a:custGeom>
            <a:solidFill>
              <a:srgbClr val="CBCB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0" name="Freeform 321">
              <a:extLst>
                <a:ext uri="{FF2B5EF4-FFF2-40B4-BE49-F238E27FC236}">
                  <a16:creationId xmlns:a16="http://schemas.microsoft.com/office/drawing/2014/main" id="{B12FC120-971B-0145-AF16-ED592C59B977}"/>
                </a:ext>
              </a:extLst>
            </p:cNvPr>
            <p:cNvSpPr>
              <a:spLocks noEditPoints="1"/>
            </p:cNvSpPr>
            <p:nvPr/>
          </p:nvSpPr>
          <p:spPr bwMode="auto">
            <a:xfrm>
              <a:off x="3780" y="2569"/>
              <a:ext cx="777" cy="38"/>
            </a:xfrm>
            <a:custGeom>
              <a:avLst/>
              <a:gdLst>
                <a:gd name="T0" fmla="*/ 0 w 777"/>
                <a:gd name="T1" fmla="*/ 0 h 38"/>
                <a:gd name="T2" fmla="*/ 777 w 777"/>
                <a:gd name="T3" fmla="*/ 0 h 38"/>
                <a:gd name="T4" fmla="*/ 777 w 777"/>
                <a:gd name="T5" fmla="*/ 38 h 38"/>
                <a:gd name="T6" fmla="*/ 0 w 777"/>
                <a:gd name="T7" fmla="*/ 38 h 38"/>
                <a:gd name="T8" fmla="*/ 0 w 777"/>
                <a:gd name="T9" fmla="*/ 0 h 38"/>
                <a:gd name="T10" fmla="*/ 0 w 777"/>
                <a:gd name="T11" fmla="*/ 2 h 38"/>
                <a:gd name="T12" fmla="*/ 777 w 777"/>
                <a:gd name="T13" fmla="*/ 2 h 38"/>
                <a:gd name="T14" fmla="*/ 777 w 777"/>
                <a:gd name="T15" fmla="*/ 38 h 38"/>
                <a:gd name="T16" fmla="*/ 0 w 777"/>
                <a:gd name="T17" fmla="*/ 38 h 38"/>
                <a:gd name="T18" fmla="*/ 0 w 777"/>
                <a:gd name="T19" fmla="*/ 2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8">
                  <a:moveTo>
                    <a:pt x="0" y="0"/>
                  </a:moveTo>
                  <a:lnTo>
                    <a:pt x="777" y="0"/>
                  </a:lnTo>
                  <a:lnTo>
                    <a:pt x="777" y="38"/>
                  </a:lnTo>
                  <a:lnTo>
                    <a:pt x="0" y="38"/>
                  </a:lnTo>
                  <a:lnTo>
                    <a:pt x="0" y="0"/>
                  </a:lnTo>
                  <a:close/>
                  <a:moveTo>
                    <a:pt x="0" y="2"/>
                  </a:moveTo>
                  <a:lnTo>
                    <a:pt x="777" y="2"/>
                  </a:lnTo>
                  <a:lnTo>
                    <a:pt x="777" y="38"/>
                  </a:lnTo>
                  <a:lnTo>
                    <a:pt x="0" y="38"/>
                  </a:lnTo>
                  <a:lnTo>
                    <a:pt x="0" y="2"/>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1" name="Freeform 322">
              <a:extLst>
                <a:ext uri="{FF2B5EF4-FFF2-40B4-BE49-F238E27FC236}">
                  <a16:creationId xmlns:a16="http://schemas.microsoft.com/office/drawing/2014/main" id="{3ECCAE1B-D240-3F4B-9494-F4708EBF8FF4}"/>
                </a:ext>
              </a:extLst>
            </p:cNvPr>
            <p:cNvSpPr>
              <a:spLocks noEditPoints="1"/>
            </p:cNvSpPr>
            <p:nvPr/>
          </p:nvSpPr>
          <p:spPr bwMode="auto">
            <a:xfrm>
              <a:off x="3780" y="2571"/>
              <a:ext cx="777" cy="36"/>
            </a:xfrm>
            <a:custGeom>
              <a:avLst/>
              <a:gdLst>
                <a:gd name="T0" fmla="*/ 0 w 777"/>
                <a:gd name="T1" fmla="*/ 0 h 36"/>
                <a:gd name="T2" fmla="*/ 777 w 777"/>
                <a:gd name="T3" fmla="*/ 0 h 36"/>
                <a:gd name="T4" fmla="*/ 777 w 777"/>
                <a:gd name="T5" fmla="*/ 36 h 36"/>
                <a:gd name="T6" fmla="*/ 0 w 777"/>
                <a:gd name="T7" fmla="*/ 36 h 36"/>
                <a:gd name="T8" fmla="*/ 0 w 777"/>
                <a:gd name="T9" fmla="*/ 0 h 36"/>
                <a:gd name="T10" fmla="*/ 0 w 777"/>
                <a:gd name="T11" fmla="*/ 2 h 36"/>
                <a:gd name="T12" fmla="*/ 777 w 777"/>
                <a:gd name="T13" fmla="*/ 2 h 36"/>
                <a:gd name="T14" fmla="*/ 777 w 777"/>
                <a:gd name="T15" fmla="*/ 36 h 36"/>
                <a:gd name="T16" fmla="*/ 0 w 777"/>
                <a:gd name="T17" fmla="*/ 36 h 36"/>
                <a:gd name="T18" fmla="*/ 0 w 777"/>
                <a:gd name="T19" fmla="*/ 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6">
                  <a:moveTo>
                    <a:pt x="0" y="0"/>
                  </a:moveTo>
                  <a:lnTo>
                    <a:pt x="777" y="0"/>
                  </a:lnTo>
                  <a:lnTo>
                    <a:pt x="777" y="36"/>
                  </a:lnTo>
                  <a:lnTo>
                    <a:pt x="0" y="36"/>
                  </a:lnTo>
                  <a:lnTo>
                    <a:pt x="0" y="0"/>
                  </a:lnTo>
                  <a:close/>
                  <a:moveTo>
                    <a:pt x="0" y="2"/>
                  </a:moveTo>
                  <a:lnTo>
                    <a:pt x="777" y="2"/>
                  </a:lnTo>
                  <a:lnTo>
                    <a:pt x="777" y="36"/>
                  </a:lnTo>
                  <a:lnTo>
                    <a:pt x="0" y="36"/>
                  </a:lnTo>
                  <a:lnTo>
                    <a:pt x="0" y="2"/>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2" name="Freeform 323">
              <a:extLst>
                <a:ext uri="{FF2B5EF4-FFF2-40B4-BE49-F238E27FC236}">
                  <a16:creationId xmlns:a16="http://schemas.microsoft.com/office/drawing/2014/main" id="{C5DCE54B-C155-E140-BB75-25B74FEC74A6}"/>
                </a:ext>
              </a:extLst>
            </p:cNvPr>
            <p:cNvSpPr>
              <a:spLocks noEditPoints="1"/>
            </p:cNvSpPr>
            <p:nvPr/>
          </p:nvSpPr>
          <p:spPr bwMode="auto">
            <a:xfrm>
              <a:off x="3780" y="2573"/>
              <a:ext cx="777" cy="34"/>
            </a:xfrm>
            <a:custGeom>
              <a:avLst/>
              <a:gdLst>
                <a:gd name="T0" fmla="*/ 0 w 777"/>
                <a:gd name="T1" fmla="*/ 0 h 34"/>
                <a:gd name="T2" fmla="*/ 777 w 777"/>
                <a:gd name="T3" fmla="*/ 0 h 34"/>
                <a:gd name="T4" fmla="*/ 777 w 777"/>
                <a:gd name="T5" fmla="*/ 34 h 34"/>
                <a:gd name="T6" fmla="*/ 0 w 777"/>
                <a:gd name="T7" fmla="*/ 34 h 34"/>
                <a:gd name="T8" fmla="*/ 0 w 777"/>
                <a:gd name="T9" fmla="*/ 0 h 34"/>
                <a:gd name="T10" fmla="*/ 0 w 777"/>
                <a:gd name="T11" fmla="*/ 2 h 34"/>
                <a:gd name="T12" fmla="*/ 777 w 777"/>
                <a:gd name="T13" fmla="*/ 2 h 34"/>
                <a:gd name="T14" fmla="*/ 777 w 777"/>
                <a:gd name="T15" fmla="*/ 34 h 34"/>
                <a:gd name="T16" fmla="*/ 0 w 777"/>
                <a:gd name="T17" fmla="*/ 34 h 34"/>
                <a:gd name="T18" fmla="*/ 0 w 777"/>
                <a:gd name="T19" fmla="*/ 2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4">
                  <a:moveTo>
                    <a:pt x="0" y="0"/>
                  </a:moveTo>
                  <a:lnTo>
                    <a:pt x="777" y="0"/>
                  </a:lnTo>
                  <a:lnTo>
                    <a:pt x="777" y="34"/>
                  </a:lnTo>
                  <a:lnTo>
                    <a:pt x="0" y="34"/>
                  </a:lnTo>
                  <a:lnTo>
                    <a:pt x="0" y="0"/>
                  </a:lnTo>
                  <a:close/>
                  <a:moveTo>
                    <a:pt x="0" y="2"/>
                  </a:moveTo>
                  <a:lnTo>
                    <a:pt x="777" y="2"/>
                  </a:lnTo>
                  <a:lnTo>
                    <a:pt x="777" y="34"/>
                  </a:lnTo>
                  <a:lnTo>
                    <a:pt x="0" y="34"/>
                  </a:lnTo>
                  <a:lnTo>
                    <a:pt x="0" y="2"/>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3" name="Freeform 324">
              <a:extLst>
                <a:ext uri="{FF2B5EF4-FFF2-40B4-BE49-F238E27FC236}">
                  <a16:creationId xmlns:a16="http://schemas.microsoft.com/office/drawing/2014/main" id="{FD7631F8-79A3-964C-A62C-AFFBABA61E01}"/>
                </a:ext>
              </a:extLst>
            </p:cNvPr>
            <p:cNvSpPr>
              <a:spLocks noEditPoints="1"/>
            </p:cNvSpPr>
            <p:nvPr/>
          </p:nvSpPr>
          <p:spPr bwMode="auto">
            <a:xfrm>
              <a:off x="3780" y="2575"/>
              <a:ext cx="777" cy="32"/>
            </a:xfrm>
            <a:custGeom>
              <a:avLst/>
              <a:gdLst>
                <a:gd name="T0" fmla="*/ 0 w 777"/>
                <a:gd name="T1" fmla="*/ 0 h 32"/>
                <a:gd name="T2" fmla="*/ 777 w 777"/>
                <a:gd name="T3" fmla="*/ 0 h 32"/>
                <a:gd name="T4" fmla="*/ 777 w 777"/>
                <a:gd name="T5" fmla="*/ 32 h 32"/>
                <a:gd name="T6" fmla="*/ 0 w 777"/>
                <a:gd name="T7" fmla="*/ 32 h 32"/>
                <a:gd name="T8" fmla="*/ 0 w 777"/>
                <a:gd name="T9" fmla="*/ 0 h 32"/>
                <a:gd name="T10" fmla="*/ 0 w 777"/>
                <a:gd name="T11" fmla="*/ 2 h 32"/>
                <a:gd name="T12" fmla="*/ 777 w 777"/>
                <a:gd name="T13" fmla="*/ 2 h 32"/>
                <a:gd name="T14" fmla="*/ 777 w 777"/>
                <a:gd name="T15" fmla="*/ 32 h 32"/>
                <a:gd name="T16" fmla="*/ 0 w 777"/>
                <a:gd name="T17" fmla="*/ 32 h 32"/>
                <a:gd name="T18" fmla="*/ 0 w 777"/>
                <a:gd name="T19" fmla="*/ 2 h 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2">
                  <a:moveTo>
                    <a:pt x="0" y="0"/>
                  </a:moveTo>
                  <a:lnTo>
                    <a:pt x="777" y="0"/>
                  </a:lnTo>
                  <a:lnTo>
                    <a:pt x="777" y="32"/>
                  </a:lnTo>
                  <a:lnTo>
                    <a:pt x="0" y="32"/>
                  </a:lnTo>
                  <a:lnTo>
                    <a:pt x="0" y="0"/>
                  </a:lnTo>
                  <a:close/>
                  <a:moveTo>
                    <a:pt x="0" y="2"/>
                  </a:moveTo>
                  <a:lnTo>
                    <a:pt x="777" y="2"/>
                  </a:lnTo>
                  <a:lnTo>
                    <a:pt x="777" y="32"/>
                  </a:lnTo>
                  <a:lnTo>
                    <a:pt x="0" y="32"/>
                  </a:lnTo>
                  <a:lnTo>
                    <a:pt x="0" y="2"/>
                  </a:lnTo>
                  <a:close/>
                </a:path>
              </a:pathLst>
            </a:custGeom>
            <a:solidFill>
              <a:srgbClr val="D0D0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4" name="Freeform 325">
              <a:extLst>
                <a:ext uri="{FF2B5EF4-FFF2-40B4-BE49-F238E27FC236}">
                  <a16:creationId xmlns:a16="http://schemas.microsoft.com/office/drawing/2014/main" id="{9943234F-880A-FF4E-945D-E569BBED26CC}"/>
                </a:ext>
              </a:extLst>
            </p:cNvPr>
            <p:cNvSpPr>
              <a:spLocks noEditPoints="1"/>
            </p:cNvSpPr>
            <p:nvPr/>
          </p:nvSpPr>
          <p:spPr bwMode="auto">
            <a:xfrm>
              <a:off x="3780" y="2577"/>
              <a:ext cx="777" cy="30"/>
            </a:xfrm>
            <a:custGeom>
              <a:avLst/>
              <a:gdLst>
                <a:gd name="T0" fmla="*/ 0 w 777"/>
                <a:gd name="T1" fmla="*/ 0 h 30"/>
                <a:gd name="T2" fmla="*/ 777 w 777"/>
                <a:gd name="T3" fmla="*/ 0 h 30"/>
                <a:gd name="T4" fmla="*/ 777 w 777"/>
                <a:gd name="T5" fmla="*/ 30 h 30"/>
                <a:gd name="T6" fmla="*/ 0 w 777"/>
                <a:gd name="T7" fmla="*/ 30 h 30"/>
                <a:gd name="T8" fmla="*/ 0 w 777"/>
                <a:gd name="T9" fmla="*/ 0 h 30"/>
                <a:gd name="T10" fmla="*/ 0 w 777"/>
                <a:gd name="T11" fmla="*/ 2 h 30"/>
                <a:gd name="T12" fmla="*/ 777 w 777"/>
                <a:gd name="T13" fmla="*/ 2 h 30"/>
                <a:gd name="T14" fmla="*/ 777 w 777"/>
                <a:gd name="T15" fmla="*/ 30 h 30"/>
                <a:gd name="T16" fmla="*/ 0 w 777"/>
                <a:gd name="T17" fmla="*/ 30 h 30"/>
                <a:gd name="T18" fmla="*/ 0 w 777"/>
                <a:gd name="T19" fmla="*/ 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30">
                  <a:moveTo>
                    <a:pt x="0" y="0"/>
                  </a:moveTo>
                  <a:lnTo>
                    <a:pt x="777" y="0"/>
                  </a:lnTo>
                  <a:lnTo>
                    <a:pt x="777" y="30"/>
                  </a:lnTo>
                  <a:lnTo>
                    <a:pt x="0" y="30"/>
                  </a:lnTo>
                  <a:lnTo>
                    <a:pt x="0" y="0"/>
                  </a:lnTo>
                  <a:close/>
                  <a:moveTo>
                    <a:pt x="0" y="2"/>
                  </a:moveTo>
                  <a:lnTo>
                    <a:pt x="777" y="2"/>
                  </a:lnTo>
                  <a:lnTo>
                    <a:pt x="777" y="30"/>
                  </a:lnTo>
                  <a:lnTo>
                    <a:pt x="0" y="30"/>
                  </a:lnTo>
                  <a:lnTo>
                    <a:pt x="0" y="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5" name="Freeform 326">
              <a:extLst>
                <a:ext uri="{FF2B5EF4-FFF2-40B4-BE49-F238E27FC236}">
                  <a16:creationId xmlns:a16="http://schemas.microsoft.com/office/drawing/2014/main" id="{C16A3829-17D0-6544-BA15-CCB8DAC6E49C}"/>
                </a:ext>
              </a:extLst>
            </p:cNvPr>
            <p:cNvSpPr>
              <a:spLocks noEditPoints="1"/>
            </p:cNvSpPr>
            <p:nvPr/>
          </p:nvSpPr>
          <p:spPr bwMode="auto">
            <a:xfrm>
              <a:off x="3780" y="2579"/>
              <a:ext cx="777" cy="28"/>
            </a:xfrm>
            <a:custGeom>
              <a:avLst/>
              <a:gdLst>
                <a:gd name="T0" fmla="*/ 0 w 777"/>
                <a:gd name="T1" fmla="*/ 0 h 28"/>
                <a:gd name="T2" fmla="*/ 777 w 777"/>
                <a:gd name="T3" fmla="*/ 0 h 28"/>
                <a:gd name="T4" fmla="*/ 777 w 777"/>
                <a:gd name="T5" fmla="*/ 28 h 28"/>
                <a:gd name="T6" fmla="*/ 0 w 777"/>
                <a:gd name="T7" fmla="*/ 28 h 28"/>
                <a:gd name="T8" fmla="*/ 0 w 777"/>
                <a:gd name="T9" fmla="*/ 0 h 28"/>
                <a:gd name="T10" fmla="*/ 0 w 777"/>
                <a:gd name="T11" fmla="*/ 2 h 28"/>
                <a:gd name="T12" fmla="*/ 777 w 777"/>
                <a:gd name="T13" fmla="*/ 2 h 28"/>
                <a:gd name="T14" fmla="*/ 777 w 777"/>
                <a:gd name="T15" fmla="*/ 28 h 28"/>
                <a:gd name="T16" fmla="*/ 0 w 777"/>
                <a:gd name="T17" fmla="*/ 28 h 28"/>
                <a:gd name="T18" fmla="*/ 0 w 777"/>
                <a:gd name="T19" fmla="*/ 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8">
                  <a:moveTo>
                    <a:pt x="0" y="0"/>
                  </a:moveTo>
                  <a:lnTo>
                    <a:pt x="777" y="0"/>
                  </a:lnTo>
                  <a:lnTo>
                    <a:pt x="777" y="28"/>
                  </a:lnTo>
                  <a:lnTo>
                    <a:pt x="0" y="28"/>
                  </a:lnTo>
                  <a:lnTo>
                    <a:pt x="0" y="0"/>
                  </a:lnTo>
                  <a:close/>
                  <a:moveTo>
                    <a:pt x="0" y="2"/>
                  </a:moveTo>
                  <a:lnTo>
                    <a:pt x="777" y="2"/>
                  </a:lnTo>
                  <a:lnTo>
                    <a:pt x="777" y="28"/>
                  </a:lnTo>
                  <a:lnTo>
                    <a:pt x="0" y="28"/>
                  </a:lnTo>
                  <a:lnTo>
                    <a:pt x="0" y="2"/>
                  </a:lnTo>
                  <a:close/>
                </a:path>
              </a:pathLst>
            </a:cu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6" name="Freeform 327">
              <a:extLst>
                <a:ext uri="{FF2B5EF4-FFF2-40B4-BE49-F238E27FC236}">
                  <a16:creationId xmlns:a16="http://schemas.microsoft.com/office/drawing/2014/main" id="{1DD76573-8419-3D4E-94EC-51048C2DEDAE}"/>
                </a:ext>
              </a:extLst>
            </p:cNvPr>
            <p:cNvSpPr>
              <a:spLocks noEditPoints="1"/>
            </p:cNvSpPr>
            <p:nvPr/>
          </p:nvSpPr>
          <p:spPr bwMode="auto">
            <a:xfrm>
              <a:off x="3780" y="2581"/>
              <a:ext cx="777" cy="26"/>
            </a:xfrm>
            <a:custGeom>
              <a:avLst/>
              <a:gdLst>
                <a:gd name="T0" fmla="*/ 0 w 777"/>
                <a:gd name="T1" fmla="*/ 0 h 26"/>
                <a:gd name="T2" fmla="*/ 777 w 777"/>
                <a:gd name="T3" fmla="*/ 0 h 26"/>
                <a:gd name="T4" fmla="*/ 777 w 777"/>
                <a:gd name="T5" fmla="*/ 26 h 26"/>
                <a:gd name="T6" fmla="*/ 0 w 777"/>
                <a:gd name="T7" fmla="*/ 26 h 26"/>
                <a:gd name="T8" fmla="*/ 0 w 777"/>
                <a:gd name="T9" fmla="*/ 0 h 26"/>
                <a:gd name="T10" fmla="*/ 0 w 777"/>
                <a:gd name="T11" fmla="*/ 2 h 26"/>
                <a:gd name="T12" fmla="*/ 777 w 777"/>
                <a:gd name="T13" fmla="*/ 2 h 26"/>
                <a:gd name="T14" fmla="*/ 777 w 777"/>
                <a:gd name="T15" fmla="*/ 26 h 26"/>
                <a:gd name="T16" fmla="*/ 0 w 777"/>
                <a:gd name="T17" fmla="*/ 26 h 26"/>
                <a:gd name="T18" fmla="*/ 0 w 777"/>
                <a:gd name="T19" fmla="*/ 2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6">
                  <a:moveTo>
                    <a:pt x="0" y="0"/>
                  </a:moveTo>
                  <a:lnTo>
                    <a:pt x="777" y="0"/>
                  </a:lnTo>
                  <a:lnTo>
                    <a:pt x="777" y="26"/>
                  </a:lnTo>
                  <a:lnTo>
                    <a:pt x="0" y="26"/>
                  </a:lnTo>
                  <a:lnTo>
                    <a:pt x="0" y="0"/>
                  </a:lnTo>
                  <a:close/>
                  <a:moveTo>
                    <a:pt x="0" y="2"/>
                  </a:moveTo>
                  <a:lnTo>
                    <a:pt x="777" y="2"/>
                  </a:lnTo>
                  <a:lnTo>
                    <a:pt x="777" y="26"/>
                  </a:lnTo>
                  <a:lnTo>
                    <a:pt x="0" y="26"/>
                  </a:lnTo>
                  <a:lnTo>
                    <a:pt x="0" y="2"/>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7" name="Freeform 328">
              <a:extLst>
                <a:ext uri="{FF2B5EF4-FFF2-40B4-BE49-F238E27FC236}">
                  <a16:creationId xmlns:a16="http://schemas.microsoft.com/office/drawing/2014/main" id="{80DEE471-387D-7549-8608-0CE776C962E7}"/>
                </a:ext>
              </a:extLst>
            </p:cNvPr>
            <p:cNvSpPr>
              <a:spLocks noEditPoints="1"/>
            </p:cNvSpPr>
            <p:nvPr/>
          </p:nvSpPr>
          <p:spPr bwMode="auto">
            <a:xfrm>
              <a:off x="3780" y="2583"/>
              <a:ext cx="777" cy="24"/>
            </a:xfrm>
            <a:custGeom>
              <a:avLst/>
              <a:gdLst>
                <a:gd name="T0" fmla="*/ 0 w 777"/>
                <a:gd name="T1" fmla="*/ 0 h 24"/>
                <a:gd name="T2" fmla="*/ 777 w 777"/>
                <a:gd name="T3" fmla="*/ 0 h 24"/>
                <a:gd name="T4" fmla="*/ 777 w 777"/>
                <a:gd name="T5" fmla="*/ 24 h 24"/>
                <a:gd name="T6" fmla="*/ 0 w 777"/>
                <a:gd name="T7" fmla="*/ 24 h 24"/>
                <a:gd name="T8" fmla="*/ 0 w 777"/>
                <a:gd name="T9" fmla="*/ 0 h 24"/>
                <a:gd name="T10" fmla="*/ 0 w 777"/>
                <a:gd name="T11" fmla="*/ 3 h 24"/>
                <a:gd name="T12" fmla="*/ 777 w 777"/>
                <a:gd name="T13" fmla="*/ 3 h 24"/>
                <a:gd name="T14" fmla="*/ 777 w 777"/>
                <a:gd name="T15" fmla="*/ 24 h 24"/>
                <a:gd name="T16" fmla="*/ 0 w 777"/>
                <a:gd name="T17" fmla="*/ 24 h 24"/>
                <a:gd name="T18" fmla="*/ 0 w 777"/>
                <a:gd name="T19" fmla="*/ 3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4">
                  <a:moveTo>
                    <a:pt x="0" y="0"/>
                  </a:moveTo>
                  <a:lnTo>
                    <a:pt x="777" y="0"/>
                  </a:lnTo>
                  <a:lnTo>
                    <a:pt x="777" y="24"/>
                  </a:lnTo>
                  <a:lnTo>
                    <a:pt x="0" y="24"/>
                  </a:lnTo>
                  <a:lnTo>
                    <a:pt x="0" y="0"/>
                  </a:lnTo>
                  <a:close/>
                  <a:moveTo>
                    <a:pt x="0" y="3"/>
                  </a:moveTo>
                  <a:lnTo>
                    <a:pt x="777" y="3"/>
                  </a:lnTo>
                  <a:lnTo>
                    <a:pt x="777" y="24"/>
                  </a:lnTo>
                  <a:lnTo>
                    <a:pt x="0" y="24"/>
                  </a:lnTo>
                  <a:lnTo>
                    <a:pt x="0" y="3"/>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8" name="Freeform 329">
              <a:extLst>
                <a:ext uri="{FF2B5EF4-FFF2-40B4-BE49-F238E27FC236}">
                  <a16:creationId xmlns:a16="http://schemas.microsoft.com/office/drawing/2014/main" id="{FF9266AA-8B23-8F40-ABA8-C2AEF45C56F7}"/>
                </a:ext>
              </a:extLst>
            </p:cNvPr>
            <p:cNvSpPr>
              <a:spLocks noEditPoints="1"/>
            </p:cNvSpPr>
            <p:nvPr/>
          </p:nvSpPr>
          <p:spPr bwMode="auto">
            <a:xfrm>
              <a:off x="3780" y="2586"/>
              <a:ext cx="777" cy="21"/>
            </a:xfrm>
            <a:custGeom>
              <a:avLst/>
              <a:gdLst>
                <a:gd name="T0" fmla="*/ 0 w 777"/>
                <a:gd name="T1" fmla="*/ 0 h 21"/>
                <a:gd name="T2" fmla="*/ 777 w 777"/>
                <a:gd name="T3" fmla="*/ 0 h 21"/>
                <a:gd name="T4" fmla="*/ 777 w 777"/>
                <a:gd name="T5" fmla="*/ 21 h 21"/>
                <a:gd name="T6" fmla="*/ 0 w 777"/>
                <a:gd name="T7" fmla="*/ 21 h 21"/>
                <a:gd name="T8" fmla="*/ 0 w 777"/>
                <a:gd name="T9" fmla="*/ 0 h 21"/>
                <a:gd name="T10" fmla="*/ 0 w 777"/>
                <a:gd name="T11" fmla="*/ 2 h 21"/>
                <a:gd name="T12" fmla="*/ 777 w 777"/>
                <a:gd name="T13" fmla="*/ 2 h 21"/>
                <a:gd name="T14" fmla="*/ 777 w 777"/>
                <a:gd name="T15" fmla="*/ 21 h 21"/>
                <a:gd name="T16" fmla="*/ 0 w 777"/>
                <a:gd name="T17" fmla="*/ 21 h 21"/>
                <a:gd name="T18" fmla="*/ 0 w 777"/>
                <a:gd name="T19" fmla="*/ 2 h 2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1">
                  <a:moveTo>
                    <a:pt x="0" y="0"/>
                  </a:moveTo>
                  <a:lnTo>
                    <a:pt x="777" y="0"/>
                  </a:lnTo>
                  <a:lnTo>
                    <a:pt x="777" y="21"/>
                  </a:lnTo>
                  <a:lnTo>
                    <a:pt x="0" y="21"/>
                  </a:lnTo>
                  <a:lnTo>
                    <a:pt x="0" y="0"/>
                  </a:lnTo>
                  <a:close/>
                  <a:moveTo>
                    <a:pt x="0" y="2"/>
                  </a:moveTo>
                  <a:lnTo>
                    <a:pt x="777" y="2"/>
                  </a:lnTo>
                  <a:lnTo>
                    <a:pt x="777" y="21"/>
                  </a:lnTo>
                  <a:lnTo>
                    <a:pt x="0" y="21"/>
                  </a:lnTo>
                  <a:lnTo>
                    <a:pt x="0" y="2"/>
                  </a:lnTo>
                  <a:close/>
                </a:path>
              </a:pathLst>
            </a:custGeom>
            <a:solidFill>
              <a:srgbClr val="D7D7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099" name="Freeform 330">
              <a:extLst>
                <a:ext uri="{FF2B5EF4-FFF2-40B4-BE49-F238E27FC236}">
                  <a16:creationId xmlns:a16="http://schemas.microsoft.com/office/drawing/2014/main" id="{7DD986AB-4604-D343-A198-3004FA172684}"/>
                </a:ext>
              </a:extLst>
            </p:cNvPr>
            <p:cNvSpPr>
              <a:spLocks noEditPoints="1"/>
            </p:cNvSpPr>
            <p:nvPr/>
          </p:nvSpPr>
          <p:spPr bwMode="auto">
            <a:xfrm>
              <a:off x="3780" y="2588"/>
              <a:ext cx="777" cy="19"/>
            </a:xfrm>
            <a:custGeom>
              <a:avLst/>
              <a:gdLst>
                <a:gd name="T0" fmla="*/ 0 w 777"/>
                <a:gd name="T1" fmla="*/ 0 h 19"/>
                <a:gd name="T2" fmla="*/ 777 w 777"/>
                <a:gd name="T3" fmla="*/ 0 h 19"/>
                <a:gd name="T4" fmla="*/ 777 w 777"/>
                <a:gd name="T5" fmla="*/ 19 h 19"/>
                <a:gd name="T6" fmla="*/ 0 w 777"/>
                <a:gd name="T7" fmla="*/ 19 h 19"/>
                <a:gd name="T8" fmla="*/ 0 w 777"/>
                <a:gd name="T9" fmla="*/ 0 h 19"/>
                <a:gd name="T10" fmla="*/ 0 w 777"/>
                <a:gd name="T11" fmla="*/ 2 h 19"/>
                <a:gd name="T12" fmla="*/ 777 w 777"/>
                <a:gd name="T13" fmla="*/ 2 h 19"/>
                <a:gd name="T14" fmla="*/ 777 w 777"/>
                <a:gd name="T15" fmla="*/ 19 h 19"/>
                <a:gd name="T16" fmla="*/ 0 w 777"/>
                <a:gd name="T17" fmla="*/ 19 h 19"/>
                <a:gd name="T18" fmla="*/ 0 w 777"/>
                <a:gd name="T19" fmla="*/ 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9">
                  <a:moveTo>
                    <a:pt x="0" y="0"/>
                  </a:moveTo>
                  <a:lnTo>
                    <a:pt x="777" y="0"/>
                  </a:lnTo>
                  <a:lnTo>
                    <a:pt x="777" y="19"/>
                  </a:lnTo>
                  <a:lnTo>
                    <a:pt x="0" y="19"/>
                  </a:lnTo>
                  <a:lnTo>
                    <a:pt x="0" y="0"/>
                  </a:lnTo>
                  <a:close/>
                  <a:moveTo>
                    <a:pt x="0" y="2"/>
                  </a:moveTo>
                  <a:lnTo>
                    <a:pt x="777" y="2"/>
                  </a:lnTo>
                  <a:lnTo>
                    <a:pt x="777" y="19"/>
                  </a:lnTo>
                  <a:lnTo>
                    <a:pt x="0" y="19"/>
                  </a:lnTo>
                  <a:lnTo>
                    <a:pt x="0" y="2"/>
                  </a:ln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0" name="Freeform 331">
              <a:extLst>
                <a:ext uri="{FF2B5EF4-FFF2-40B4-BE49-F238E27FC236}">
                  <a16:creationId xmlns:a16="http://schemas.microsoft.com/office/drawing/2014/main" id="{C5389A52-4A7E-7546-9A32-592D92D2A6A9}"/>
                </a:ext>
              </a:extLst>
            </p:cNvPr>
            <p:cNvSpPr>
              <a:spLocks noEditPoints="1"/>
            </p:cNvSpPr>
            <p:nvPr/>
          </p:nvSpPr>
          <p:spPr bwMode="auto">
            <a:xfrm>
              <a:off x="3780" y="2590"/>
              <a:ext cx="777" cy="17"/>
            </a:xfrm>
            <a:custGeom>
              <a:avLst/>
              <a:gdLst>
                <a:gd name="T0" fmla="*/ 0 w 777"/>
                <a:gd name="T1" fmla="*/ 0 h 17"/>
                <a:gd name="T2" fmla="*/ 777 w 777"/>
                <a:gd name="T3" fmla="*/ 0 h 17"/>
                <a:gd name="T4" fmla="*/ 777 w 777"/>
                <a:gd name="T5" fmla="*/ 17 h 17"/>
                <a:gd name="T6" fmla="*/ 0 w 777"/>
                <a:gd name="T7" fmla="*/ 17 h 17"/>
                <a:gd name="T8" fmla="*/ 0 w 777"/>
                <a:gd name="T9" fmla="*/ 0 h 17"/>
                <a:gd name="T10" fmla="*/ 0 w 777"/>
                <a:gd name="T11" fmla="*/ 2 h 17"/>
                <a:gd name="T12" fmla="*/ 777 w 777"/>
                <a:gd name="T13" fmla="*/ 2 h 17"/>
                <a:gd name="T14" fmla="*/ 777 w 777"/>
                <a:gd name="T15" fmla="*/ 17 h 17"/>
                <a:gd name="T16" fmla="*/ 0 w 777"/>
                <a:gd name="T17" fmla="*/ 17 h 17"/>
                <a:gd name="T18" fmla="*/ 0 w 777"/>
                <a:gd name="T19" fmla="*/ 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7">
                  <a:moveTo>
                    <a:pt x="0" y="0"/>
                  </a:moveTo>
                  <a:lnTo>
                    <a:pt x="777" y="0"/>
                  </a:lnTo>
                  <a:lnTo>
                    <a:pt x="777" y="17"/>
                  </a:lnTo>
                  <a:lnTo>
                    <a:pt x="0" y="17"/>
                  </a:lnTo>
                  <a:lnTo>
                    <a:pt x="0" y="0"/>
                  </a:lnTo>
                  <a:close/>
                  <a:moveTo>
                    <a:pt x="0" y="2"/>
                  </a:moveTo>
                  <a:lnTo>
                    <a:pt x="777" y="2"/>
                  </a:lnTo>
                  <a:lnTo>
                    <a:pt x="777" y="17"/>
                  </a:lnTo>
                  <a:lnTo>
                    <a:pt x="0" y="17"/>
                  </a:lnTo>
                  <a:lnTo>
                    <a:pt x="0" y="2"/>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1" name="Freeform 332">
              <a:extLst>
                <a:ext uri="{FF2B5EF4-FFF2-40B4-BE49-F238E27FC236}">
                  <a16:creationId xmlns:a16="http://schemas.microsoft.com/office/drawing/2014/main" id="{DFBD35F2-F3CB-9F4B-8F0D-DEAEA32A6AD7}"/>
                </a:ext>
              </a:extLst>
            </p:cNvPr>
            <p:cNvSpPr>
              <a:spLocks noEditPoints="1"/>
            </p:cNvSpPr>
            <p:nvPr/>
          </p:nvSpPr>
          <p:spPr bwMode="auto">
            <a:xfrm>
              <a:off x="3780" y="2592"/>
              <a:ext cx="777" cy="15"/>
            </a:xfrm>
            <a:custGeom>
              <a:avLst/>
              <a:gdLst>
                <a:gd name="T0" fmla="*/ 0 w 777"/>
                <a:gd name="T1" fmla="*/ 0 h 15"/>
                <a:gd name="T2" fmla="*/ 777 w 777"/>
                <a:gd name="T3" fmla="*/ 0 h 15"/>
                <a:gd name="T4" fmla="*/ 777 w 777"/>
                <a:gd name="T5" fmla="*/ 15 h 15"/>
                <a:gd name="T6" fmla="*/ 0 w 777"/>
                <a:gd name="T7" fmla="*/ 15 h 15"/>
                <a:gd name="T8" fmla="*/ 0 w 777"/>
                <a:gd name="T9" fmla="*/ 0 h 15"/>
                <a:gd name="T10" fmla="*/ 0 w 777"/>
                <a:gd name="T11" fmla="*/ 2 h 15"/>
                <a:gd name="T12" fmla="*/ 777 w 777"/>
                <a:gd name="T13" fmla="*/ 2 h 15"/>
                <a:gd name="T14" fmla="*/ 777 w 777"/>
                <a:gd name="T15" fmla="*/ 15 h 15"/>
                <a:gd name="T16" fmla="*/ 0 w 777"/>
                <a:gd name="T17" fmla="*/ 15 h 15"/>
                <a:gd name="T18" fmla="*/ 0 w 777"/>
                <a:gd name="T19" fmla="*/ 2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5">
                  <a:moveTo>
                    <a:pt x="0" y="0"/>
                  </a:moveTo>
                  <a:lnTo>
                    <a:pt x="777" y="0"/>
                  </a:lnTo>
                  <a:lnTo>
                    <a:pt x="777" y="15"/>
                  </a:lnTo>
                  <a:lnTo>
                    <a:pt x="0" y="15"/>
                  </a:lnTo>
                  <a:lnTo>
                    <a:pt x="0" y="0"/>
                  </a:lnTo>
                  <a:close/>
                  <a:moveTo>
                    <a:pt x="0" y="2"/>
                  </a:moveTo>
                  <a:lnTo>
                    <a:pt x="777" y="2"/>
                  </a:lnTo>
                  <a:lnTo>
                    <a:pt x="777" y="15"/>
                  </a:lnTo>
                  <a:lnTo>
                    <a:pt x="0" y="15"/>
                  </a:lnTo>
                  <a:lnTo>
                    <a:pt x="0" y="2"/>
                  </a:ln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2" name="Freeform 333">
              <a:extLst>
                <a:ext uri="{FF2B5EF4-FFF2-40B4-BE49-F238E27FC236}">
                  <a16:creationId xmlns:a16="http://schemas.microsoft.com/office/drawing/2014/main" id="{2E353606-F90C-9D4D-8C1D-68E8F57DE080}"/>
                </a:ext>
              </a:extLst>
            </p:cNvPr>
            <p:cNvSpPr>
              <a:spLocks noEditPoints="1"/>
            </p:cNvSpPr>
            <p:nvPr/>
          </p:nvSpPr>
          <p:spPr bwMode="auto">
            <a:xfrm>
              <a:off x="3780" y="2594"/>
              <a:ext cx="777" cy="13"/>
            </a:xfrm>
            <a:custGeom>
              <a:avLst/>
              <a:gdLst>
                <a:gd name="T0" fmla="*/ 0 w 777"/>
                <a:gd name="T1" fmla="*/ 0 h 13"/>
                <a:gd name="T2" fmla="*/ 777 w 777"/>
                <a:gd name="T3" fmla="*/ 0 h 13"/>
                <a:gd name="T4" fmla="*/ 777 w 777"/>
                <a:gd name="T5" fmla="*/ 13 h 13"/>
                <a:gd name="T6" fmla="*/ 0 w 777"/>
                <a:gd name="T7" fmla="*/ 13 h 13"/>
                <a:gd name="T8" fmla="*/ 0 w 777"/>
                <a:gd name="T9" fmla="*/ 0 h 13"/>
                <a:gd name="T10" fmla="*/ 0 w 777"/>
                <a:gd name="T11" fmla="*/ 2 h 13"/>
                <a:gd name="T12" fmla="*/ 777 w 777"/>
                <a:gd name="T13" fmla="*/ 2 h 13"/>
                <a:gd name="T14" fmla="*/ 777 w 777"/>
                <a:gd name="T15" fmla="*/ 13 h 13"/>
                <a:gd name="T16" fmla="*/ 0 w 777"/>
                <a:gd name="T17" fmla="*/ 13 h 13"/>
                <a:gd name="T18" fmla="*/ 0 w 777"/>
                <a:gd name="T19" fmla="*/ 2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3">
                  <a:moveTo>
                    <a:pt x="0" y="0"/>
                  </a:moveTo>
                  <a:lnTo>
                    <a:pt x="777" y="0"/>
                  </a:lnTo>
                  <a:lnTo>
                    <a:pt x="777" y="13"/>
                  </a:lnTo>
                  <a:lnTo>
                    <a:pt x="0" y="13"/>
                  </a:lnTo>
                  <a:lnTo>
                    <a:pt x="0" y="0"/>
                  </a:lnTo>
                  <a:close/>
                  <a:moveTo>
                    <a:pt x="0" y="2"/>
                  </a:moveTo>
                  <a:lnTo>
                    <a:pt x="777" y="2"/>
                  </a:lnTo>
                  <a:lnTo>
                    <a:pt x="777" y="13"/>
                  </a:lnTo>
                  <a:lnTo>
                    <a:pt x="0" y="13"/>
                  </a:lnTo>
                  <a:lnTo>
                    <a:pt x="0" y="2"/>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3" name="Freeform 334">
              <a:extLst>
                <a:ext uri="{FF2B5EF4-FFF2-40B4-BE49-F238E27FC236}">
                  <a16:creationId xmlns:a16="http://schemas.microsoft.com/office/drawing/2014/main" id="{DCEA9789-DB3A-8D4E-9A55-E51E8B86FB24}"/>
                </a:ext>
              </a:extLst>
            </p:cNvPr>
            <p:cNvSpPr>
              <a:spLocks noEditPoints="1"/>
            </p:cNvSpPr>
            <p:nvPr/>
          </p:nvSpPr>
          <p:spPr bwMode="auto">
            <a:xfrm>
              <a:off x="3780" y="2596"/>
              <a:ext cx="777" cy="11"/>
            </a:xfrm>
            <a:custGeom>
              <a:avLst/>
              <a:gdLst>
                <a:gd name="T0" fmla="*/ 0 w 777"/>
                <a:gd name="T1" fmla="*/ 0 h 11"/>
                <a:gd name="T2" fmla="*/ 777 w 777"/>
                <a:gd name="T3" fmla="*/ 0 h 11"/>
                <a:gd name="T4" fmla="*/ 777 w 777"/>
                <a:gd name="T5" fmla="*/ 11 h 11"/>
                <a:gd name="T6" fmla="*/ 0 w 777"/>
                <a:gd name="T7" fmla="*/ 11 h 11"/>
                <a:gd name="T8" fmla="*/ 0 w 777"/>
                <a:gd name="T9" fmla="*/ 0 h 11"/>
                <a:gd name="T10" fmla="*/ 0 w 777"/>
                <a:gd name="T11" fmla="*/ 2 h 11"/>
                <a:gd name="T12" fmla="*/ 777 w 777"/>
                <a:gd name="T13" fmla="*/ 2 h 11"/>
                <a:gd name="T14" fmla="*/ 777 w 777"/>
                <a:gd name="T15" fmla="*/ 11 h 11"/>
                <a:gd name="T16" fmla="*/ 0 w 777"/>
                <a:gd name="T17" fmla="*/ 11 h 11"/>
                <a:gd name="T18" fmla="*/ 0 w 777"/>
                <a:gd name="T19" fmla="*/ 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11">
                  <a:moveTo>
                    <a:pt x="0" y="0"/>
                  </a:moveTo>
                  <a:lnTo>
                    <a:pt x="777" y="0"/>
                  </a:lnTo>
                  <a:lnTo>
                    <a:pt x="777" y="11"/>
                  </a:lnTo>
                  <a:lnTo>
                    <a:pt x="0" y="11"/>
                  </a:lnTo>
                  <a:lnTo>
                    <a:pt x="0" y="0"/>
                  </a:lnTo>
                  <a:close/>
                  <a:moveTo>
                    <a:pt x="0" y="2"/>
                  </a:moveTo>
                  <a:lnTo>
                    <a:pt x="777" y="2"/>
                  </a:lnTo>
                  <a:lnTo>
                    <a:pt x="777" y="11"/>
                  </a:lnTo>
                  <a:lnTo>
                    <a:pt x="0" y="11"/>
                  </a:lnTo>
                  <a:lnTo>
                    <a:pt x="0" y="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4" name="Freeform 335">
              <a:extLst>
                <a:ext uri="{FF2B5EF4-FFF2-40B4-BE49-F238E27FC236}">
                  <a16:creationId xmlns:a16="http://schemas.microsoft.com/office/drawing/2014/main" id="{981FA838-CECA-F646-8070-DE77A650F109}"/>
                </a:ext>
              </a:extLst>
            </p:cNvPr>
            <p:cNvSpPr>
              <a:spLocks noEditPoints="1"/>
            </p:cNvSpPr>
            <p:nvPr/>
          </p:nvSpPr>
          <p:spPr bwMode="auto">
            <a:xfrm>
              <a:off x="3780" y="2598"/>
              <a:ext cx="777" cy="9"/>
            </a:xfrm>
            <a:custGeom>
              <a:avLst/>
              <a:gdLst>
                <a:gd name="T0" fmla="*/ 0 w 777"/>
                <a:gd name="T1" fmla="*/ 0 h 9"/>
                <a:gd name="T2" fmla="*/ 777 w 777"/>
                <a:gd name="T3" fmla="*/ 0 h 9"/>
                <a:gd name="T4" fmla="*/ 777 w 777"/>
                <a:gd name="T5" fmla="*/ 9 h 9"/>
                <a:gd name="T6" fmla="*/ 0 w 777"/>
                <a:gd name="T7" fmla="*/ 9 h 9"/>
                <a:gd name="T8" fmla="*/ 0 w 777"/>
                <a:gd name="T9" fmla="*/ 0 h 9"/>
                <a:gd name="T10" fmla="*/ 0 w 777"/>
                <a:gd name="T11" fmla="*/ 2 h 9"/>
                <a:gd name="T12" fmla="*/ 777 w 777"/>
                <a:gd name="T13" fmla="*/ 2 h 9"/>
                <a:gd name="T14" fmla="*/ 777 w 777"/>
                <a:gd name="T15" fmla="*/ 9 h 9"/>
                <a:gd name="T16" fmla="*/ 0 w 777"/>
                <a:gd name="T17" fmla="*/ 9 h 9"/>
                <a:gd name="T18" fmla="*/ 0 w 777"/>
                <a:gd name="T19" fmla="*/ 2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9">
                  <a:moveTo>
                    <a:pt x="0" y="0"/>
                  </a:moveTo>
                  <a:lnTo>
                    <a:pt x="777" y="0"/>
                  </a:lnTo>
                  <a:lnTo>
                    <a:pt x="777" y="9"/>
                  </a:lnTo>
                  <a:lnTo>
                    <a:pt x="0" y="9"/>
                  </a:lnTo>
                  <a:lnTo>
                    <a:pt x="0" y="0"/>
                  </a:lnTo>
                  <a:close/>
                  <a:moveTo>
                    <a:pt x="0" y="2"/>
                  </a:moveTo>
                  <a:lnTo>
                    <a:pt x="777" y="2"/>
                  </a:lnTo>
                  <a:lnTo>
                    <a:pt x="777" y="9"/>
                  </a:lnTo>
                  <a:lnTo>
                    <a:pt x="0" y="9"/>
                  </a:lnTo>
                  <a:lnTo>
                    <a:pt x="0" y="2"/>
                  </a:ln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5" name="Freeform 336">
              <a:extLst>
                <a:ext uri="{FF2B5EF4-FFF2-40B4-BE49-F238E27FC236}">
                  <a16:creationId xmlns:a16="http://schemas.microsoft.com/office/drawing/2014/main" id="{B7A627C2-219C-5E45-972A-0E78C5D44EC7}"/>
                </a:ext>
              </a:extLst>
            </p:cNvPr>
            <p:cNvSpPr>
              <a:spLocks noEditPoints="1"/>
            </p:cNvSpPr>
            <p:nvPr/>
          </p:nvSpPr>
          <p:spPr bwMode="auto">
            <a:xfrm>
              <a:off x="3780" y="2600"/>
              <a:ext cx="777" cy="7"/>
            </a:xfrm>
            <a:custGeom>
              <a:avLst/>
              <a:gdLst>
                <a:gd name="T0" fmla="*/ 0 w 777"/>
                <a:gd name="T1" fmla="*/ 0 h 7"/>
                <a:gd name="T2" fmla="*/ 777 w 777"/>
                <a:gd name="T3" fmla="*/ 0 h 7"/>
                <a:gd name="T4" fmla="*/ 777 w 777"/>
                <a:gd name="T5" fmla="*/ 7 h 7"/>
                <a:gd name="T6" fmla="*/ 0 w 777"/>
                <a:gd name="T7" fmla="*/ 7 h 7"/>
                <a:gd name="T8" fmla="*/ 0 w 777"/>
                <a:gd name="T9" fmla="*/ 0 h 7"/>
                <a:gd name="T10" fmla="*/ 0 w 777"/>
                <a:gd name="T11" fmla="*/ 2 h 7"/>
                <a:gd name="T12" fmla="*/ 777 w 777"/>
                <a:gd name="T13" fmla="*/ 2 h 7"/>
                <a:gd name="T14" fmla="*/ 777 w 777"/>
                <a:gd name="T15" fmla="*/ 7 h 7"/>
                <a:gd name="T16" fmla="*/ 0 w 777"/>
                <a:gd name="T17" fmla="*/ 7 h 7"/>
                <a:gd name="T18" fmla="*/ 0 w 777"/>
                <a:gd name="T19" fmla="*/ 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7">
                  <a:moveTo>
                    <a:pt x="0" y="0"/>
                  </a:moveTo>
                  <a:lnTo>
                    <a:pt x="777" y="0"/>
                  </a:lnTo>
                  <a:lnTo>
                    <a:pt x="777" y="7"/>
                  </a:lnTo>
                  <a:lnTo>
                    <a:pt x="0" y="7"/>
                  </a:lnTo>
                  <a:lnTo>
                    <a:pt x="0" y="0"/>
                  </a:lnTo>
                  <a:close/>
                  <a:moveTo>
                    <a:pt x="0" y="2"/>
                  </a:moveTo>
                  <a:lnTo>
                    <a:pt x="777" y="2"/>
                  </a:lnTo>
                  <a:lnTo>
                    <a:pt x="777" y="7"/>
                  </a:lnTo>
                  <a:lnTo>
                    <a:pt x="0" y="7"/>
                  </a:lnTo>
                  <a:lnTo>
                    <a:pt x="0" y="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6" name="Freeform 337">
              <a:extLst>
                <a:ext uri="{FF2B5EF4-FFF2-40B4-BE49-F238E27FC236}">
                  <a16:creationId xmlns:a16="http://schemas.microsoft.com/office/drawing/2014/main" id="{6E77A7D8-C194-E74F-9323-AACBADCB9DCF}"/>
                </a:ext>
              </a:extLst>
            </p:cNvPr>
            <p:cNvSpPr>
              <a:spLocks noEditPoints="1"/>
            </p:cNvSpPr>
            <p:nvPr/>
          </p:nvSpPr>
          <p:spPr bwMode="auto">
            <a:xfrm>
              <a:off x="3780" y="2602"/>
              <a:ext cx="777" cy="5"/>
            </a:xfrm>
            <a:custGeom>
              <a:avLst/>
              <a:gdLst>
                <a:gd name="T0" fmla="*/ 0 w 777"/>
                <a:gd name="T1" fmla="*/ 0 h 5"/>
                <a:gd name="T2" fmla="*/ 777 w 777"/>
                <a:gd name="T3" fmla="*/ 0 h 5"/>
                <a:gd name="T4" fmla="*/ 777 w 777"/>
                <a:gd name="T5" fmla="*/ 5 h 5"/>
                <a:gd name="T6" fmla="*/ 0 w 777"/>
                <a:gd name="T7" fmla="*/ 5 h 5"/>
                <a:gd name="T8" fmla="*/ 0 w 777"/>
                <a:gd name="T9" fmla="*/ 0 h 5"/>
                <a:gd name="T10" fmla="*/ 0 w 777"/>
                <a:gd name="T11" fmla="*/ 3 h 5"/>
                <a:gd name="T12" fmla="*/ 777 w 777"/>
                <a:gd name="T13" fmla="*/ 3 h 5"/>
                <a:gd name="T14" fmla="*/ 777 w 777"/>
                <a:gd name="T15" fmla="*/ 5 h 5"/>
                <a:gd name="T16" fmla="*/ 0 w 777"/>
                <a:gd name="T17" fmla="*/ 5 h 5"/>
                <a:gd name="T18" fmla="*/ 0 w 777"/>
                <a:gd name="T19" fmla="*/ 3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5">
                  <a:moveTo>
                    <a:pt x="0" y="0"/>
                  </a:moveTo>
                  <a:lnTo>
                    <a:pt x="777" y="0"/>
                  </a:lnTo>
                  <a:lnTo>
                    <a:pt x="777" y="5"/>
                  </a:lnTo>
                  <a:lnTo>
                    <a:pt x="0" y="5"/>
                  </a:lnTo>
                  <a:lnTo>
                    <a:pt x="0" y="0"/>
                  </a:lnTo>
                  <a:close/>
                  <a:moveTo>
                    <a:pt x="0" y="3"/>
                  </a:moveTo>
                  <a:lnTo>
                    <a:pt x="777" y="3"/>
                  </a:lnTo>
                  <a:lnTo>
                    <a:pt x="777" y="5"/>
                  </a:lnTo>
                  <a:lnTo>
                    <a:pt x="0" y="5"/>
                  </a:lnTo>
                  <a:lnTo>
                    <a:pt x="0" y="3"/>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7" name="Freeform 338">
              <a:extLst>
                <a:ext uri="{FF2B5EF4-FFF2-40B4-BE49-F238E27FC236}">
                  <a16:creationId xmlns:a16="http://schemas.microsoft.com/office/drawing/2014/main" id="{8F07188B-E54C-574D-AD9D-092F282E2ED1}"/>
                </a:ext>
              </a:extLst>
            </p:cNvPr>
            <p:cNvSpPr>
              <a:spLocks noEditPoints="1"/>
            </p:cNvSpPr>
            <p:nvPr/>
          </p:nvSpPr>
          <p:spPr bwMode="auto">
            <a:xfrm>
              <a:off x="3780" y="2605"/>
              <a:ext cx="777" cy="2"/>
            </a:xfrm>
            <a:custGeom>
              <a:avLst/>
              <a:gdLst>
                <a:gd name="T0" fmla="*/ 0 w 777"/>
                <a:gd name="T1" fmla="*/ 0 h 2"/>
                <a:gd name="T2" fmla="*/ 777 w 777"/>
                <a:gd name="T3" fmla="*/ 0 h 2"/>
                <a:gd name="T4" fmla="*/ 777 w 777"/>
                <a:gd name="T5" fmla="*/ 2 h 2"/>
                <a:gd name="T6" fmla="*/ 0 w 777"/>
                <a:gd name="T7" fmla="*/ 2 h 2"/>
                <a:gd name="T8" fmla="*/ 0 w 777"/>
                <a:gd name="T9" fmla="*/ 0 h 2"/>
                <a:gd name="T10" fmla="*/ 0 w 777"/>
                <a:gd name="T11" fmla="*/ 2 h 2"/>
                <a:gd name="T12" fmla="*/ 777 w 777"/>
                <a:gd name="T13" fmla="*/ 2 h 2"/>
                <a:gd name="T14" fmla="*/ 777 w 777"/>
                <a:gd name="T15" fmla="*/ 2 h 2"/>
                <a:gd name="T16" fmla="*/ 0 w 777"/>
                <a:gd name="T17" fmla="*/ 2 h 2"/>
                <a:gd name="T18" fmla="*/ 0 w 777"/>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7" h="2">
                  <a:moveTo>
                    <a:pt x="0" y="0"/>
                  </a:moveTo>
                  <a:lnTo>
                    <a:pt x="777" y="0"/>
                  </a:lnTo>
                  <a:lnTo>
                    <a:pt x="777" y="2"/>
                  </a:lnTo>
                  <a:lnTo>
                    <a:pt x="0" y="2"/>
                  </a:lnTo>
                  <a:lnTo>
                    <a:pt x="0" y="0"/>
                  </a:lnTo>
                  <a:close/>
                  <a:moveTo>
                    <a:pt x="0" y="2"/>
                  </a:moveTo>
                  <a:lnTo>
                    <a:pt x="777" y="2"/>
                  </a:lnTo>
                  <a:lnTo>
                    <a:pt x="0" y="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8" name="Freeform 339">
              <a:extLst>
                <a:ext uri="{FF2B5EF4-FFF2-40B4-BE49-F238E27FC236}">
                  <a16:creationId xmlns:a16="http://schemas.microsoft.com/office/drawing/2014/main" id="{05477873-A3A1-4841-9F28-7435F9FCDF64}"/>
                </a:ext>
              </a:extLst>
            </p:cNvPr>
            <p:cNvSpPr>
              <a:spLocks/>
            </p:cNvSpPr>
            <p:nvPr/>
          </p:nvSpPr>
          <p:spPr bwMode="auto">
            <a:xfrm>
              <a:off x="3870" y="2488"/>
              <a:ext cx="111" cy="19"/>
            </a:xfrm>
            <a:custGeom>
              <a:avLst/>
              <a:gdLst>
                <a:gd name="T0" fmla="*/ 10 w 111"/>
                <a:gd name="T1" fmla="*/ 0 h 19"/>
                <a:gd name="T2" fmla="*/ 111 w 111"/>
                <a:gd name="T3" fmla="*/ 0 h 19"/>
                <a:gd name="T4" fmla="*/ 108 w 111"/>
                <a:gd name="T5" fmla="*/ 10 h 19"/>
                <a:gd name="T6" fmla="*/ 101 w 111"/>
                <a:gd name="T7" fmla="*/ 19 h 19"/>
                <a:gd name="T8" fmla="*/ 0 w 111"/>
                <a:gd name="T9" fmla="*/ 19 h 19"/>
                <a:gd name="T10" fmla="*/ 5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1" y="19"/>
                  </a:lnTo>
                  <a:lnTo>
                    <a:pt x="0" y="19"/>
                  </a:lnTo>
                  <a:lnTo>
                    <a:pt x="5"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09" name="Freeform 340">
              <a:extLst>
                <a:ext uri="{FF2B5EF4-FFF2-40B4-BE49-F238E27FC236}">
                  <a16:creationId xmlns:a16="http://schemas.microsoft.com/office/drawing/2014/main" id="{4A109FDB-0A2A-8E46-9FC3-1BF2C64A6828}"/>
                </a:ext>
              </a:extLst>
            </p:cNvPr>
            <p:cNvSpPr>
              <a:spLocks/>
            </p:cNvSpPr>
            <p:nvPr/>
          </p:nvSpPr>
          <p:spPr bwMode="auto">
            <a:xfrm>
              <a:off x="3989" y="2488"/>
              <a:ext cx="111" cy="19"/>
            </a:xfrm>
            <a:custGeom>
              <a:avLst/>
              <a:gdLst>
                <a:gd name="T0" fmla="*/ 10 w 111"/>
                <a:gd name="T1" fmla="*/ 0 h 19"/>
                <a:gd name="T2" fmla="*/ 111 w 111"/>
                <a:gd name="T3" fmla="*/ 0 h 19"/>
                <a:gd name="T4" fmla="*/ 108 w 111"/>
                <a:gd name="T5" fmla="*/ 10 h 19"/>
                <a:gd name="T6" fmla="*/ 102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2"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0" name="Freeform 341">
              <a:extLst>
                <a:ext uri="{FF2B5EF4-FFF2-40B4-BE49-F238E27FC236}">
                  <a16:creationId xmlns:a16="http://schemas.microsoft.com/office/drawing/2014/main" id="{8F2D31DB-D5F3-8749-BA90-1991E7570A06}"/>
                </a:ext>
              </a:extLst>
            </p:cNvPr>
            <p:cNvSpPr>
              <a:spLocks/>
            </p:cNvSpPr>
            <p:nvPr/>
          </p:nvSpPr>
          <p:spPr bwMode="auto">
            <a:xfrm>
              <a:off x="4110" y="2488"/>
              <a:ext cx="111" cy="19"/>
            </a:xfrm>
            <a:custGeom>
              <a:avLst/>
              <a:gdLst>
                <a:gd name="T0" fmla="*/ 10 w 111"/>
                <a:gd name="T1" fmla="*/ 0 h 19"/>
                <a:gd name="T2" fmla="*/ 111 w 111"/>
                <a:gd name="T3" fmla="*/ 0 h 19"/>
                <a:gd name="T4" fmla="*/ 108 w 111"/>
                <a:gd name="T5" fmla="*/ 10 h 19"/>
                <a:gd name="T6" fmla="*/ 103 w 111"/>
                <a:gd name="T7" fmla="*/ 19 h 19"/>
                <a:gd name="T8" fmla="*/ 0 w 111"/>
                <a:gd name="T9" fmla="*/ 19 h 19"/>
                <a:gd name="T10" fmla="*/ 6 w 111"/>
                <a:gd name="T11" fmla="*/ 10 h 19"/>
                <a:gd name="T12" fmla="*/ 10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10" y="0"/>
                  </a:moveTo>
                  <a:lnTo>
                    <a:pt x="111" y="0"/>
                  </a:lnTo>
                  <a:lnTo>
                    <a:pt x="108" y="10"/>
                  </a:lnTo>
                  <a:lnTo>
                    <a:pt x="103" y="19"/>
                  </a:lnTo>
                  <a:lnTo>
                    <a:pt x="0" y="19"/>
                  </a:lnTo>
                  <a:lnTo>
                    <a:pt x="6" y="10"/>
                  </a:lnTo>
                  <a:lnTo>
                    <a:pt x="1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1" name="Freeform 342">
              <a:extLst>
                <a:ext uri="{FF2B5EF4-FFF2-40B4-BE49-F238E27FC236}">
                  <a16:creationId xmlns:a16="http://schemas.microsoft.com/office/drawing/2014/main" id="{F5FD3A92-3254-F14A-A4EA-37FB053D9042}"/>
                </a:ext>
              </a:extLst>
            </p:cNvPr>
            <p:cNvSpPr>
              <a:spLocks/>
            </p:cNvSpPr>
            <p:nvPr/>
          </p:nvSpPr>
          <p:spPr bwMode="auto">
            <a:xfrm>
              <a:off x="4230" y="2488"/>
              <a:ext cx="111" cy="19"/>
            </a:xfrm>
            <a:custGeom>
              <a:avLst/>
              <a:gdLst>
                <a:gd name="T0" fmla="*/ 9 w 111"/>
                <a:gd name="T1" fmla="*/ 0 h 19"/>
                <a:gd name="T2" fmla="*/ 111 w 111"/>
                <a:gd name="T3" fmla="*/ 0 h 19"/>
                <a:gd name="T4" fmla="*/ 107 w 111"/>
                <a:gd name="T5" fmla="*/ 10 h 19"/>
                <a:gd name="T6" fmla="*/ 102 w 111"/>
                <a:gd name="T7" fmla="*/ 19 h 19"/>
                <a:gd name="T8" fmla="*/ 0 w 111"/>
                <a:gd name="T9" fmla="*/ 19 h 19"/>
                <a:gd name="T10" fmla="*/ 6 w 111"/>
                <a:gd name="T11" fmla="*/ 10 h 19"/>
                <a:gd name="T12" fmla="*/ 9 w 111"/>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1" h="19">
                  <a:moveTo>
                    <a:pt x="9" y="0"/>
                  </a:moveTo>
                  <a:lnTo>
                    <a:pt x="111" y="0"/>
                  </a:lnTo>
                  <a:lnTo>
                    <a:pt x="107" y="10"/>
                  </a:lnTo>
                  <a:lnTo>
                    <a:pt x="102" y="19"/>
                  </a:lnTo>
                  <a:lnTo>
                    <a:pt x="0" y="19"/>
                  </a:lnTo>
                  <a:lnTo>
                    <a:pt x="6" y="10"/>
                  </a:lnTo>
                  <a:lnTo>
                    <a:pt x="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2" name="Freeform 343">
              <a:extLst>
                <a:ext uri="{FF2B5EF4-FFF2-40B4-BE49-F238E27FC236}">
                  <a16:creationId xmlns:a16="http://schemas.microsoft.com/office/drawing/2014/main" id="{541A8834-B33B-F549-B68D-A8EF37859A7E}"/>
                </a:ext>
              </a:extLst>
            </p:cNvPr>
            <p:cNvSpPr>
              <a:spLocks/>
            </p:cNvSpPr>
            <p:nvPr/>
          </p:nvSpPr>
          <p:spPr bwMode="auto">
            <a:xfrm>
              <a:off x="4324" y="2516"/>
              <a:ext cx="96" cy="36"/>
            </a:xfrm>
            <a:custGeom>
              <a:avLst/>
              <a:gdLst>
                <a:gd name="T0" fmla="*/ 19 w 96"/>
                <a:gd name="T1" fmla="*/ 0 h 36"/>
                <a:gd name="T2" fmla="*/ 96 w 96"/>
                <a:gd name="T3" fmla="*/ 0 h 36"/>
                <a:gd name="T4" fmla="*/ 92 w 96"/>
                <a:gd name="T5" fmla="*/ 14 h 36"/>
                <a:gd name="T6" fmla="*/ 86 w 96"/>
                <a:gd name="T7" fmla="*/ 25 h 36"/>
                <a:gd name="T8" fmla="*/ 78 w 96"/>
                <a:gd name="T9" fmla="*/ 36 h 36"/>
                <a:gd name="T10" fmla="*/ 0 w 96"/>
                <a:gd name="T11" fmla="*/ 36 h 36"/>
                <a:gd name="T12" fmla="*/ 9 w 96"/>
                <a:gd name="T13" fmla="*/ 25 h 36"/>
                <a:gd name="T14" fmla="*/ 15 w 96"/>
                <a:gd name="T15" fmla="*/ 14 h 36"/>
                <a:gd name="T16" fmla="*/ 19 w 96"/>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6" h="36">
                  <a:moveTo>
                    <a:pt x="19" y="0"/>
                  </a:moveTo>
                  <a:lnTo>
                    <a:pt x="96" y="0"/>
                  </a:lnTo>
                  <a:lnTo>
                    <a:pt x="92" y="14"/>
                  </a:lnTo>
                  <a:lnTo>
                    <a:pt x="86" y="25"/>
                  </a:lnTo>
                  <a:lnTo>
                    <a:pt x="78" y="36"/>
                  </a:lnTo>
                  <a:lnTo>
                    <a:pt x="0" y="36"/>
                  </a:lnTo>
                  <a:lnTo>
                    <a:pt x="9" y="25"/>
                  </a:lnTo>
                  <a:lnTo>
                    <a:pt x="15" y="14"/>
                  </a:lnTo>
                  <a:lnTo>
                    <a:pt x="19"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3" name="Freeform 344">
              <a:extLst>
                <a:ext uri="{FF2B5EF4-FFF2-40B4-BE49-F238E27FC236}">
                  <a16:creationId xmlns:a16="http://schemas.microsoft.com/office/drawing/2014/main" id="{E5030C78-B0D0-854E-B935-953372125A25}"/>
                </a:ext>
              </a:extLst>
            </p:cNvPr>
            <p:cNvSpPr>
              <a:spLocks/>
            </p:cNvSpPr>
            <p:nvPr/>
          </p:nvSpPr>
          <p:spPr bwMode="auto">
            <a:xfrm>
              <a:off x="4372" y="2516"/>
              <a:ext cx="185" cy="91"/>
            </a:xfrm>
            <a:custGeom>
              <a:avLst/>
              <a:gdLst>
                <a:gd name="T0" fmla="*/ 68 w 185"/>
                <a:gd name="T1" fmla="*/ 0 h 91"/>
                <a:gd name="T2" fmla="*/ 185 w 185"/>
                <a:gd name="T3" fmla="*/ 0 h 91"/>
                <a:gd name="T4" fmla="*/ 174 w 185"/>
                <a:gd name="T5" fmla="*/ 26 h 91"/>
                <a:gd name="T6" fmla="*/ 158 w 185"/>
                <a:gd name="T7" fmla="*/ 51 h 91"/>
                <a:gd name="T8" fmla="*/ 139 w 185"/>
                <a:gd name="T9" fmla="*/ 72 h 91"/>
                <a:gd name="T10" fmla="*/ 117 w 185"/>
                <a:gd name="T11" fmla="*/ 91 h 91"/>
                <a:gd name="T12" fmla="*/ 0 w 185"/>
                <a:gd name="T13" fmla="*/ 91 h 91"/>
                <a:gd name="T14" fmla="*/ 21 w 185"/>
                <a:gd name="T15" fmla="*/ 72 h 91"/>
                <a:gd name="T16" fmla="*/ 40 w 185"/>
                <a:gd name="T17" fmla="*/ 50 h 91"/>
                <a:gd name="T18" fmla="*/ 56 w 185"/>
                <a:gd name="T19" fmla="*/ 26 h 91"/>
                <a:gd name="T20" fmla="*/ 68 w 185"/>
                <a:gd name="T21" fmla="*/ 0 h 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91">
                  <a:moveTo>
                    <a:pt x="68" y="0"/>
                  </a:moveTo>
                  <a:lnTo>
                    <a:pt x="185" y="0"/>
                  </a:lnTo>
                  <a:lnTo>
                    <a:pt x="174" y="26"/>
                  </a:lnTo>
                  <a:lnTo>
                    <a:pt x="158" y="51"/>
                  </a:lnTo>
                  <a:lnTo>
                    <a:pt x="139" y="72"/>
                  </a:lnTo>
                  <a:lnTo>
                    <a:pt x="117" y="91"/>
                  </a:lnTo>
                  <a:lnTo>
                    <a:pt x="0" y="91"/>
                  </a:lnTo>
                  <a:lnTo>
                    <a:pt x="21" y="72"/>
                  </a:lnTo>
                  <a:lnTo>
                    <a:pt x="40" y="50"/>
                  </a:lnTo>
                  <a:lnTo>
                    <a:pt x="56" y="26"/>
                  </a:lnTo>
                  <a:lnTo>
                    <a:pt x="68"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4" name="Freeform 345">
              <a:extLst>
                <a:ext uri="{FF2B5EF4-FFF2-40B4-BE49-F238E27FC236}">
                  <a16:creationId xmlns:a16="http://schemas.microsoft.com/office/drawing/2014/main" id="{03BDB554-EAE6-154E-9A40-05AF54AE4E8A}"/>
                </a:ext>
              </a:extLst>
            </p:cNvPr>
            <p:cNvSpPr>
              <a:spLocks/>
            </p:cNvSpPr>
            <p:nvPr/>
          </p:nvSpPr>
          <p:spPr bwMode="auto">
            <a:xfrm>
              <a:off x="4273" y="2571"/>
              <a:ext cx="113" cy="36"/>
            </a:xfrm>
            <a:custGeom>
              <a:avLst/>
              <a:gdLst>
                <a:gd name="T0" fmla="*/ 40 w 113"/>
                <a:gd name="T1" fmla="*/ 0 h 36"/>
                <a:gd name="T2" fmla="*/ 113 w 113"/>
                <a:gd name="T3" fmla="*/ 0 h 36"/>
                <a:gd name="T4" fmla="*/ 102 w 113"/>
                <a:gd name="T5" fmla="*/ 14 h 36"/>
                <a:gd name="T6" fmla="*/ 90 w 113"/>
                <a:gd name="T7" fmla="*/ 25 h 36"/>
                <a:gd name="T8" fmla="*/ 76 w 113"/>
                <a:gd name="T9" fmla="*/ 36 h 36"/>
                <a:gd name="T10" fmla="*/ 0 w 113"/>
                <a:gd name="T11" fmla="*/ 36 h 36"/>
                <a:gd name="T12" fmla="*/ 16 w 113"/>
                <a:gd name="T13" fmla="*/ 26 h 36"/>
                <a:gd name="T14" fmla="*/ 28 w 113"/>
                <a:gd name="T15" fmla="*/ 14 h 36"/>
                <a:gd name="T16" fmla="*/ 40 w 113"/>
                <a:gd name="T17" fmla="*/ 0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36">
                  <a:moveTo>
                    <a:pt x="40" y="0"/>
                  </a:moveTo>
                  <a:lnTo>
                    <a:pt x="113" y="0"/>
                  </a:lnTo>
                  <a:lnTo>
                    <a:pt x="102" y="14"/>
                  </a:lnTo>
                  <a:lnTo>
                    <a:pt x="90" y="25"/>
                  </a:lnTo>
                  <a:lnTo>
                    <a:pt x="76" y="36"/>
                  </a:lnTo>
                  <a:lnTo>
                    <a:pt x="0" y="36"/>
                  </a:lnTo>
                  <a:lnTo>
                    <a:pt x="16" y="26"/>
                  </a:lnTo>
                  <a:lnTo>
                    <a:pt x="28" y="14"/>
                  </a:lnTo>
                  <a:lnTo>
                    <a:pt x="4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5" name="Freeform 346">
              <a:extLst>
                <a:ext uri="{FF2B5EF4-FFF2-40B4-BE49-F238E27FC236}">
                  <a16:creationId xmlns:a16="http://schemas.microsoft.com/office/drawing/2014/main" id="{D0D23820-AF93-9D4D-88A5-960A98223309}"/>
                </a:ext>
              </a:extLst>
            </p:cNvPr>
            <p:cNvSpPr>
              <a:spLocks/>
            </p:cNvSpPr>
            <p:nvPr/>
          </p:nvSpPr>
          <p:spPr bwMode="auto">
            <a:xfrm>
              <a:off x="3780" y="2516"/>
              <a:ext cx="545" cy="91"/>
            </a:xfrm>
            <a:custGeom>
              <a:avLst/>
              <a:gdLst>
                <a:gd name="T0" fmla="*/ 60 w 545"/>
                <a:gd name="T1" fmla="*/ 0 h 91"/>
                <a:gd name="T2" fmla="*/ 545 w 545"/>
                <a:gd name="T3" fmla="*/ 0 h 91"/>
                <a:gd name="T4" fmla="*/ 536 w 545"/>
                <a:gd name="T5" fmla="*/ 21 h 91"/>
                <a:gd name="T6" fmla="*/ 523 w 545"/>
                <a:gd name="T7" fmla="*/ 41 h 91"/>
                <a:gd name="T8" fmla="*/ 508 w 545"/>
                <a:gd name="T9" fmla="*/ 60 h 91"/>
                <a:gd name="T10" fmla="*/ 491 w 545"/>
                <a:gd name="T11" fmla="*/ 76 h 91"/>
                <a:gd name="T12" fmla="*/ 472 w 545"/>
                <a:gd name="T13" fmla="*/ 91 h 91"/>
                <a:gd name="T14" fmla="*/ 382 w 545"/>
                <a:gd name="T15" fmla="*/ 91 h 91"/>
                <a:gd name="T16" fmla="*/ 396 w 545"/>
                <a:gd name="T17" fmla="*/ 78 h 91"/>
                <a:gd name="T18" fmla="*/ 406 w 545"/>
                <a:gd name="T19" fmla="*/ 63 h 91"/>
                <a:gd name="T20" fmla="*/ 341 w 545"/>
                <a:gd name="T21" fmla="*/ 63 h 91"/>
                <a:gd name="T22" fmla="*/ 330 w 545"/>
                <a:gd name="T23" fmla="*/ 78 h 91"/>
                <a:gd name="T24" fmla="*/ 317 w 545"/>
                <a:gd name="T25" fmla="*/ 91 h 91"/>
                <a:gd name="T26" fmla="*/ 138 w 545"/>
                <a:gd name="T27" fmla="*/ 91 h 91"/>
                <a:gd name="T28" fmla="*/ 152 w 545"/>
                <a:gd name="T29" fmla="*/ 78 h 91"/>
                <a:gd name="T30" fmla="*/ 162 w 545"/>
                <a:gd name="T31" fmla="*/ 63 h 91"/>
                <a:gd name="T32" fmla="*/ 96 w 545"/>
                <a:gd name="T33" fmla="*/ 63 h 91"/>
                <a:gd name="T34" fmla="*/ 86 w 545"/>
                <a:gd name="T35" fmla="*/ 78 h 91"/>
                <a:gd name="T36" fmla="*/ 72 w 545"/>
                <a:gd name="T37" fmla="*/ 91 h 91"/>
                <a:gd name="T38" fmla="*/ 0 w 545"/>
                <a:gd name="T39" fmla="*/ 91 h 91"/>
                <a:gd name="T40" fmla="*/ 19 w 545"/>
                <a:gd name="T41" fmla="*/ 71 h 91"/>
                <a:gd name="T42" fmla="*/ 36 w 545"/>
                <a:gd name="T43" fmla="*/ 50 h 91"/>
                <a:gd name="T44" fmla="*/ 49 w 545"/>
                <a:gd name="T45" fmla="*/ 25 h 91"/>
                <a:gd name="T46" fmla="*/ 60 w 545"/>
                <a:gd name="T47" fmla="*/ 0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45" h="91">
                  <a:moveTo>
                    <a:pt x="60" y="0"/>
                  </a:moveTo>
                  <a:lnTo>
                    <a:pt x="545" y="0"/>
                  </a:lnTo>
                  <a:lnTo>
                    <a:pt x="536" y="21"/>
                  </a:lnTo>
                  <a:lnTo>
                    <a:pt x="523" y="41"/>
                  </a:lnTo>
                  <a:lnTo>
                    <a:pt x="508" y="60"/>
                  </a:lnTo>
                  <a:lnTo>
                    <a:pt x="491" y="76"/>
                  </a:lnTo>
                  <a:lnTo>
                    <a:pt x="472" y="91"/>
                  </a:lnTo>
                  <a:lnTo>
                    <a:pt x="382" y="91"/>
                  </a:lnTo>
                  <a:lnTo>
                    <a:pt x="396" y="78"/>
                  </a:lnTo>
                  <a:lnTo>
                    <a:pt x="406" y="63"/>
                  </a:lnTo>
                  <a:lnTo>
                    <a:pt x="341" y="63"/>
                  </a:lnTo>
                  <a:lnTo>
                    <a:pt x="330" y="78"/>
                  </a:lnTo>
                  <a:lnTo>
                    <a:pt x="317" y="91"/>
                  </a:lnTo>
                  <a:lnTo>
                    <a:pt x="138" y="91"/>
                  </a:lnTo>
                  <a:lnTo>
                    <a:pt x="152" y="78"/>
                  </a:lnTo>
                  <a:lnTo>
                    <a:pt x="162" y="63"/>
                  </a:lnTo>
                  <a:lnTo>
                    <a:pt x="96" y="63"/>
                  </a:lnTo>
                  <a:lnTo>
                    <a:pt x="86" y="78"/>
                  </a:lnTo>
                  <a:lnTo>
                    <a:pt x="72" y="91"/>
                  </a:lnTo>
                  <a:lnTo>
                    <a:pt x="0" y="91"/>
                  </a:lnTo>
                  <a:lnTo>
                    <a:pt x="19" y="71"/>
                  </a:lnTo>
                  <a:lnTo>
                    <a:pt x="36" y="50"/>
                  </a:lnTo>
                  <a:lnTo>
                    <a:pt x="49" y="25"/>
                  </a:lnTo>
                  <a:lnTo>
                    <a:pt x="60" y="0"/>
                  </a:lnTo>
                </a:path>
              </a:pathLst>
            </a:custGeom>
            <a:noFill/>
            <a:ln w="158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6" name="Rectangle 347">
              <a:extLst>
                <a:ext uri="{FF2B5EF4-FFF2-40B4-BE49-F238E27FC236}">
                  <a16:creationId xmlns:a16="http://schemas.microsoft.com/office/drawing/2014/main" id="{6CEBD959-A2A3-F24A-9260-07FD705E5C31}"/>
                </a:ext>
              </a:extLst>
            </p:cNvPr>
            <p:cNvSpPr>
              <a:spLocks noChangeArrowheads="1"/>
            </p:cNvSpPr>
            <p:nvPr/>
          </p:nvSpPr>
          <p:spPr bwMode="auto">
            <a:xfrm>
              <a:off x="3947" y="2686"/>
              <a:ext cx="38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Keyboard</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sp>
          <p:nvSpPr>
            <p:cNvPr id="33117" name="Freeform 348">
              <a:extLst>
                <a:ext uri="{FF2B5EF4-FFF2-40B4-BE49-F238E27FC236}">
                  <a16:creationId xmlns:a16="http://schemas.microsoft.com/office/drawing/2014/main" id="{A97781B0-32F6-8A49-91BA-FAC72D197CEE}"/>
                </a:ext>
              </a:extLst>
            </p:cNvPr>
            <p:cNvSpPr>
              <a:spLocks/>
            </p:cNvSpPr>
            <p:nvPr/>
          </p:nvSpPr>
          <p:spPr bwMode="auto">
            <a:xfrm>
              <a:off x="2911" y="2484"/>
              <a:ext cx="861" cy="316"/>
            </a:xfrm>
            <a:custGeom>
              <a:avLst/>
              <a:gdLst>
                <a:gd name="T0" fmla="*/ 18 w 861"/>
                <a:gd name="T1" fmla="*/ 27 h 316"/>
                <a:gd name="T2" fmla="*/ 59 w 861"/>
                <a:gd name="T3" fmla="*/ 30 h 316"/>
                <a:gd name="T4" fmla="*/ 103 w 861"/>
                <a:gd name="T5" fmla="*/ 29 h 316"/>
                <a:gd name="T6" fmla="*/ 148 w 861"/>
                <a:gd name="T7" fmla="*/ 23 h 316"/>
                <a:gd name="T8" fmla="*/ 194 w 861"/>
                <a:gd name="T9" fmla="*/ 16 h 316"/>
                <a:gd name="T10" fmla="*/ 241 w 861"/>
                <a:gd name="T11" fmla="*/ 10 h 316"/>
                <a:gd name="T12" fmla="*/ 287 w 861"/>
                <a:gd name="T13" fmla="*/ 3 h 316"/>
                <a:gd name="T14" fmla="*/ 331 w 861"/>
                <a:gd name="T15" fmla="*/ 0 h 316"/>
                <a:gd name="T16" fmla="*/ 371 w 861"/>
                <a:gd name="T17" fmla="*/ 1 h 316"/>
                <a:gd name="T18" fmla="*/ 410 w 861"/>
                <a:gd name="T19" fmla="*/ 9 h 316"/>
                <a:gd name="T20" fmla="*/ 455 w 861"/>
                <a:gd name="T21" fmla="*/ 30 h 316"/>
                <a:gd name="T22" fmla="*/ 474 w 861"/>
                <a:gd name="T23" fmla="*/ 47 h 316"/>
                <a:gd name="T24" fmla="*/ 490 w 861"/>
                <a:gd name="T25" fmla="*/ 67 h 316"/>
                <a:gd name="T26" fmla="*/ 504 w 861"/>
                <a:gd name="T27" fmla="*/ 89 h 316"/>
                <a:gd name="T28" fmla="*/ 514 w 861"/>
                <a:gd name="T29" fmla="*/ 114 h 316"/>
                <a:gd name="T30" fmla="*/ 521 w 861"/>
                <a:gd name="T31" fmla="*/ 140 h 316"/>
                <a:gd name="T32" fmla="*/ 524 w 861"/>
                <a:gd name="T33" fmla="*/ 166 h 316"/>
                <a:gd name="T34" fmla="*/ 522 w 861"/>
                <a:gd name="T35" fmla="*/ 192 h 316"/>
                <a:gd name="T36" fmla="*/ 516 w 861"/>
                <a:gd name="T37" fmla="*/ 218 h 316"/>
                <a:gd name="T38" fmla="*/ 507 w 861"/>
                <a:gd name="T39" fmla="*/ 241 h 316"/>
                <a:gd name="T40" fmla="*/ 486 w 861"/>
                <a:gd name="T41" fmla="*/ 271 h 316"/>
                <a:gd name="T42" fmla="*/ 472 w 861"/>
                <a:gd name="T43" fmla="*/ 283 h 316"/>
                <a:gd name="T44" fmla="*/ 455 w 861"/>
                <a:gd name="T45" fmla="*/ 295 h 316"/>
                <a:gd name="T46" fmla="*/ 437 w 861"/>
                <a:gd name="T47" fmla="*/ 303 h 316"/>
                <a:gd name="T48" fmla="*/ 419 w 861"/>
                <a:gd name="T49" fmla="*/ 310 h 316"/>
                <a:gd name="T50" fmla="*/ 403 w 861"/>
                <a:gd name="T51" fmla="*/ 314 h 316"/>
                <a:gd name="T52" fmla="*/ 386 w 861"/>
                <a:gd name="T53" fmla="*/ 316 h 316"/>
                <a:gd name="T54" fmla="*/ 371 w 861"/>
                <a:gd name="T55" fmla="*/ 314 h 316"/>
                <a:gd name="T56" fmla="*/ 359 w 861"/>
                <a:gd name="T57" fmla="*/ 309 h 316"/>
                <a:gd name="T58" fmla="*/ 346 w 861"/>
                <a:gd name="T59" fmla="*/ 297 h 316"/>
                <a:gd name="T60" fmla="*/ 342 w 861"/>
                <a:gd name="T61" fmla="*/ 287 h 316"/>
                <a:gd name="T62" fmla="*/ 339 w 861"/>
                <a:gd name="T63" fmla="*/ 275 h 316"/>
                <a:gd name="T64" fmla="*/ 337 w 861"/>
                <a:gd name="T65" fmla="*/ 262 h 316"/>
                <a:gd name="T66" fmla="*/ 338 w 861"/>
                <a:gd name="T67" fmla="*/ 248 h 316"/>
                <a:gd name="T68" fmla="*/ 340 w 861"/>
                <a:gd name="T69" fmla="*/ 235 h 316"/>
                <a:gd name="T70" fmla="*/ 343 w 861"/>
                <a:gd name="T71" fmla="*/ 220 h 316"/>
                <a:gd name="T72" fmla="*/ 347 w 861"/>
                <a:gd name="T73" fmla="*/ 206 h 316"/>
                <a:gd name="T74" fmla="*/ 354 w 861"/>
                <a:gd name="T75" fmla="*/ 192 h 316"/>
                <a:gd name="T76" fmla="*/ 375 w 861"/>
                <a:gd name="T77" fmla="*/ 161 h 316"/>
                <a:gd name="T78" fmla="*/ 414 w 861"/>
                <a:gd name="T79" fmla="*/ 134 h 316"/>
                <a:gd name="T80" fmla="*/ 463 w 861"/>
                <a:gd name="T81" fmla="*/ 120 h 316"/>
                <a:gd name="T82" fmla="*/ 517 w 861"/>
                <a:gd name="T83" fmla="*/ 115 h 316"/>
                <a:gd name="T84" fmla="*/ 577 w 861"/>
                <a:gd name="T85" fmla="*/ 118 h 316"/>
                <a:gd name="T86" fmla="*/ 638 w 861"/>
                <a:gd name="T87" fmla="*/ 124 h 316"/>
                <a:gd name="T88" fmla="*/ 697 w 861"/>
                <a:gd name="T89" fmla="*/ 129 h 316"/>
                <a:gd name="T90" fmla="*/ 753 w 861"/>
                <a:gd name="T91" fmla="*/ 131 h 316"/>
                <a:gd name="T92" fmla="*/ 804 w 861"/>
                <a:gd name="T93" fmla="*/ 127 h 316"/>
                <a:gd name="T94" fmla="*/ 844 w 861"/>
                <a:gd name="T95" fmla="*/ 112 h 3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1" h="316">
                  <a:moveTo>
                    <a:pt x="0" y="23"/>
                  </a:moveTo>
                  <a:lnTo>
                    <a:pt x="18" y="27"/>
                  </a:lnTo>
                  <a:lnTo>
                    <a:pt x="38" y="30"/>
                  </a:lnTo>
                  <a:lnTo>
                    <a:pt x="59" y="30"/>
                  </a:lnTo>
                  <a:lnTo>
                    <a:pt x="81" y="30"/>
                  </a:lnTo>
                  <a:lnTo>
                    <a:pt x="103" y="29"/>
                  </a:lnTo>
                  <a:lnTo>
                    <a:pt x="125" y="27"/>
                  </a:lnTo>
                  <a:lnTo>
                    <a:pt x="148" y="23"/>
                  </a:lnTo>
                  <a:lnTo>
                    <a:pt x="171" y="20"/>
                  </a:lnTo>
                  <a:lnTo>
                    <a:pt x="194" y="16"/>
                  </a:lnTo>
                  <a:lnTo>
                    <a:pt x="218" y="13"/>
                  </a:lnTo>
                  <a:lnTo>
                    <a:pt x="241" y="10"/>
                  </a:lnTo>
                  <a:lnTo>
                    <a:pt x="264" y="6"/>
                  </a:lnTo>
                  <a:lnTo>
                    <a:pt x="287" y="3"/>
                  </a:lnTo>
                  <a:lnTo>
                    <a:pt x="309" y="1"/>
                  </a:lnTo>
                  <a:lnTo>
                    <a:pt x="331" y="0"/>
                  </a:lnTo>
                  <a:lnTo>
                    <a:pt x="351" y="0"/>
                  </a:lnTo>
                  <a:lnTo>
                    <a:pt x="371" y="1"/>
                  </a:lnTo>
                  <a:lnTo>
                    <a:pt x="391" y="4"/>
                  </a:lnTo>
                  <a:lnTo>
                    <a:pt x="410" y="9"/>
                  </a:lnTo>
                  <a:lnTo>
                    <a:pt x="428" y="15"/>
                  </a:lnTo>
                  <a:lnTo>
                    <a:pt x="455" y="30"/>
                  </a:lnTo>
                  <a:lnTo>
                    <a:pt x="464" y="37"/>
                  </a:lnTo>
                  <a:lnTo>
                    <a:pt x="474" y="47"/>
                  </a:lnTo>
                  <a:lnTo>
                    <a:pt x="482" y="56"/>
                  </a:lnTo>
                  <a:lnTo>
                    <a:pt x="490" y="67"/>
                  </a:lnTo>
                  <a:lnTo>
                    <a:pt x="498" y="77"/>
                  </a:lnTo>
                  <a:lnTo>
                    <a:pt x="504" y="89"/>
                  </a:lnTo>
                  <a:lnTo>
                    <a:pt x="509" y="102"/>
                  </a:lnTo>
                  <a:lnTo>
                    <a:pt x="514" y="114"/>
                  </a:lnTo>
                  <a:lnTo>
                    <a:pt x="517" y="127"/>
                  </a:lnTo>
                  <a:lnTo>
                    <a:pt x="521" y="140"/>
                  </a:lnTo>
                  <a:lnTo>
                    <a:pt x="523" y="153"/>
                  </a:lnTo>
                  <a:lnTo>
                    <a:pt x="524" y="166"/>
                  </a:lnTo>
                  <a:lnTo>
                    <a:pt x="524" y="180"/>
                  </a:lnTo>
                  <a:lnTo>
                    <a:pt x="522" y="192"/>
                  </a:lnTo>
                  <a:lnTo>
                    <a:pt x="520" y="205"/>
                  </a:lnTo>
                  <a:lnTo>
                    <a:pt x="516" y="218"/>
                  </a:lnTo>
                  <a:lnTo>
                    <a:pt x="512" y="229"/>
                  </a:lnTo>
                  <a:lnTo>
                    <a:pt x="507" y="241"/>
                  </a:lnTo>
                  <a:lnTo>
                    <a:pt x="500" y="253"/>
                  </a:lnTo>
                  <a:lnTo>
                    <a:pt x="486" y="271"/>
                  </a:lnTo>
                  <a:lnTo>
                    <a:pt x="479" y="277"/>
                  </a:lnTo>
                  <a:lnTo>
                    <a:pt x="472" y="283"/>
                  </a:lnTo>
                  <a:lnTo>
                    <a:pt x="463" y="289"/>
                  </a:lnTo>
                  <a:lnTo>
                    <a:pt x="455" y="295"/>
                  </a:lnTo>
                  <a:lnTo>
                    <a:pt x="446" y="299"/>
                  </a:lnTo>
                  <a:lnTo>
                    <a:pt x="437" y="303"/>
                  </a:lnTo>
                  <a:lnTo>
                    <a:pt x="429" y="308"/>
                  </a:lnTo>
                  <a:lnTo>
                    <a:pt x="419" y="310"/>
                  </a:lnTo>
                  <a:lnTo>
                    <a:pt x="411" y="313"/>
                  </a:lnTo>
                  <a:lnTo>
                    <a:pt x="403" y="314"/>
                  </a:lnTo>
                  <a:lnTo>
                    <a:pt x="394" y="315"/>
                  </a:lnTo>
                  <a:lnTo>
                    <a:pt x="386" y="316"/>
                  </a:lnTo>
                  <a:lnTo>
                    <a:pt x="379" y="315"/>
                  </a:lnTo>
                  <a:lnTo>
                    <a:pt x="371" y="314"/>
                  </a:lnTo>
                  <a:lnTo>
                    <a:pt x="365" y="312"/>
                  </a:lnTo>
                  <a:lnTo>
                    <a:pt x="359" y="309"/>
                  </a:lnTo>
                  <a:lnTo>
                    <a:pt x="349" y="301"/>
                  </a:lnTo>
                  <a:lnTo>
                    <a:pt x="346" y="297"/>
                  </a:lnTo>
                  <a:lnTo>
                    <a:pt x="344" y="292"/>
                  </a:lnTo>
                  <a:lnTo>
                    <a:pt x="342" y="287"/>
                  </a:lnTo>
                  <a:lnTo>
                    <a:pt x="340" y="281"/>
                  </a:lnTo>
                  <a:lnTo>
                    <a:pt x="339" y="275"/>
                  </a:lnTo>
                  <a:lnTo>
                    <a:pt x="338" y="270"/>
                  </a:lnTo>
                  <a:lnTo>
                    <a:pt x="337" y="262"/>
                  </a:lnTo>
                  <a:lnTo>
                    <a:pt x="337" y="256"/>
                  </a:lnTo>
                  <a:lnTo>
                    <a:pt x="338" y="248"/>
                  </a:lnTo>
                  <a:lnTo>
                    <a:pt x="339" y="242"/>
                  </a:lnTo>
                  <a:lnTo>
                    <a:pt x="340" y="235"/>
                  </a:lnTo>
                  <a:lnTo>
                    <a:pt x="341" y="227"/>
                  </a:lnTo>
                  <a:lnTo>
                    <a:pt x="343" y="220"/>
                  </a:lnTo>
                  <a:lnTo>
                    <a:pt x="345" y="214"/>
                  </a:lnTo>
                  <a:lnTo>
                    <a:pt x="347" y="206"/>
                  </a:lnTo>
                  <a:lnTo>
                    <a:pt x="350" y="200"/>
                  </a:lnTo>
                  <a:lnTo>
                    <a:pt x="354" y="192"/>
                  </a:lnTo>
                  <a:lnTo>
                    <a:pt x="357" y="186"/>
                  </a:lnTo>
                  <a:lnTo>
                    <a:pt x="375" y="161"/>
                  </a:lnTo>
                  <a:lnTo>
                    <a:pt x="393" y="146"/>
                  </a:lnTo>
                  <a:lnTo>
                    <a:pt x="414" y="134"/>
                  </a:lnTo>
                  <a:lnTo>
                    <a:pt x="438" y="126"/>
                  </a:lnTo>
                  <a:lnTo>
                    <a:pt x="463" y="120"/>
                  </a:lnTo>
                  <a:lnTo>
                    <a:pt x="489" y="116"/>
                  </a:lnTo>
                  <a:lnTo>
                    <a:pt x="517" y="115"/>
                  </a:lnTo>
                  <a:lnTo>
                    <a:pt x="547" y="116"/>
                  </a:lnTo>
                  <a:lnTo>
                    <a:pt x="577" y="118"/>
                  </a:lnTo>
                  <a:lnTo>
                    <a:pt x="607" y="121"/>
                  </a:lnTo>
                  <a:lnTo>
                    <a:pt x="638" y="124"/>
                  </a:lnTo>
                  <a:lnTo>
                    <a:pt x="668" y="127"/>
                  </a:lnTo>
                  <a:lnTo>
                    <a:pt x="697" y="129"/>
                  </a:lnTo>
                  <a:lnTo>
                    <a:pt x="726" y="131"/>
                  </a:lnTo>
                  <a:lnTo>
                    <a:pt x="753" y="131"/>
                  </a:lnTo>
                  <a:lnTo>
                    <a:pt x="780" y="130"/>
                  </a:lnTo>
                  <a:lnTo>
                    <a:pt x="804" y="127"/>
                  </a:lnTo>
                  <a:lnTo>
                    <a:pt x="824" y="121"/>
                  </a:lnTo>
                  <a:lnTo>
                    <a:pt x="844" y="112"/>
                  </a:lnTo>
                  <a:lnTo>
                    <a:pt x="861" y="99"/>
                  </a:lnTo>
                </a:path>
              </a:pathLst>
            </a:custGeom>
            <a:noFill/>
            <a:ln w="30163">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8" name="Freeform 349">
              <a:extLst>
                <a:ext uri="{FF2B5EF4-FFF2-40B4-BE49-F238E27FC236}">
                  <a16:creationId xmlns:a16="http://schemas.microsoft.com/office/drawing/2014/main" id="{380FB179-7ED8-B641-B2B5-85B7CB7CC76C}"/>
                </a:ext>
              </a:extLst>
            </p:cNvPr>
            <p:cNvSpPr>
              <a:spLocks/>
            </p:cNvSpPr>
            <p:nvPr/>
          </p:nvSpPr>
          <p:spPr bwMode="auto">
            <a:xfrm>
              <a:off x="2848" y="2474"/>
              <a:ext cx="91" cy="75"/>
            </a:xfrm>
            <a:custGeom>
              <a:avLst/>
              <a:gdLst>
                <a:gd name="T0" fmla="*/ 52 w 91"/>
                <a:gd name="T1" fmla="*/ 75 h 75"/>
                <a:gd name="T2" fmla="*/ 0 w 91"/>
                <a:gd name="T3" fmla="*/ 0 h 75"/>
                <a:gd name="T4" fmla="*/ 91 w 91"/>
                <a:gd name="T5" fmla="*/ 2 h 75"/>
                <a:gd name="T6" fmla="*/ 52 w 91"/>
                <a:gd name="T7" fmla="*/ 75 h 7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 h="75">
                  <a:moveTo>
                    <a:pt x="52" y="75"/>
                  </a:moveTo>
                  <a:lnTo>
                    <a:pt x="0" y="0"/>
                  </a:lnTo>
                  <a:lnTo>
                    <a:pt x="91" y="2"/>
                  </a:lnTo>
                  <a:lnTo>
                    <a:pt x="52" y="75"/>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800">
                <a:latin typeface="Arial" panose="020B0604020202020204" pitchFamily="34" charset="0"/>
              </a:endParaRPr>
            </a:p>
          </p:txBody>
        </p:sp>
        <p:sp>
          <p:nvSpPr>
            <p:cNvPr id="33119" name="Rectangle 350">
              <a:extLst>
                <a:ext uri="{FF2B5EF4-FFF2-40B4-BE49-F238E27FC236}">
                  <a16:creationId xmlns:a16="http://schemas.microsoft.com/office/drawing/2014/main" id="{8BF655C9-4A07-F847-9482-586F41B00C1E}"/>
                </a:ext>
              </a:extLst>
            </p:cNvPr>
            <p:cNvSpPr>
              <a:spLocks noChangeArrowheads="1"/>
            </p:cNvSpPr>
            <p:nvPr/>
          </p:nvSpPr>
          <p:spPr bwMode="auto">
            <a:xfrm>
              <a:off x="4007" y="2270"/>
              <a:ext cx="382"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33120" name="Rectangle 351">
              <a:extLst>
                <a:ext uri="{FF2B5EF4-FFF2-40B4-BE49-F238E27FC236}">
                  <a16:creationId xmlns:a16="http://schemas.microsoft.com/office/drawing/2014/main" id="{C9FB8697-DE0D-7345-8153-817F2DBE20CF}"/>
                </a:ext>
              </a:extLst>
            </p:cNvPr>
            <p:cNvSpPr>
              <a:spLocks noChangeArrowheads="1"/>
            </p:cNvSpPr>
            <p:nvPr/>
          </p:nvSpPr>
          <p:spPr bwMode="auto">
            <a:xfrm>
              <a:off x="4055" y="2279"/>
              <a:ext cx="28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825">
                  <a:solidFill>
                    <a:srgbClr val="000000"/>
                  </a:solidFill>
                  <a:latin typeface="Arial" panose="020B0604020202020204" pitchFamily="34" charset="0"/>
                  <a:ea typeface="新細明體" panose="02020500000000000000" pitchFamily="18" charset="-120"/>
                  <a:cs typeface="Arial" panose="020B0604020202020204" pitchFamily="34" charset="0"/>
                </a:rPr>
                <a:t>Screen</a:t>
              </a:r>
              <a:endParaRPr lang="en-US" altLang="zh-TW" sz="18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363523" name="Rectangle 3">
            <a:extLst>
              <a:ext uri="{FF2B5EF4-FFF2-40B4-BE49-F238E27FC236}">
                <a16:creationId xmlns:a16="http://schemas.microsoft.com/office/drawing/2014/main" id="{00902086-CB43-694E-9218-0FB88E0067B2}"/>
              </a:ext>
            </a:extLst>
          </p:cNvPr>
          <p:cNvSpPr>
            <a:spLocks noChangeArrowheads="1"/>
          </p:cNvSpPr>
          <p:nvPr/>
        </p:nvSpPr>
        <p:spPr bwMode="auto">
          <a:xfrm>
            <a:off x="5314950" y="1017725"/>
            <a:ext cx="2628900" cy="160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Memory</a:t>
            </a:r>
            <a:r>
              <a:rPr lang="en-US" altLang="zh-TW" sz="1050" dirty="0">
                <a:solidFill>
                  <a:srgbClr val="000000"/>
                </a:solidFill>
                <a:ea typeface="新細明體" panose="02020500000000000000" pitchFamily="18" charset="-120"/>
              </a:rPr>
              <a:t> chip is essentially a package that integrates the three chip-parts </a:t>
            </a:r>
            <a:r>
              <a:rPr lang="en-US" altLang="zh-TW" sz="1050" dirty="0">
                <a:solidFill>
                  <a:srgbClr val="000000"/>
                </a:solidFill>
                <a:latin typeface="Consolas" panose="020B0609020204030204" pitchFamily="49" charset="0"/>
                <a:ea typeface="新細明體" panose="02020500000000000000" pitchFamily="18" charset="-120"/>
              </a:rPr>
              <a:t>RAM16K</a:t>
            </a:r>
            <a:r>
              <a:rPr lang="en-US" altLang="zh-TW" sz="1050" dirty="0">
                <a:solidFill>
                  <a:srgbClr val="000000"/>
                </a:solidFill>
                <a:ea typeface="新細明體" panose="02020500000000000000" pitchFamily="18" charset="-120"/>
              </a:rPr>
              <a:t>, </a:t>
            </a:r>
            <a:r>
              <a:rPr lang="en-US" altLang="zh-TW" sz="1050" dirty="0">
                <a:solidFill>
                  <a:srgbClr val="000000"/>
                </a:solidFill>
                <a:latin typeface="Consolas" panose="020B0609020204030204" pitchFamily="49" charset="0"/>
                <a:ea typeface="新細明體" panose="02020500000000000000" pitchFamily="18" charset="-120"/>
              </a:rPr>
              <a:t>Screen</a:t>
            </a:r>
            <a:r>
              <a:rPr lang="en-US" altLang="zh-TW" sz="1050" dirty="0">
                <a:solidFill>
                  <a:srgbClr val="000000"/>
                </a:solidFill>
                <a:ea typeface="新細明體" panose="02020500000000000000" pitchFamily="18" charset="-120"/>
              </a:rPr>
              <a:t>, and </a:t>
            </a:r>
            <a:r>
              <a:rPr lang="en-US" altLang="zh-TW" sz="1050" dirty="0">
                <a:solidFill>
                  <a:srgbClr val="000000"/>
                </a:solidFill>
                <a:latin typeface="Consolas" panose="020B0609020204030204" pitchFamily="49" charset="0"/>
                <a:ea typeface="新細明體" panose="02020500000000000000" pitchFamily="18" charset="-120"/>
              </a:rPr>
              <a:t>Keyboard</a:t>
            </a:r>
            <a:r>
              <a:rPr lang="en-US" altLang="zh-TW" sz="1050" dirty="0">
                <a:solidFill>
                  <a:srgbClr val="000000"/>
                </a:solidFill>
                <a:ea typeface="新細明體" panose="02020500000000000000" pitchFamily="18" charset="-120"/>
              </a:rPr>
              <a:t> into a single, contiguous address space.</a:t>
            </a:r>
          </a:p>
          <a:p>
            <a:pPr eaLnBrk="0" fontAlgn="base" hangingPunct="0">
              <a:lnSpc>
                <a:spcPct val="125000"/>
              </a:lnSpc>
              <a:spcBef>
                <a:spcPct val="50000"/>
              </a:spcBef>
              <a:spcAft>
                <a:spcPct val="0"/>
              </a:spcAft>
              <a:buNone/>
            </a:pPr>
            <a:r>
              <a:rPr lang="en-US" altLang="zh-TW" sz="1050" dirty="0">
                <a:solidFill>
                  <a:srgbClr val="000000"/>
                </a:solidFill>
                <a:ea typeface="新細明體" panose="02020500000000000000" pitchFamily="18" charset="-120"/>
              </a:rPr>
              <a:t>This packaging effects the programmer’s view of the memory, as well as the necessary I/O side-effects. </a:t>
            </a:r>
          </a:p>
        </p:txBody>
      </p:sp>
      <p:sp>
        <p:nvSpPr>
          <p:cNvPr id="2" name="Slide Number Placeholder 1">
            <a:extLst>
              <a:ext uri="{FF2B5EF4-FFF2-40B4-BE49-F238E27FC236}">
                <a16:creationId xmlns:a16="http://schemas.microsoft.com/office/drawing/2014/main" id="{4DD62E45-9826-AE4B-B93B-8F3F31C7EA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20714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D06CF7-CD91-A747-BF22-25C76BD724CC}"/>
              </a:ext>
            </a:extLst>
          </p:cNvPr>
          <p:cNvSpPr>
            <a:spLocks noGrp="1" noChangeArrowheads="1"/>
          </p:cNvSpPr>
          <p:nvPr>
            <p:ph type="title"/>
          </p:nvPr>
        </p:nvSpPr>
        <p:spPr/>
        <p:txBody>
          <a:bodyPr/>
          <a:lstStyle/>
          <a:p>
            <a:r>
              <a:rPr lang="en-US" altLang="zh-TW">
                <a:ea typeface="新細明體" panose="02020500000000000000" pitchFamily="18" charset="-120"/>
              </a:rPr>
              <a:t>CPU</a:t>
            </a:r>
          </a:p>
        </p:txBody>
      </p:sp>
      <p:graphicFrame>
        <p:nvGraphicFramePr>
          <p:cNvPr id="377859" name="Object 3">
            <a:extLst>
              <a:ext uri="{FF2B5EF4-FFF2-40B4-BE49-F238E27FC236}">
                <a16:creationId xmlns:a16="http://schemas.microsoft.com/office/drawing/2014/main" id="{8E43FEFC-4019-404E-8FE9-B1485E665CB7}"/>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8601" name="VISIO" r:id="rId4" imgW="6045200" imgH="6718300" progId="Visio.Drawing.6">
                  <p:embed/>
                </p:oleObj>
              </mc:Choice>
              <mc:Fallback>
                <p:oleObj name="VISIO" r:id="rId4" imgW="6045200" imgH="6718300" progId="Visio.Drawing.6">
                  <p:embed/>
                  <p:pic>
                    <p:nvPicPr>
                      <p:cNvPr id="377859" name="Object 3">
                        <a:extLst>
                          <a:ext uri="{FF2B5EF4-FFF2-40B4-BE49-F238E27FC236}">
                            <a16:creationId xmlns:a16="http://schemas.microsoft.com/office/drawing/2014/main" id="{8E43FEFC-4019-404E-8FE9-B1485E665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71261371-BA28-094A-AE90-47387F70CD94}"/>
              </a:ext>
            </a:extLst>
          </p:cNvPr>
          <p:cNvSpPr>
            <a:spLocks noGrp="1" noChangeArrowheads="1"/>
          </p:cNvSpPr>
          <p:nvPr>
            <p:ph type="body" idx="1"/>
          </p:nvPr>
        </p:nvSpPr>
        <p:spPr>
          <a:xfrm>
            <a:off x="1332311" y="2914650"/>
            <a:ext cx="6668690" cy="2000250"/>
          </a:xfrm>
          <a:noFill/>
        </p:spPr>
        <p:txBody>
          <a:bodyPr/>
          <a:lstStyle/>
          <a:p>
            <a:pPr>
              <a:lnSpc>
                <a:spcPct val="85000"/>
              </a:lnSpc>
              <a:spcBef>
                <a:spcPct val="55000"/>
              </a:spcBef>
              <a:buFont typeface="Wingdings" pitchFamily="2" charset="2"/>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a:lnSpc>
                <a:spcPct val="85000"/>
              </a:lnSpc>
              <a:spcBef>
                <a:spcPct val="100000"/>
              </a:spcBef>
              <a:buFont typeface="Wingdings" pitchFamily="2" charset="2"/>
              <a:buNone/>
            </a:pPr>
            <a:r>
              <a:rPr lang="en-US" altLang="zh-TW" sz="1200" u="sng">
                <a:ea typeface="新細明體" panose="02020500000000000000" pitchFamily="18" charset="-120"/>
              </a:rPr>
              <a:t>CPU execute logic:</a:t>
            </a:r>
            <a:r>
              <a:rPr lang="en-US" altLang="zh-TW" sz="1200">
                <a:ea typeface="新細明體" panose="02020500000000000000" pitchFamily="18" charset="-120"/>
              </a:rPr>
              <a:t> </a:t>
            </a:r>
          </a:p>
          <a:p>
            <a:pPr>
              <a:lnSpc>
                <a:spcPct val="85000"/>
              </a:lnSpc>
              <a:spcBef>
                <a:spcPct val="55000"/>
              </a:spcBef>
              <a:buFont typeface="Wingdings" pitchFamily="2" charset="2"/>
              <a:buNone/>
            </a:pPr>
            <a:r>
              <a:rPr lang="en-US" altLang="zh-TW" sz="1200">
                <a:ea typeface="新細明體" panose="02020500000000000000" pitchFamily="18" charset="-120"/>
              </a:rPr>
              <a:t>The CPU executes 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according to the Hack language specification:</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values, if they appear in the instruction, are read from (or written to) the respective CPU-resident registers</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value, if there is one in the instruction’s RHS, is read from </a:t>
            </a:r>
            <a:r>
              <a:rPr lang="en-US" altLang="zh-TW" sz="1050">
                <a:latin typeface="Consolas" panose="020B0609020204030204" pitchFamily="49" charset="0"/>
                <a:ea typeface="新細明體" panose="02020500000000000000" pitchFamily="18" charset="-120"/>
              </a:rPr>
              <a:t>inM</a:t>
            </a:r>
          </a:p>
          <a:p>
            <a:pPr>
              <a:lnSpc>
                <a:spcPct val="85000"/>
              </a:lnSpc>
              <a:spcBef>
                <a:spcPct val="55000"/>
              </a:spcBef>
              <a:buSzPct val="80000"/>
              <a:buFont typeface="Wingdings" pitchFamily="2" charset="2"/>
              <a:buChar char="q"/>
            </a:pPr>
            <a:r>
              <a:rPr lang="en-US" altLang="zh-TW" sz="1200">
                <a:ea typeface="新細明體" panose="02020500000000000000" pitchFamily="18" charset="-120"/>
              </a:rPr>
              <a:t>If the instruction’s LHS includes </a:t>
            </a:r>
            <a:r>
              <a:rPr lang="en-US" altLang="zh-TW" sz="1050">
                <a:latin typeface="Consolas" panose="020B0609020204030204" pitchFamily="49" charset="0"/>
                <a:ea typeface="新細明體" panose="02020500000000000000" pitchFamily="18" charset="-120"/>
              </a:rPr>
              <a:t>M</a:t>
            </a:r>
            <a:r>
              <a:rPr lang="en-US" altLang="zh-TW" sz="1200">
                <a:ea typeface="新細明體" panose="02020500000000000000" pitchFamily="18" charset="-120"/>
              </a:rPr>
              <a:t>, then the ALU output is placed in </a:t>
            </a:r>
            <a:r>
              <a:rPr lang="en-US" altLang="zh-TW" sz="1050">
                <a:latin typeface="Consolas" panose="020B0609020204030204" pitchFamily="49" charset="0"/>
                <a:ea typeface="新細明體" panose="02020500000000000000" pitchFamily="18" charset="-120"/>
              </a:rPr>
              <a:t>outM</a:t>
            </a:r>
            <a:r>
              <a:rPr lang="en-US" altLang="zh-TW" sz="1200">
                <a:ea typeface="新細明體" panose="02020500000000000000" pitchFamily="18" charset="-120"/>
              </a:rPr>
              <a:t>, the value of the CPU-resident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register is placed in </a:t>
            </a:r>
            <a:r>
              <a:rPr lang="en-US" altLang="zh-TW" sz="1050">
                <a:latin typeface="Consolas" panose="020B0609020204030204" pitchFamily="49" charset="0"/>
                <a:ea typeface="新細明體" panose="02020500000000000000" pitchFamily="18" charset="-120"/>
              </a:rPr>
              <a:t>addressM</a:t>
            </a:r>
            <a:r>
              <a:rPr lang="en-US" altLang="zh-TW" sz="1200">
                <a:ea typeface="新細明體" panose="02020500000000000000" pitchFamily="18" charset="-120"/>
              </a:rPr>
              <a:t>, and </a:t>
            </a:r>
            <a:r>
              <a:rPr lang="en-US" altLang="zh-TW" sz="1050">
                <a:latin typeface="Consolas" panose="020B0609020204030204" pitchFamily="49" charset="0"/>
                <a:ea typeface="新細明體" panose="02020500000000000000" pitchFamily="18" charset="-120"/>
              </a:rPr>
              <a:t>writeM</a:t>
            </a:r>
            <a:r>
              <a:rPr lang="en-US" altLang="zh-TW" sz="1200">
                <a:ea typeface="新細明體" panose="02020500000000000000" pitchFamily="18" charset="-120"/>
              </a:rPr>
              <a:t> is asserted.</a:t>
            </a:r>
          </a:p>
        </p:txBody>
      </p:sp>
      <p:grpSp>
        <p:nvGrpSpPr>
          <p:cNvPr id="20490" name="Group 10">
            <a:extLst>
              <a:ext uri="{FF2B5EF4-FFF2-40B4-BE49-F238E27FC236}">
                <a16:creationId xmlns:a16="http://schemas.microsoft.com/office/drawing/2014/main" id="{FB2A36F4-8A08-D249-97BD-055F5C5C8E17}"/>
              </a:ext>
            </a:extLst>
          </p:cNvPr>
          <p:cNvGrpSpPr>
            <a:grpSpLocks/>
          </p:cNvGrpSpPr>
          <p:nvPr/>
        </p:nvGrpSpPr>
        <p:grpSpPr bwMode="auto">
          <a:xfrm>
            <a:off x="1257301" y="1600200"/>
            <a:ext cx="2297906" cy="1085850"/>
            <a:chOff x="96" y="1344"/>
            <a:chExt cx="1930" cy="912"/>
          </a:xfrm>
        </p:grpSpPr>
        <p:sp>
          <p:nvSpPr>
            <p:cNvPr id="36870" name="AutoShape 11">
              <a:extLst>
                <a:ext uri="{FF2B5EF4-FFF2-40B4-BE49-F238E27FC236}">
                  <a16:creationId xmlns:a16="http://schemas.microsoft.com/office/drawing/2014/main" id="{956E0D08-130E-7644-A7D7-933E4E4C348A}"/>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6871" name="AutoShape 12">
              <a:extLst>
                <a:ext uri="{FF2B5EF4-FFF2-40B4-BE49-F238E27FC236}">
                  <a16:creationId xmlns:a16="http://schemas.microsoft.com/office/drawing/2014/main" id="{A4C60020-B864-844C-999F-EB91DC433B45}"/>
                </a:ext>
              </a:extLst>
            </p:cNvPr>
            <p:cNvCxnSpPr>
              <a:cxnSpLocks noChangeShapeType="1"/>
              <a:stCxn id="36870" idx="3"/>
              <a:endCxn id="36872"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72" name="Rectangle 13">
              <a:extLst>
                <a:ext uri="{FF2B5EF4-FFF2-40B4-BE49-F238E27FC236}">
                  <a16:creationId xmlns:a16="http://schemas.microsoft.com/office/drawing/2014/main" id="{657C2B0F-5913-3F41-A516-4C826AB2470D}"/>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1830FBD7-7B59-D241-916B-FF4EC8EC40D6}"/>
              </a:ext>
            </a:extLst>
          </p:cNvPr>
          <p:cNvSpPr>
            <a:spLocks noGrp="1"/>
          </p:cNvSpPr>
          <p:nvPr>
            <p:ph type="sldNum" sz="quarter" idx="12"/>
          </p:nvPr>
        </p:nvSpPr>
        <p:spPr/>
        <p:txBody>
          <a:bodyPr/>
          <a:lstStyle/>
          <a:p>
            <a:fld id="{7D50020C-B282-5A4E-A0F3-3434F05E6AD8}" type="slidenum">
              <a:rPr lang="en-US" smtClean="0"/>
              <a:t>39</a:t>
            </a:fld>
            <a:endParaRPr lang="en-US"/>
          </a:p>
        </p:txBody>
      </p:sp>
    </p:spTree>
    <p:extLst>
      <p:ext uri="{BB962C8B-B14F-4D97-AF65-F5344CB8AC3E}">
        <p14:creationId xmlns:p14="http://schemas.microsoft.com/office/powerpoint/2010/main" val="2388301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An example of Automaton</a:t>
            </a:r>
            <a:endParaRPr dirty="0">
              <a:solidFill>
                <a:schemeClr val="tx1"/>
              </a:solidFill>
            </a:endParaRPr>
          </a:p>
        </p:txBody>
      </p:sp>
      <p:sp>
        <p:nvSpPr>
          <p:cNvPr id="4" name="TextBox 3">
            <a:extLst>
              <a:ext uri="{FF2B5EF4-FFF2-40B4-BE49-F238E27FC236}">
                <a16:creationId xmlns:a16="http://schemas.microsoft.com/office/drawing/2014/main" id="{6DCBBDC1-99E1-154A-93F9-301B32B28F3C}"/>
              </a:ext>
            </a:extLst>
          </p:cNvPr>
          <p:cNvSpPr txBox="1"/>
          <p:nvPr/>
        </p:nvSpPr>
        <p:spPr>
          <a:xfrm>
            <a:off x="2268200" y="4616040"/>
            <a:ext cx="4910319" cy="307777"/>
          </a:xfrm>
          <a:prstGeom prst="rect">
            <a:avLst/>
          </a:prstGeom>
          <a:noFill/>
        </p:spPr>
        <p:txBody>
          <a:bodyPr wrap="none" rtlCol="0">
            <a:spAutoFit/>
          </a:bodyPr>
          <a:lstStyle/>
          <a:p>
            <a:pPr algn="just"/>
            <a:r>
              <a:rPr lang="en-US" dirty="0">
                <a:hlinkClick r:id="rId3"/>
              </a:rPr>
              <a:t>Image Source: https://en.wikipedia.org/wiki/Turing_machine</a:t>
            </a:r>
            <a:endParaRPr lang="en-TW" dirty="0"/>
          </a:p>
        </p:txBody>
      </p:sp>
      <p:pic>
        <p:nvPicPr>
          <p:cNvPr id="5121" name="Picture 1">
            <a:extLst>
              <a:ext uri="{FF2B5EF4-FFF2-40B4-BE49-F238E27FC236}">
                <a16:creationId xmlns:a16="http://schemas.microsoft.com/office/drawing/2014/main" id="{FA51C876-2778-0C4D-A6EB-E047D9AAA7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7405" y="1247614"/>
            <a:ext cx="4829189" cy="29515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D04C8E5-F593-4A4A-9557-6024B13AE7B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919993" y="2228001"/>
            <a:ext cx="2131877" cy="9939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1642D7-F01C-3943-AF57-FBDEED2370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129" y="3167434"/>
            <a:ext cx="2002726" cy="948318"/>
          </a:xfrm>
          <a:prstGeom prst="rect">
            <a:avLst/>
          </a:prstGeom>
        </p:spPr>
      </p:pic>
      <p:sp>
        <p:nvSpPr>
          <p:cNvPr id="3" name="TextBox 2">
            <a:extLst>
              <a:ext uri="{FF2B5EF4-FFF2-40B4-BE49-F238E27FC236}">
                <a16:creationId xmlns:a16="http://schemas.microsoft.com/office/drawing/2014/main" id="{C795CD14-AF34-254C-809E-FE5EDC89413B}"/>
              </a:ext>
            </a:extLst>
          </p:cNvPr>
          <p:cNvSpPr txBox="1"/>
          <p:nvPr/>
        </p:nvSpPr>
        <p:spPr>
          <a:xfrm>
            <a:off x="40961" y="2200177"/>
            <a:ext cx="2105064" cy="738664"/>
          </a:xfrm>
          <a:prstGeom prst="rect">
            <a:avLst/>
          </a:prstGeom>
          <a:noFill/>
        </p:spPr>
        <p:txBody>
          <a:bodyPr wrap="none" rtlCol="0">
            <a:spAutoFit/>
          </a:bodyPr>
          <a:lstStyle/>
          <a:p>
            <a:pPr algn="ctr"/>
            <a:r>
              <a:rPr lang="en-TW" dirty="0"/>
              <a:t>The state bounds of </a:t>
            </a:r>
          </a:p>
          <a:p>
            <a:pPr algn="ctr"/>
            <a:r>
              <a:rPr lang="en-TW" dirty="0"/>
              <a:t>busy beaver</a:t>
            </a:r>
          </a:p>
          <a:p>
            <a:pPr algn="ctr"/>
            <a:r>
              <a:rPr lang="en-US" dirty="0"/>
              <a:t>(</a:t>
            </a:r>
            <a:r>
              <a:rPr lang="en-US" dirty="0">
                <a:hlinkClick r:id="rId7"/>
              </a:rPr>
              <a:t>a</a:t>
            </a:r>
            <a:r>
              <a:rPr lang="en-TW" dirty="0">
                <a:hlinkClick r:id="rId7"/>
              </a:rPr>
              <a:t>ccording to Wikipedia</a:t>
            </a:r>
            <a:r>
              <a:rPr lang="en-TW" dirty="0"/>
              <a:t>)</a:t>
            </a:r>
          </a:p>
        </p:txBody>
      </p:sp>
      <p:sp>
        <p:nvSpPr>
          <p:cNvPr id="5" name="Slide Number Placeholder 4">
            <a:extLst>
              <a:ext uri="{FF2B5EF4-FFF2-40B4-BE49-F238E27FC236}">
                <a16:creationId xmlns:a16="http://schemas.microsoft.com/office/drawing/2014/main" id="{F73F3CD4-07A6-7941-A80C-56DC4B3A1A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4735654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AC77B97-BFB5-B74F-876B-D1A332E0F552}"/>
              </a:ext>
            </a:extLst>
          </p:cNvPr>
          <p:cNvSpPr>
            <a:spLocks noGrp="1" noChangeArrowheads="1"/>
          </p:cNvSpPr>
          <p:nvPr>
            <p:ph type="title" idx="4294967295"/>
          </p:nvPr>
        </p:nvSpPr>
        <p:spPr/>
        <p:txBody>
          <a:bodyPr/>
          <a:lstStyle/>
          <a:p>
            <a:r>
              <a:rPr lang="en-US" altLang="zh-TW">
                <a:ea typeface="新細明體" panose="02020500000000000000" pitchFamily="18" charset="-120"/>
              </a:rPr>
              <a:t>CPU</a:t>
            </a:r>
          </a:p>
        </p:txBody>
      </p:sp>
      <p:graphicFrame>
        <p:nvGraphicFramePr>
          <p:cNvPr id="38915" name="Object 3">
            <a:extLst>
              <a:ext uri="{FF2B5EF4-FFF2-40B4-BE49-F238E27FC236}">
                <a16:creationId xmlns:a16="http://schemas.microsoft.com/office/drawing/2014/main" id="{B8A9EF71-B78D-C54B-A086-F5BF11746F8C}"/>
              </a:ext>
            </a:extLst>
          </p:cNvPr>
          <p:cNvGraphicFramePr>
            <a:graphicFrameLocks noChangeAspect="1"/>
          </p:cNvGraphicFramePr>
          <p:nvPr/>
        </p:nvGraphicFramePr>
        <p:xfrm>
          <a:off x="2000251" y="457201"/>
          <a:ext cx="5183981" cy="2393156"/>
        </p:xfrm>
        <a:graphic>
          <a:graphicData uri="http://schemas.openxmlformats.org/presentationml/2006/ole">
            <mc:AlternateContent xmlns:mc="http://schemas.openxmlformats.org/markup-compatibility/2006">
              <mc:Choice xmlns:v="urn:schemas-microsoft-com:vml" Requires="v">
                <p:oleObj spid="_x0000_s9625" name="VISIO" r:id="rId4" imgW="6045200" imgH="6718300" progId="Visio.Drawing.6">
                  <p:embed/>
                </p:oleObj>
              </mc:Choice>
              <mc:Fallback>
                <p:oleObj name="VISIO" r:id="rId4" imgW="6045200" imgH="6718300" progId="Visio.Drawing.6">
                  <p:embed/>
                  <p:pic>
                    <p:nvPicPr>
                      <p:cNvPr id="38915" name="Object 3">
                        <a:extLst>
                          <a:ext uri="{FF2B5EF4-FFF2-40B4-BE49-F238E27FC236}">
                            <a16:creationId xmlns:a16="http://schemas.microsoft.com/office/drawing/2014/main" id="{B8A9EF71-B78D-C54B-A086-F5BF11746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35" t="33672" r="728" b="22050"/>
                      <a:stretch>
                        <a:fillRect/>
                      </a:stretch>
                    </p:blipFill>
                    <p:spPr bwMode="auto">
                      <a:xfrm>
                        <a:off x="2000251" y="457201"/>
                        <a:ext cx="5183981" cy="239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7860" name="Rectangle 4">
            <a:extLst>
              <a:ext uri="{FF2B5EF4-FFF2-40B4-BE49-F238E27FC236}">
                <a16:creationId xmlns:a16="http://schemas.microsoft.com/office/drawing/2014/main" id="{E7760E8B-9C2E-8343-8259-D0E97AEBB88A}"/>
              </a:ext>
            </a:extLst>
          </p:cNvPr>
          <p:cNvSpPr>
            <a:spLocks noGrp="1" noChangeArrowheads="1"/>
          </p:cNvSpPr>
          <p:nvPr>
            <p:ph type="body" idx="4294967295"/>
          </p:nvPr>
        </p:nvSpPr>
        <p:spPr>
          <a:xfrm>
            <a:off x="1332311" y="2914650"/>
            <a:ext cx="6668690" cy="2000250"/>
          </a:xfrm>
          <a:noFill/>
        </p:spPr>
        <p:txBody>
          <a:bodyPr/>
          <a:lstStyle/>
          <a:p>
            <a:pPr marL="134541" indent="-134541">
              <a:lnSpc>
                <a:spcPct val="85000"/>
              </a:lnSpc>
              <a:spcBef>
                <a:spcPct val="55000"/>
              </a:spcBef>
              <a:buNone/>
            </a:pPr>
            <a:r>
              <a:rPr lang="en-US" altLang="zh-TW" sz="1200" u="sng">
                <a:ea typeface="新細明體" panose="02020500000000000000" pitchFamily="18" charset="-120"/>
              </a:rPr>
              <a:t>CPU internal components </a:t>
            </a:r>
            <a:r>
              <a:rPr lang="en-US" altLang="zh-TW" sz="1050">
                <a:ea typeface="新細明體" panose="02020500000000000000" pitchFamily="18" charset="-120"/>
              </a:rPr>
              <a:t>(invisible in this chip diagram):</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cs typeface="Consolas" panose="020B0609020204030204" pitchFamily="49" charset="0"/>
              </a:rPr>
              <a:t>ALU</a:t>
            </a:r>
            <a:r>
              <a:rPr lang="en-US" altLang="zh-TW" sz="1200">
                <a:ea typeface="新細明體" panose="02020500000000000000" pitchFamily="18" charset="-120"/>
              </a:rPr>
              <a:t> and 3 registers: </a:t>
            </a:r>
            <a:r>
              <a:rPr lang="en-US" altLang="zh-TW" sz="1050">
                <a:latin typeface="Consolas" panose="020B0609020204030204" pitchFamily="49" charset="0"/>
                <a:ea typeface="新細明體" panose="02020500000000000000" pitchFamily="18" charset="-120"/>
                <a:cs typeface="Consolas" panose="020B0609020204030204" pitchFamily="49" charset="0"/>
              </a:rPr>
              <a:t>A</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D</a:t>
            </a:r>
            <a:r>
              <a:rPr lang="en-US" altLang="zh-TW" sz="1200">
                <a:ea typeface="新細明體" panose="02020500000000000000" pitchFamily="18" charset="-120"/>
              </a:rPr>
              <a:t>, </a:t>
            </a:r>
            <a:r>
              <a:rPr lang="en-US" altLang="zh-TW" sz="1050">
                <a:latin typeface="Consolas" panose="020B0609020204030204" pitchFamily="49" charset="0"/>
                <a:ea typeface="新細明體" panose="02020500000000000000" pitchFamily="18" charset="-120"/>
              </a:rPr>
              <a:t>PC</a:t>
            </a:r>
            <a:endParaRPr lang="en-US" altLang="zh-TW" sz="1200" u="sng">
              <a:ea typeface="新細明體" panose="02020500000000000000" pitchFamily="18" charset="-120"/>
            </a:endParaRPr>
          </a:p>
          <a:p>
            <a:pPr marL="134541" indent="-134541">
              <a:lnSpc>
                <a:spcPct val="85000"/>
              </a:lnSpc>
              <a:spcBef>
                <a:spcPct val="100000"/>
              </a:spcBef>
              <a:buNone/>
            </a:pPr>
            <a:r>
              <a:rPr lang="en-US" altLang="zh-TW" sz="1200" u="sng">
                <a:ea typeface="新細明體" panose="02020500000000000000" pitchFamily="18" charset="-120"/>
              </a:rPr>
              <a:t>CPU fetch logic:</a:t>
            </a:r>
            <a:r>
              <a:rPr lang="en-US" altLang="zh-TW" sz="1200">
                <a:ea typeface="新細明體" panose="02020500000000000000" pitchFamily="18" charset="-120"/>
              </a:rPr>
              <a:t> </a:t>
            </a:r>
          </a:p>
          <a:p>
            <a:pPr marL="134541" indent="-134541">
              <a:lnSpc>
                <a:spcPct val="65000"/>
              </a:lnSpc>
              <a:spcBef>
                <a:spcPct val="50000"/>
              </a:spcBef>
              <a:buNone/>
            </a:pPr>
            <a:r>
              <a:rPr lang="en-US" altLang="zh-TW" sz="1200">
                <a:ea typeface="新細明體" panose="02020500000000000000" pitchFamily="18" charset="-120"/>
              </a:rPr>
              <a:t>Recall that:</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instruction</a:t>
            </a:r>
            <a:r>
              <a:rPr lang="en-US" altLang="zh-TW" sz="1200">
                <a:ea typeface="新細明體" panose="02020500000000000000" pitchFamily="18" charset="-120"/>
              </a:rPr>
              <a:t> may include a jump directive </a:t>
            </a:r>
            <a:r>
              <a:rPr lang="en-US" altLang="zh-TW" sz="1050">
                <a:ea typeface="新細明體" panose="02020500000000000000" pitchFamily="18" charset="-120"/>
              </a:rPr>
              <a:t>(expressed as non-zero jump bits)</a:t>
            </a:r>
          </a:p>
          <a:p>
            <a:pPr marL="134541" indent="-134541">
              <a:lnSpc>
                <a:spcPct val="65000"/>
              </a:lnSpc>
              <a:spcBef>
                <a:spcPct val="50000"/>
              </a:spcBef>
              <a:buSzPct val="75000"/>
              <a:buFont typeface="Wingdings" pitchFamily="2" charset="2"/>
              <a:buAutoNum type="arabicPeriod"/>
            </a:pPr>
            <a:r>
              <a:rPr lang="en-US" altLang="zh-TW" sz="1200">
                <a:ea typeface="新細明體" panose="02020500000000000000" pitchFamily="18" charset="-120"/>
              </a:rPr>
              <a:t>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emits two control bits, indicating if the </a:t>
            </a:r>
            <a:r>
              <a:rPr lang="en-US" altLang="zh-TW" sz="1050">
                <a:latin typeface="Consolas" panose="020B0609020204030204" pitchFamily="49" charset="0"/>
                <a:ea typeface="新細明體" panose="02020500000000000000" pitchFamily="18" charset="-120"/>
              </a:rPr>
              <a:t>ALU</a:t>
            </a:r>
            <a:r>
              <a:rPr lang="en-US" altLang="zh-TW" sz="1200">
                <a:ea typeface="新細明體" panose="02020500000000000000" pitchFamily="18" charset="-120"/>
              </a:rPr>
              <a:t> output is zero or less than zero</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reset==0:</a:t>
            </a:r>
            <a:r>
              <a:rPr lang="en-US" altLang="zh-TW" sz="1200">
                <a:ea typeface="新細明體" panose="02020500000000000000" pitchFamily="18" charset="-120"/>
              </a:rPr>
              <a:t> the CPU uses this information </a:t>
            </a:r>
            <a:r>
              <a:rPr lang="en-US" altLang="zh-TW" sz="1050">
                <a:ea typeface="新細明體" panose="02020500000000000000" pitchFamily="18" charset="-120"/>
              </a:rPr>
              <a:t>(the jump bits and the </a:t>
            </a:r>
            <a:r>
              <a:rPr lang="en-US" altLang="zh-TW" sz="1050">
                <a:latin typeface="Consolas" panose="020B0609020204030204" pitchFamily="49" charset="0"/>
                <a:ea typeface="新細明體" panose="02020500000000000000" pitchFamily="18" charset="-120"/>
              </a:rPr>
              <a:t>ALU</a:t>
            </a:r>
            <a:r>
              <a:rPr lang="en-US" altLang="zh-TW" sz="1050">
                <a:ea typeface="新細明體" panose="02020500000000000000" pitchFamily="18" charset="-120"/>
              </a:rPr>
              <a:t> control bits)</a:t>
            </a:r>
            <a:r>
              <a:rPr lang="en-US" altLang="zh-TW" sz="1200">
                <a:ea typeface="新細明體" panose="02020500000000000000" pitchFamily="18" charset="-120"/>
              </a:rPr>
              <a:t> as follows:</a:t>
            </a:r>
          </a:p>
          <a:p>
            <a:pPr marL="134541" indent="-134541">
              <a:lnSpc>
                <a:spcPct val="65000"/>
              </a:lnSpc>
              <a:spcBef>
                <a:spcPct val="50000"/>
              </a:spcBef>
              <a:buNone/>
            </a:pPr>
            <a:r>
              <a:rPr lang="en-US" altLang="zh-TW" sz="1200">
                <a:ea typeface="新細明體" panose="02020500000000000000" pitchFamily="18" charset="-120"/>
              </a:rPr>
              <a:t>                    If there should be a jump,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the value of </a:t>
            </a:r>
            <a:r>
              <a:rPr lang="en-US" altLang="zh-TW" sz="1050">
                <a:latin typeface="Consolas" panose="020B0609020204030204" pitchFamily="49" charset="0"/>
                <a:ea typeface="新細明體" panose="02020500000000000000" pitchFamily="18" charset="-120"/>
              </a:rPr>
              <a:t>A</a:t>
            </a:r>
            <a:r>
              <a:rPr lang="en-US" altLang="zh-TW" sz="1200">
                <a:ea typeface="新細明體" panose="02020500000000000000" pitchFamily="18" charset="-120"/>
              </a:rPr>
              <a:t>; else,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PC+1</a:t>
            </a:r>
          </a:p>
          <a:p>
            <a:pPr marL="134541" indent="-134541">
              <a:lnSpc>
                <a:spcPct val="65000"/>
              </a:lnSpc>
              <a:spcBef>
                <a:spcPct val="50000"/>
              </a:spcBef>
              <a:buNone/>
            </a:pPr>
            <a:r>
              <a:rPr lang="en-US" altLang="zh-TW" sz="1200" u="sng">
                <a:ea typeface="新細明體" panose="02020500000000000000" pitchFamily="18" charset="-120"/>
              </a:rPr>
              <a:t>If </a:t>
            </a:r>
            <a:r>
              <a:rPr lang="en-US" altLang="zh-TW" sz="1050" u="sng">
                <a:latin typeface="Consolas" panose="020B0609020204030204" pitchFamily="49" charset="0"/>
                <a:ea typeface="新細明體" panose="02020500000000000000" pitchFamily="18" charset="-120"/>
              </a:rPr>
              <a:t>reset==1:</a:t>
            </a:r>
            <a:r>
              <a:rPr lang="en-US" altLang="zh-TW" sz="1200">
                <a:ea typeface="新細明體" panose="02020500000000000000" pitchFamily="18" charset="-120"/>
              </a:rPr>
              <a:t> the </a:t>
            </a:r>
            <a:r>
              <a:rPr lang="en-US" altLang="zh-TW" sz="1050">
                <a:latin typeface="Consolas" panose="020B0609020204030204" pitchFamily="49" charset="0"/>
                <a:ea typeface="新細明體" panose="02020500000000000000" pitchFamily="18" charset="-120"/>
              </a:rPr>
              <a:t>PC</a:t>
            </a:r>
            <a:r>
              <a:rPr lang="en-US" altLang="zh-TW" sz="1200">
                <a:ea typeface="新細明體" panose="02020500000000000000" pitchFamily="18" charset="-120"/>
              </a:rPr>
              <a:t> is set to </a:t>
            </a:r>
            <a:r>
              <a:rPr lang="en-US" altLang="zh-TW" sz="1050">
                <a:latin typeface="Consolas" panose="020B0609020204030204" pitchFamily="49" charset="0"/>
                <a:ea typeface="新細明體" panose="02020500000000000000" pitchFamily="18" charset="-120"/>
              </a:rPr>
              <a:t>0</a:t>
            </a:r>
            <a:r>
              <a:rPr lang="en-US" altLang="zh-TW" sz="1200">
                <a:ea typeface="新細明體" panose="02020500000000000000" pitchFamily="18" charset="-120"/>
              </a:rPr>
              <a:t>.  </a:t>
            </a:r>
            <a:r>
              <a:rPr lang="en-US" altLang="zh-TW" sz="1050">
                <a:ea typeface="新細明體" panose="02020500000000000000" pitchFamily="18" charset="-120"/>
              </a:rPr>
              <a:t>(restarting the computer)</a:t>
            </a:r>
          </a:p>
        </p:txBody>
      </p:sp>
      <p:grpSp>
        <p:nvGrpSpPr>
          <p:cNvPr id="38917" name="Group 5">
            <a:extLst>
              <a:ext uri="{FF2B5EF4-FFF2-40B4-BE49-F238E27FC236}">
                <a16:creationId xmlns:a16="http://schemas.microsoft.com/office/drawing/2014/main" id="{9F66B837-A95E-414F-A7CC-A4841C395688}"/>
              </a:ext>
            </a:extLst>
          </p:cNvPr>
          <p:cNvGrpSpPr>
            <a:grpSpLocks/>
          </p:cNvGrpSpPr>
          <p:nvPr/>
        </p:nvGrpSpPr>
        <p:grpSpPr bwMode="auto">
          <a:xfrm>
            <a:off x="1257301" y="1600200"/>
            <a:ext cx="2297906" cy="1085850"/>
            <a:chOff x="96" y="1344"/>
            <a:chExt cx="1930" cy="912"/>
          </a:xfrm>
        </p:grpSpPr>
        <p:sp>
          <p:nvSpPr>
            <p:cNvPr id="38918" name="AutoShape 6">
              <a:extLst>
                <a:ext uri="{FF2B5EF4-FFF2-40B4-BE49-F238E27FC236}">
                  <a16:creationId xmlns:a16="http://schemas.microsoft.com/office/drawing/2014/main" id="{04FEAD39-CAE4-B340-AA3E-FFD9D0C6EC63}"/>
                </a:ext>
              </a:extLst>
            </p:cNvPr>
            <p:cNvSpPr>
              <a:spLocks noChangeArrowheads="1"/>
            </p:cNvSpPr>
            <p:nvPr/>
          </p:nvSpPr>
          <p:spPr bwMode="auto">
            <a:xfrm>
              <a:off x="96" y="1728"/>
              <a:ext cx="1536" cy="528"/>
            </a:xfrm>
            <a:prstGeom prst="roundRect">
              <a:avLst>
                <a:gd name="adj" fmla="val 16667"/>
              </a:avLst>
            </a:prstGeom>
            <a:solidFill>
              <a:srgbClr val="FFFFC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fontAlgn="base">
                <a:spcBef>
                  <a:spcPct val="0"/>
                </a:spcBef>
                <a:spcAft>
                  <a:spcPct val="0"/>
                </a:spcAft>
                <a:buClrTx/>
                <a:buSzTx/>
                <a:buNone/>
              </a:pPr>
              <a:r>
                <a:rPr lang="en-US" altLang="zh-TW" sz="1050">
                  <a:solidFill>
                    <a:srgbClr val="000000"/>
                  </a:solidFill>
                  <a:ea typeface="新細明體" panose="02020500000000000000" pitchFamily="18" charset="-120"/>
                </a:rPr>
                <a:t>a Hack machine language instruction like </a:t>
              </a:r>
              <a:r>
                <a:rPr lang="en-US" altLang="zh-TW" sz="900">
                  <a:solidFill>
                    <a:srgbClr val="000000"/>
                  </a:solidFill>
                  <a:latin typeface="Consolas" panose="020B0609020204030204" pitchFamily="49" charset="0"/>
                  <a:ea typeface="新細明體" panose="02020500000000000000" pitchFamily="18" charset="-120"/>
                  <a:cs typeface="Consolas" panose="020B0609020204030204" pitchFamily="49" charset="0"/>
                </a:rPr>
                <a:t>M=D+M</a:t>
              </a:r>
              <a:r>
                <a:rPr lang="en-US" altLang="zh-TW" sz="1050">
                  <a:solidFill>
                    <a:srgbClr val="000000"/>
                  </a:solidFill>
                  <a:ea typeface="新細明體" panose="02020500000000000000" pitchFamily="18" charset="-120"/>
                </a:rPr>
                <a:t>, stated as a 16-bit value</a:t>
              </a:r>
            </a:p>
          </p:txBody>
        </p:sp>
        <p:cxnSp>
          <p:nvCxnSpPr>
            <p:cNvPr id="38919" name="AutoShape 7">
              <a:extLst>
                <a:ext uri="{FF2B5EF4-FFF2-40B4-BE49-F238E27FC236}">
                  <a16:creationId xmlns:a16="http://schemas.microsoft.com/office/drawing/2014/main" id="{2D617ECF-42DF-664C-943C-55E766F7BE55}"/>
                </a:ext>
              </a:extLst>
            </p:cNvPr>
            <p:cNvCxnSpPr>
              <a:cxnSpLocks noChangeShapeType="1"/>
              <a:stCxn id="38918" idx="3"/>
              <a:endCxn id="38920" idx="2"/>
            </p:cNvCxnSpPr>
            <p:nvPr/>
          </p:nvCxnSpPr>
          <p:spPr bwMode="auto">
            <a:xfrm flipV="1">
              <a:off x="1632" y="1488"/>
              <a:ext cx="293" cy="504"/>
            </a:xfrm>
            <a:prstGeom prst="straightConnector1">
              <a:avLst/>
            </a:prstGeom>
            <a:noFill/>
            <a:ln w="19050">
              <a:solidFill>
                <a:srgbClr val="BD520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0" name="Rectangle 8">
              <a:extLst>
                <a:ext uri="{FF2B5EF4-FFF2-40B4-BE49-F238E27FC236}">
                  <a16:creationId xmlns:a16="http://schemas.microsoft.com/office/drawing/2014/main" id="{4011C7C2-7266-CC4A-9903-A7357A37833F}"/>
                </a:ext>
              </a:extLst>
            </p:cNvPr>
            <p:cNvSpPr>
              <a:spLocks noChangeArrowheads="1"/>
            </p:cNvSpPr>
            <p:nvPr/>
          </p:nvSpPr>
          <p:spPr bwMode="auto">
            <a:xfrm>
              <a:off x="1824" y="1344"/>
              <a:ext cx="202"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fontAlgn="base">
                <a:spcBef>
                  <a:spcPct val="0"/>
                </a:spcBef>
                <a:spcAft>
                  <a:spcPct val="0"/>
                </a:spcAft>
                <a:buClrTx/>
                <a:buSzTx/>
                <a:buNone/>
              </a:pPr>
              <a:endParaRPr lang="en-US" altLang="zh-TW" sz="1500">
                <a:solidFill>
                  <a:srgbClr val="000000"/>
                </a:solidFill>
                <a:latin typeface="Arial" panose="020B0604020202020204" pitchFamily="34" charset="0"/>
                <a:ea typeface="新細明體" panose="02020500000000000000" pitchFamily="18" charset="-120"/>
                <a:cs typeface="Arial" panose="020B0604020202020204" pitchFamily="34" charset="0"/>
              </a:endParaRPr>
            </a:p>
          </p:txBody>
        </p:sp>
      </p:grpSp>
      <p:sp>
        <p:nvSpPr>
          <p:cNvPr id="2" name="Slide Number Placeholder 1">
            <a:extLst>
              <a:ext uri="{FF2B5EF4-FFF2-40B4-BE49-F238E27FC236}">
                <a16:creationId xmlns:a16="http://schemas.microsoft.com/office/drawing/2014/main" id="{AC44C438-69D6-564F-8E75-40D2B2F213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205767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AA6D80C-8D3E-6C45-AB55-AACB2F355510}"/>
              </a:ext>
            </a:extLst>
          </p:cNvPr>
          <p:cNvSpPr>
            <a:spLocks noGrp="1" noChangeArrowheads="1"/>
          </p:cNvSpPr>
          <p:nvPr>
            <p:ph type="title"/>
          </p:nvPr>
        </p:nvSpPr>
        <p:spPr>
          <a:noFill/>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ctr"/>
            <a:r>
              <a:rPr lang="en-US" altLang="zh-TW" dirty="0">
                <a:ea typeface="新細明體" panose="02020500000000000000" pitchFamily="18" charset="-120"/>
              </a:rPr>
              <a:t>The </a:t>
            </a:r>
            <a:r>
              <a:rPr lang="en-US" altLang="zh-TW" b="1" i="1" dirty="0">
                <a:ea typeface="新細明體" panose="02020500000000000000" pitchFamily="18" charset="-120"/>
              </a:rPr>
              <a:t>C</a:t>
            </a:r>
            <a:r>
              <a:rPr lang="en-US" altLang="zh-TW" dirty="0">
                <a:ea typeface="新細明體" panose="02020500000000000000" pitchFamily="18" charset="-120"/>
              </a:rPr>
              <a:t>-instruction revisited</a:t>
            </a:r>
          </a:p>
        </p:txBody>
      </p:sp>
      <p:pic>
        <p:nvPicPr>
          <p:cNvPr id="381955" name="Picture 3" descr="Bouquet">
            <a:extLst>
              <a:ext uri="{FF2B5EF4-FFF2-40B4-BE49-F238E27FC236}">
                <a16:creationId xmlns:a16="http://schemas.microsoft.com/office/drawing/2014/main" id="{B7EC212F-5B78-3A44-A4B1-7E7B99722FF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6250" y="1828800"/>
            <a:ext cx="3657600" cy="1600200"/>
          </a:xfrm>
          <a:prstGeom prst="rect">
            <a:avLst/>
          </a:prstGeom>
          <a:noFill/>
          <a:ln>
            <a:noFill/>
          </a:ln>
          <a:effectLst/>
          <a:extLst>
            <a:ext uri="{909E8E84-426E-40DD-AFC4-6F175D3DCCD1}">
              <a14:hiddenFill xmlns:a14="http://schemas.microsoft.com/office/drawing/2010/main">
                <a:blipFill dpi="0" rotWithShape="0">
                  <a:blip r:embed="rId5"/>
                  <a:srcRect l="25000" t="27957" r="25000" b="41936"/>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6" name="Picture 4" descr="Bouquet">
            <a:extLst>
              <a:ext uri="{FF2B5EF4-FFF2-40B4-BE49-F238E27FC236}">
                <a16:creationId xmlns:a16="http://schemas.microsoft.com/office/drawing/2014/main" id="{6C4CB1BE-67EB-6F4F-94A0-80776F6E85D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198961" y="1887141"/>
            <a:ext cx="3030140" cy="2970609"/>
          </a:xfrm>
          <a:prstGeom prst="rect">
            <a:avLst/>
          </a:prstGeom>
          <a:noFill/>
          <a:ln w="9525">
            <a:solidFill>
              <a:schemeClr val="tx1"/>
            </a:solidFill>
            <a:miter lim="800000"/>
            <a:headEnd/>
            <a:tailEnd/>
          </a:ln>
          <a:effectLst/>
          <a:extLst>
            <a:ext uri="{909E8E84-426E-40DD-AFC4-6F175D3DCCD1}">
              <a14:hiddenFill xmlns:a14="http://schemas.microsoft.com/office/drawing/2010/main">
                <a:blipFill dpi="0" rotWithShape="0">
                  <a:blip r:embed="rId5"/>
                  <a:srcRect/>
                  <a:tile tx="0" ty="0" sx="100000" sy="100000" flip="none" algn="tl"/>
                </a:blip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1957" name="Picture 5" descr="Bouquet">
            <a:extLst>
              <a:ext uri="{FF2B5EF4-FFF2-40B4-BE49-F238E27FC236}">
                <a16:creationId xmlns:a16="http://schemas.microsoft.com/office/drawing/2014/main" id="{3757B16E-0F0D-5145-885F-CBF95CD7F22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86250" y="3486150"/>
            <a:ext cx="3486150" cy="1443038"/>
          </a:xfrm>
          <a:prstGeom prst="rect">
            <a:avLst/>
          </a:prstGeom>
          <a:noFill/>
          <a:ln>
            <a:noFill/>
          </a:ln>
          <a:effectLst/>
          <a:extLst>
            <a:ext uri="{909E8E84-426E-40DD-AFC4-6F175D3DCCD1}">
              <a14:hiddenFill xmlns:a14="http://schemas.microsoft.com/office/drawing/2010/main">
                <a:blipFill dpi="0" rotWithShape="0">
                  <a:blip r:embed="rId5"/>
                  <a:srcRect l="27344" t="28465" r="27344" b="45694"/>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81958" name="Object 6">
            <a:extLst>
              <a:ext uri="{FF2B5EF4-FFF2-40B4-BE49-F238E27FC236}">
                <a16:creationId xmlns:a16="http://schemas.microsoft.com/office/drawing/2014/main" id="{D8566A1B-2804-F046-8D6E-88510E4A683C}"/>
              </a:ext>
            </a:extLst>
          </p:cNvPr>
          <p:cNvGraphicFramePr>
            <a:graphicFrameLocks noChangeAspect="1"/>
          </p:cNvGraphicFramePr>
          <p:nvPr>
            <p:extLst>
              <p:ext uri="{D42A27DB-BD31-4B8C-83A1-F6EECF244321}">
                <p14:modId xmlns:p14="http://schemas.microsoft.com/office/powerpoint/2010/main" val="3571820410"/>
              </p:ext>
            </p:extLst>
          </p:nvPr>
        </p:nvGraphicFramePr>
        <p:xfrm>
          <a:off x="2131814" y="1097756"/>
          <a:ext cx="4880372" cy="559594"/>
        </p:xfrm>
        <a:graphic>
          <a:graphicData uri="http://schemas.openxmlformats.org/presentationml/2006/ole">
            <mc:AlternateContent xmlns:mc="http://schemas.openxmlformats.org/markup-compatibility/2006">
              <mc:Choice xmlns:v="urn:schemas-microsoft-com:vml" Requires="v">
                <p:oleObj spid="_x0000_s10649" name="VISIO" r:id="rId8" imgW="6337300" imgH="5918200" progId="Visio.Drawing.6">
                  <p:embed/>
                </p:oleObj>
              </mc:Choice>
              <mc:Fallback>
                <p:oleObj name="VISIO" r:id="rId8" imgW="6337300" imgH="5918200" progId="Visio.Drawing.6">
                  <p:embed/>
                  <p:pic>
                    <p:nvPicPr>
                      <p:cNvPr id="381958" name="Object 6">
                        <a:extLst>
                          <a:ext uri="{FF2B5EF4-FFF2-40B4-BE49-F238E27FC236}">
                            <a16:creationId xmlns:a16="http://schemas.microsoft.com/office/drawing/2014/main" id="{D8566A1B-2804-F046-8D6E-88510E4A68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0" t="27354" r="-171" b="60725"/>
                      <a:stretch>
                        <a:fillRect/>
                      </a:stretch>
                    </p:blipFill>
                    <p:spPr bwMode="auto">
                      <a:xfrm>
                        <a:off x="2131814" y="1097756"/>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a:extLst>
              <a:ext uri="{FF2B5EF4-FFF2-40B4-BE49-F238E27FC236}">
                <a16:creationId xmlns:a16="http://schemas.microsoft.com/office/drawing/2014/main" id="{179E9C6D-208E-1F4F-A6F6-A3180BE84435}"/>
              </a:ext>
            </a:extLst>
          </p:cNvPr>
          <p:cNvSpPr>
            <a:spLocks noGrp="1"/>
          </p:cNvSpPr>
          <p:nvPr>
            <p:ph type="sldNum" sz="quarter" idx="12"/>
          </p:nvPr>
        </p:nvSpPr>
        <p:spPr/>
        <p:txBody>
          <a:bodyPr/>
          <a:lstStyle/>
          <a:p>
            <a:fld id="{7D50020C-B282-5A4E-A0F3-3434F05E6AD8}" type="slidenum">
              <a:rPr lang="en-US" smtClean="0"/>
              <a:t>41</a:t>
            </a:fld>
            <a:endParaRPr lang="en-US"/>
          </a:p>
        </p:txBody>
      </p:sp>
    </p:spTree>
    <p:extLst>
      <p:ext uri="{BB962C8B-B14F-4D97-AF65-F5344CB8AC3E}">
        <p14:creationId xmlns:p14="http://schemas.microsoft.com/office/powerpoint/2010/main" val="184465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2" name="Rectangle 2">
            <a:extLst>
              <a:ext uri="{FF2B5EF4-FFF2-40B4-BE49-F238E27FC236}">
                <a16:creationId xmlns:a16="http://schemas.microsoft.com/office/drawing/2014/main" id="{A9B8DF16-9D9E-6849-9E0D-6C8C70E5A709}"/>
              </a:ext>
            </a:extLst>
          </p:cNvPr>
          <p:cNvSpPr>
            <a:spLocks noGrp="1" noChangeArrowheads="1"/>
          </p:cNvSpPr>
          <p:nvPr>
            <p:ph type="body" idx="1"/>
          </p:nvPr>
        </p:nvSpPr>
        <p:spPr>
          <a:xfrm>
            <a:off x="2457451" y="4000501"/>
            <a:ext cx="1241822" cy="917972"/>
          </a:xfrm>
        </p:spPr>
        <p:txBody>
          <a:bodyPr/>
          <a:lstStyle/>
          <a:p>
            <a:pPr marL="201216" indent="-201216">
              <a:spcBef>
                <a:spcPct val="50000"/>
              </a:spcBef>
              <a:buNone/>
            </a:pPr>
            <a:r>
              <a:rPr lang="en-US" altLang="zh-TW" sz="1200" u="sng">
                <a:ea typeface="新細明體" panose="02020500000000000000" pitchFamily="18" charset="-120"/>
              </a:rPr>
              <a:t>Execute logic:</a:t>
            </a:r>
          </a:p>
          <a:p>
            <a:pPr marL="201216" indent="-201216">
              <a:spcBef>
                <a:spcPct val="50000"/>
              </a:spcBef>
              <a:buSzPct val="75000"/>
              <a:buFont typeface="Wingdings" pitchFamily="2" charset="2"/>
              <a:buChar char="q"/>
            </a:pPr>
            <a:r>
              <a:rPr lang="en-US" altLang="zh-TW" sz="1200">
                <a:ea typeface="新細明體" panose="02020500000000000000" pitchFamily="18" charset="-120"/>
              </a:rPr>
              <a:t>Decode</a:t>
            </a:r>
          </a:p>
          <a:p>
            <a:pPr marL="201216" indent="-201216">
              <a:spcBef>
                <a:spcPct val="50000"/>
              </a:spcBef>
              <a:buSzPct val="75000"/>
              <a:buFont typeface="Wingdings" pitchFamily="2" charset="2"/>
              <a:buChar char="q"/>
            </a:pPr>
            <a:r>
              <a:rPr lang="en-US" altLang="zh-TW" sz="1200">
                <a:ea typeface="新細明體" panose="02020500000000000000" pitchFamily="18" charset="-120"/>
              </a:rPr>
              <a:t>Execute</a:t>
            </a:r>
          </a:p>
        </p:txBody>
      </p:sp>
      <p:sp>
        <p:nvSpPr>
          <p:cNvPr id="384003" name="Rectangle 3" descr="Bouquet">
            <a:extLst>
              <a:ext uri="{FF2B5EF4-FFF2-40B4-BE49-F238E27FC236}">
                <a16:creationId xmlns:a16="http://schemas.microsoft.com/office/drawing/2014/main" id="{095B39C6-62E2-3E4B-B0FB-49D40743E3C8}"/>
              </a:ext>
            </a:extLst>
          </p:cNvPr>
          <p:cNvSpPr>
            <a:spLocks noChangeArrowheads="1"/>
          </p:cNvSpPr>
          <p:nvPr/>
        </p:nvSpPr>
        <p:spPr bwMode="auto">
          <a:xfrm>
            <a:off x="3714751" y="4000501"/>
            <a:ext cx="2112169"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Fetch logic:</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If there should be a jump,</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 </a:t>
            </a:r>
            <a:r>
              <a:rPr lang="en-US" altLang="zh-TW" sz="1200">
                <a:solidFill>
                  <a:srgbClr val="000000"/>
                </a:solidFill>
                <a:ea typeface="新細明體" panose="02020500000000000000" pitchFamily="18" charset="-120"/>
                <a:cs typeface="Times New Roman" panose="02020603050405020304" pitchFamily="18" charset="0"/>
              </a:rPr>
              <a:t>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A</a:t>
            </a:r>
            <a:br>
              <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rPr>
            </a:br>
            <a:r>
              <a:rPr lang="en-US" altLang="zh-TW" sz="1200">
                <a:solidFill>
                  <a:srgbClr val="000000"/>
                </a:solidFill>
                <a:ea typeface="新細明體" panose="02020500000000000000" pitchFamily="18" charset="-120"/>
                <a:cs typeface="Times New Roman" panose="02020603050405020304" pitchFamily="18" charset="0"/>
              </a:rPr>
              <a:t>else 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PC+1</a:t>
            </a:r>
          </a:p>
        </p:txBody>
      </p:sp>
      <p:graphicFrame>
        <p:nvGraphicFramePr>
          <p:cNvPr id="23556" name="Object 4">
            <a:extLst>
              <a:ext uri="{FF2B5EF4-FFF2-40B4-BE49-F238E27FC236}">
                <a16:creationId xmlns:a16="http://schemas.microsoft.com/office/drawing/2014/main" id="{10C080CA-FF09-8D48-AEA7-01A0283FC696}"/>
              </a:ext>
            </a:extLst>
          </p:cNvPr>
          <p:cNvGraphicFramePr>
            <a:graphicFrameLocks noChangeAspect="1"/>
          </p:cNvGraphicFramePr>
          <p:nvPr>
            <p:extLst>
              <p:ext uri="{D42A27DB-BD31-4B8C-83A1-F6EECF244321}">
                <p14:modId xmlns:p14="http://schemas.microsoft.com/office/powerpoint/2010/main" val="3684691633"/>
              </p:ext>
            </p:extLst>
          </p:nvPr>
        </p:nvGraphicFramePr>
        <p:xfrm>
          <a:off x="3558472" y="1560091"/>
          <a:ext cx="3920152" cy="2338609"/>
        </p:xfrm>
        <a:graphic>
          <a:graphicData uri="http://schemas.openxmlformats.org/presentationml/2006/ole">
            <mc:AlternateContent xmlns:mc="http://schemas.openxmlformats.org/markup-compatibility/2006">
              <mc:Choice xmlns:v="urn:schemas-microsoft-com:vml" Requires="v">
                <p:oleObj spid="_x0000_s12081" name="VISIO" r:id="rId5" imgW="9029700" imgH="5791200" progId="Visio.Drawing.6">
                  <p:embed/>
                </p:oleObj>
              </mc:Choice>
              <mc:Fallback>
                <p:oleObj name="VISIO" r:id="rId5" imgW="9029700" imgH="5791200" progId="Visio.Drawing.6">
                  <p:embed/>
                  <p:pic>
                    <p:nvPicPr>
                      <p:cNvPr id="23556" name="Object 4">
                        <a:extLst>
                          <a:ext uri="{FF2B5EF4-FFF2-40B4-BE49-F238E27FC236}">
                            <a16:creationId xmlns:a16="http://schemas.microsoft.com/office/drawing/2014/main" id="{10C080CA-FF09-8D48-AEA7-01A0283F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7484" b="-426"/>
                      <a:stretch>
                        <a:fillRect/>
                      </a:stretch>
                    </p:blipFill>
                    <p:spPr bwMode="auto">
                      <a:xfrm>
                        <a:off x="3558472" y="1560091"/>
                        <a:ext cx="3920152" cy="2338609"/>
                      </a:xfrm>
                      <a:prstGeom prst="rect">
                        <a:avLst/>
                      </a:prstGeom>
                      <a:noFill/>
                      <a:ln>
                        <a:noFill/>
                      </a:ln>
                    </p:spPr>
                  </p:pic>
                </p:oleObj>
              </mc:Fallback>
            </mc:AlternateContent>
          </a:graphicData>
        </a:graphic>
      </p:graphicFrame>
      <p:graphicFrame>
        <p:nvGraphicFramePr>
          <p:cNvPr id="23557" name="Object 5">
            <a:extLst>
              <a:ext uri="{FF2B5EF4-FFF2-40B4-BE49-F238E27FC236}">
                <a16:creationId xmlns:a16="http://schemas.microsoft.com/office/drawing/2014/main" id="{773CEF73-6884-EF4E-AE8B-19934DDD9C73}"/>
              </a:ext>
            </a:extLst>
          </p:cNvPr>
          <p:cNvGraphicFramePr>
            <a:graphicFrameLocks noChangeAspect="1"/>
          </p:cNvGraphicFramePr>
          <p:nvPr>
            <p:extLst>
              <p:ext uri="{D42A27DB-BD31-4B8C-83A1-F6EECF244321}">
                <p14:modId xmlns:p14="http://schemas.microsoft.com/office/powerpoint/2010/main" val="2319392576"/>
              </p:ext>
            </p:extLst>
          </p:nvPr>
        </p:nvGraphicFramePr>
        <p:xfrm>
          <a:off x="3078362" y="871835"/>
          <a:ext cx="4880372" cy="559594"/>
        </p:xfrm>
        <a:graphic>
          <a:graphicData uri="http://schemas.openxmlformats.org/presentationml/2006/ole">
            <mc:AlternateContent xmlns:mc="http://schemas.openxmlformats.org/markup-compatibility/2006">
              <mc:Choice xmlns:v="urn:schemas-microsoft-com:vml" Requires="v">
                <p:oleObj spid="_x0000_s12082" name="VISIO" r:id="rId7" imgW="6337300" imgH="5918200" progId="Visio.Drawing.6">
                  <p:embed/>
                </p:oleObj>
              </mc:Choice>
              <mc:Fallback>
                <p:oleObj name="VISIO" r:id="rId7" imgW="6337300" imgH="5918200" progId="Visio.Drawing.6">
                  <p:embed/>
                  <p:pic>
                    <p:nvPicPr>
                      <p:cNvPr id="23557" name="Object 5">
                        <a:extLst>
                          <a:ext uri="{FF2B5EF4-FFF2-40B4-BE49-F238E27FC236}">
                            <a16:creationId xmlns:a16="http://schemas.microsoft.com/office/drawing/2014/main" id="{773CEF73-6884-EF4E-AE8B-19934DDD9C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20" t="27354" r="-171" b="60725"/>
                      <a:stretch>
                        <a:fillRect/>
                      </a:stretch>
                    </p:blipFill>
                    <p:spPr bwMode="auto">
                      <a:xfrm>
                        <a:off x="3078362" y="871835"/>
                        <a:ext cx="4880372" cy="55959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4" name="Rectangle 6">
            <a:extLst>
              <a:ext uri="{FF2B5EF4-FFF2-40B4-BE49-F238E27FC236}">
                <a16:creationId xmlns:a16="http://schemas.microsoft.com/office/drawing/2014/main" id="{1048ED30-6E63-DA4A-AE7D-CF12C6263FE9}"/>
              </a:ext>
            </a:extLst>
          </p:cNvPr>
          <p:cNvSpPr>
            <a:spLocks noGrp="1" noChangeArrowheads="1"/>
          </p:cNvSpPr>
          <p:nvPr>
            <p:ph type="title"/>
          </p:nvPr>
        </p:nvSpPr>
        <p:spPr>
          <a:xfrm>
            <a:off x="1257300" y="131264"/>
            <a:ext cx="6572250" cy="559594"/>
          </a:xfrm>
          <a:noFill/>
        </p:spPr>
        <p:txBody>
          <a:bodyPr/>
          <a:lstStyle/>
          <a:p>
            <a:pPr algn="ctr"/>
            <a:r>
              <a:rPr lang="en-US" altLang="zh-TW" dirty="0">
                <a:ea typeface="新細明體" panose="02020500000000000000" pitchFamily="18" charset="-120"/>
              </a:rPr>
              <a:t>CPU </a:t>
            </a:r>
            <a:r>
              <a:rPr lang="en-US" altLang="zh-TW" sz="1200" dirty="0">
                <a:ea typeface="新細明體" panose="02020500000000000000" pitchFamily="18" charset="-120"/>
              </a:rPr>
              <a:t>implementation</a:t>
            </a:r>
          </a:p>
        </p:txBody>
      </p:sp>
      <p:sp>
        <p:nvSpPr>
          <p:cNvPr id="384007" name="Rectangle 7">
            <a:extLst>
              <a:ext uri="{FF2B5EF4-FFF2-40B4-BE49-F238E27FC236}">
                <a16:creationId xmlns:a16="http://schemas.microsoft.com/office/drawing/2014/main" id="{C382EB9F-823A-854D-AC03-473E7704051E}"/>
              </a:ext>
            </a:extLst>
          </p:cNvPr>
          <p:cNvSpPr>
            <a:spLocks noChangeArrowheads="1"/>
          </p:cNvSpPr>
          <p:nvPr/>
        </p:nvSpPr>
        <p:spPr bwMode="auto">
          <a:xfrm>
            <a:off x="1357312" y="3996928"/>
            <a:ext cx="1042988" cy="91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268288" indent="-2682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Cycle: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Execute</a:t>
            </a:r>
          </a:p>
          <a:p>
            <a:pPr eaLnBrk="0" fontAlgn="base" hangingPunct="0">
              <a:spcBef>
                <a:spcPct val="50000"/>
              </a:spcBef>
              <a:spcAft>
                <a:spcPct val="0"/>
              </a:spcAft>
              <a:buSzPct val="75000"/>
              <a:buFont typeface="Wingdings" pitchFamily="2" charset="2"/>
              <a:buChar char="q"/>
            </a:pPr>
            <a:r>
              <a:rPr lang="en-US" altLang="zh-TW" sz="1200">
                <a:solidFill>
                  <a:srgbClr val="000000"/>
                </a:solidFill>
                <a:ea typeface="新細明體" panose="02020500000000000000" pitchFamily="18" charset="-120"/>
              </a:rPr>
              <a:t>Fetch</a:t>
            </a:r>
          </a:p>
        </p:txBody>
      </p:sp>
      <p:sp>
        <p:nvSpPr>
          <p:cNvPr id="384008" name="Rectangle 8" descr="Bouquet">
            <a:extLst>
              <a:ext uri="{FF2B5EF4-FFF2-40B4-BE49-F238E27FC236}">
                <a16:creationId xmlns:a16="http://schemas.microsoft.com/office/drawing/2014/main" id="{16504D9C-17F6-364A-80C5-0F5B983DF288}"/>
              </a:ext>
            </a:extLst>
          </p:cNvPr>
          <p:cNvSpPr>
            <a:spLocks noChangeArrowheads="1"/>
          </p:cNvSpPr>
          <p:nvPr/>
        </p:nvSpPr>
        <p:spPr bwMode="auto">
          <a:xfrm>
            <a:off x="5943600" y="4000500"/>
            <a:ext cx="1885950" cy="92333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spcBef>
                <a:spcPct val="50000"/>
              </a:spcBef>
              <a:spcAft>
                <a:spcPct val="0"/>
              </a:spcAft>
              <a:buNone/>
            </a:pPr>
            <a:r>
              <a:rPr lang="en-US" altLang="zh-TW" sz="1200" u="sng">
                <a:solidFill>
                  <a:srgbClr val="000000"/>
                </a:solidFill>
                <a:ea typeface="新細明體" panose="02020500000000000000" pitchFamily="18" charset="-120"/>
              </a:rPr>
              <a:t>Resetting the computer:</a:t>
            </a:r>
          </a:p>
          <a:p>
            <a:pPr eaLnBrk="0" fontAlgn="base" hangingPunct="0">
              <a:spcBef>
                <a:spcPct val="50000"/>
              </a:spcBef>
              <a:spcAft>
                <a:spcPct val="0"/>
              </a:spcAft>
              <a:buClrTx/>
              <a:buSzTx/>
              <a:buNone/>
            </a:pPr>
            <a:r>
              <a:rPr lang="en-US" altLang="zh-TW" sz="1200">
                <a:solidFill>
                  <a:srgbClr val="000000"/>
                </a:solidFill>
                <a:ea typeface="新細明體" panose="02020500000000000000" pitchFamily="18" charset="-120"/>
                <a:cs typeface="Times New Roman" panose="02020603050405020304" pitchFamily="18" charset="0"/>
              </a:rPr>
              <a:t>Set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reset</a:t>
            </a:r>
            <a:r>
              <a:rPr lang="en-US" altLang="zh-TW" sz="1200">
                <a:solidFill>
                  <a:srgbClr val="000000"/>
                </a:solidFill>
                <a:ea typeface="新細明體" panose="02020500000000000000" pitchFamily="18" charset="-120"/>
                <a:cs typeface="Times New Roman" panose="02020603050405020304" pitchFamily="18" charset="0"/>
              </a:rPr>
              <a: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1</a:t>
            </a:r>
            <a:r>
              <a:rPr lang="en-US" altLang="zh-TW" sz="1200">
                <a:solidFill>
                  <a:srgbClr val="000000"/>
                </a:solidFill>
                <a:ea typeface="新細明體" panose="02020500000000000000" pitchFamily="18" charset="-120"/>
                <a:cs typeface="Times New Roman" panose="02020603050405020304" pitchFamily="18" charset="0"/>
              </a:rPr>
              <a:t>,</a:t>
            </a:r>
            <a:br>
              <a:rPr lang="en-US" altLang="zh-TW" sz="1200">
                <a:solidFill>
                  <a:srgbClr val="000000"/>
                </a:solidFill>
                <a:ea typeface="新細明體" panose="02020500000000000000" pitchFamily="18" charset="-120"/>
                <a:cs typeface="Times New Roman" panose="02020603050405020304" pitchFamily="18" charset="0"/>
              </a:rPr>
            </a:br>
            <a:r>
              <a:rPr lang="en-US" altLang="zh-TW" sz="1200">
                <a:solidFill>
                  <a:srgbClr val="000000"/>
                </a:solidFill>
                <a:ea typeface="新細明體" panose="02020500000000000000" pitchFamily="18" charset="-120"/>
                <a:cs typeface="Times New Roman" panose="02020603050405020304" pitchFamily="18" charset="0"/>
              </a:rPr>
              <a:t>then set it to </a:t>
            </a:r>
            <a:r>
              <a:rPr lang="en-US" altLang="zh-TW" sz="1050">
                <a:solidFill>
                  <a:srgbClr val="000000"/>
                </a:solidFill>
                <a:latin typeface="Consolas" panose="020B0609020204030204" pitchFamily="49" charset="0"/>
                <a:ea typeface="新細明體" panose="02020500000000000000" pitchFamily="18" charset="-120"/>
                <a:cs typeface="Consolas" panose="020B0609020204030204" pitchFamily="49" charset="0"/>
              </a:rPr>
              <a:t>0</a:t>
            </a:r>
            <a:r>
              <a:rPr lang="en-US" altLang="zh-TW" sz="1200">
                <a:solidFill>
                  <a:srgbClr val="000000"/>
                </a:solidFill>
                <a:ea typeface="新細明體" panose="02020500000000000000" pitchFamily="18" charset="-120"/>
                <a:cs typeface="Times New Roman" panose="02020603050405020304" pitchFamily="18" charset="0"/>
              </a:rPr>
              <a:t>.</a:t>
            </a:r>
            <a:endParaRPr lang="en-US" altLang="zh-TW" sz="1200" b="1">
              <a:solidFill>
                <a:srgbClr val="02227C"/>
              </a:solidFill>
              <a:latin typeface="Courier New" panose="02070309020205020404" pitchFamily="49" charset="0"/>
              <a:ea typeface="新細明體" panose="02020500000000000000" pitchFamily="18" charset="-120"/>
              <a:cs typeface="Courier New" panose="02070309020205020404" pitchFamily="49" charset="0"/>
            </a:endParaRPr>
          </a:p>
        </p:txBody>
      </p:sp>
      <p:sp>
        <p:nvSpPr>
          <p:cNvPr id="384009" name="Rectangle 9">
            <a:extLst>
              <a:ext uri="{FF2B5EF4-FFF2-40B4-BE49-F238E27FC236}">
                <a16:creationId xmlns:a16="http://schemas.microsoft.com/office/drawing/2014/main" id="{3BB08ECD-7B21-B24A-9E2A-7F24369F50C5}"/>
              </a:ext>
            </a:extLst>
          </p:cNvPr>
          <p:cNvSpPr>
            <a:spLocks noChangeArrowheads="1"/>
          </p:cNvSpPr>
          <p:nvPr/>
        </p:nvSpPr>
        <p:spPr bwMode="auto">
          <a:xfrm>
            <a:off x="882999" y="941783"/>
            <a:ext cx="1862138" cy="285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marL="179388" indent="-179388">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823913"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50000"/>
              </a:spcBef>
              <a:spcAft>
                <a:spcPct val="0"/>
              </a:spcAft>
              <a:buNone/>
            </a:pPr>
            <a:r>
              <a:rPr lang="en-US" altLang="zh-TW" sz="1200" u="sng" dirty="0">
                <a:solidFill>
                  <a:srgbClr val="000000"/>
                </a:solidFill>
                <a:ea typeface="新細明體" panose="02020500000000000000" pitchFamily="18" charset="-120"/>
              </a:rPr>
              <a:t>Chip diagram:</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Includes most of the </a:t>
            </a:r>
            <a:r>
              <a:rPr lang="en-US" altLang="zh-TW" sz="1050" dirty="0">
                <a:solidFill>
                  <a:srgbClr val="000000"/>
                </a:solidFill>
                <a:latin typeface="Consolas" panose="020B0609020204030204" pitchFamily="49" charset="0"/>
                <a:ea typeface="新細明體" panose="02020500000000000000" pitchFamily="18" charset="-120"/>
                <a:cs typeface="Consolas" panose="020B0609020204030204" pitchFamily="49" charset="0"/>
              </a:rPr>
              <a:t>CPU</a:t>
            </a:r>
            <a:r>
              <a:rPr lang="en-US" altLang="zh-TW" sz="1050" dirty="0">
                <a:solidFill>
                  <a:srgbClr val="000000"/>
                </a:solidFill>
                <a:ea typeface="新細明體" panose="02020500000000000000" pitchFamily="18" charset="-120"/>
              </a:rPr>
              <a:t>’s execution logic</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CPU</a:t>
            </a:r>
            <a:r>
              <a:rPr lang="en-US" altLang="zh-TW" sz="1050" dirty="0">
                <a:solidFill>
                  <a:srgbClr val="000000"/>
                </a:solidFill>
                <a:ea typeface="新細明體" panose="02020500000000000000" pitchFamily="18" charset="-120"/>
              </a:rPr>
              <a:t>’s control logic is hinted: each circled “</a:t>
            </a:r>
            <a:r>
              <a:rPr lang="en-US" altLang="zh-TW" sz="1050" dirty="0">
                <a:solidFill>
                  <a:srgbClr val="000000"/>
                </a:solidFill>
                <a:latin typeface="Consolas" panose="020B0609020204030204" pitchFamily="49" charset="0"/>
                <a:ea typeface="新細明體" panose="02020500000000000000" pitchFamily="18" charset="-120"/>
              </a:rPr>
              <a:t>c</a:t>
            </a:r>
            <a:r>
              <a:rPr lang="en-US" altLang="zh-TW" sz="1050" dirty="0">
                <a:solidFill>
                  <a:srgbClr val="000000"/>
                </a:solidFill>
                <a:ea typeface="新細明體" panose="02020500000000000000" pitchFamily="18" charset="-120"/>
              </a:rPr>
              <a:t>” represents one or more control bits, taken from the </a:t>
            </a:r>
            <a:r>
              <a:rPr lang="en-US" altLang="zh-TW" sz="1050" dirty="0">
                <a:solidFill>
                  <a:srgbClr val="000000"/>
                </a:solidFill>
                <a:latin typeface="Consolas" panose="020B0609020204030204" pitchFamily="49" charset="0"/>
                <a:ea typeface="新細明體" panose="02020500000000000000" pitchFamily="18" charset="-120"/>
              </a:rPr>
              <a:t>instruction</a:t>
            </a:r>
          </a:p>
          <a:p>
            <a:pPr eaLnBrk="0" fontAlgn="base" hangingPunct="0">
              <a:lnSpc>
                <a:spcPct val="90000"/>
              </a:lnSpc>
              <a:spcBef>
                <a:spcPct val="50000"/>
              </a:spcBef>
              <a:spcAft>
                <a:spcPct val="0"/>
              </a:spcAft>
              <a:buSzPct val="75000"/>
              <a:buFont typeface="Wingdings" pitchFamily="2" charset="2"/>
              <a:buChar char="q"/>
            </a:pPr>
            <a:r>
              <a:rPr lang="en-US" altLang="zh-TW" sz="1050" dirty="0">
                <a:solidFill>
                  <a:srgbClr val="000000"/>
                </a:solidFill>
                <a:ea typeface="新細明體" panose="02020500000000000000" pitchFamily="18" charset="-120"/>
              </a:rPr>
              <a:t>The “</a:t>
            </a:r>
            <a:r>
              <a:rPr lang="en-US" altLang="zh-TW" sz="1050" dirty="0">
                <a:solidFill>
                  <a:srgbClr val="000000"/>
                </a:solidFill>
                <a:latin typeface="Consolas" panose="020B0609020204030204" pitchFamily="49" charset="0"/>
                <a:ea typeface="新細明體" panose="02020500000000000000" pitchFamily="18" charset="-120"/>
              </a:rPr>
              <a:t>decode</a:t>
            </a:r>
            <a:r>
              <a:rPr lang="en-US" altLang="zh-TW" sz="1050" dirty="0">
                <a:solidFill>
                  <a:srgbClr val="000000"/>
                </a:solidFill>
                <a:ea typeface="新細明體" panose="02020500000000000000" pitchFamily="18" charset="-120"/>
              </a:rPr>
              <a: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 bar does not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represent a</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chip, but</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rather indicates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that the</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instruction bits</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are decoded</a:t>
            </a:r>
            <a:br>
              <a:rPr lang="en-US" altLang="zh-TW" sz="1050" dirty="0">
                <a:solidFill>
                  <a:srgbClr val="000000"/>
                </a:solidFill>
                <a:ea typeface="新細明體" panose="02020500000000000000" pitchFamily="18" charset="-120"/>
              </a:rPr>
            </a:br>
            <a:r>
              <a:rPr lang="en-US" altLang="zh-TW" sz="1050" dirty="0">
                <a:solidFill>
                  <a:srgbClr val="000000"/>
                </a:solidFill>
                <a:ea typeface="新細明體" panose="02020500000000000000" pitchFamily="18" charset="-120"/>
              </a:rPr>
              <a:t>somehow.</a:t>
            </a:r>
          </a:p>
        </p:txBody>
      </p:sp>
      <p:sp>
        <p:nvSpPr>
          <p:cNvPr id="2" name="Slide Number Placeholder 1">
            <a:extLst>
              <a:ext uri="{FF2B5EF4-FFF2-40B4-BE49-F238E27FC236}">
                <a16:creationId xmlns:a16="http://schemas.microsoft.com/office/drawing/2014/main" id="{1D1ED2B3-1967-0547-A991-5A96F94FE6D1}"/>
              </a:ext>
            </a:extLst>
          </p:cNvPr>
          <p:cNvSpPr>
            <a:spLocks noGrp="1"/>
          </p:cNvSpPr>
          <p:nvPr>
            <p:ph type="sldNum" sz="quarter" idx="12"/>
          </p:nvPr>
        </p:nvSpPr>
        <p:spPr/>
        <p:txBody>
          <a:bodyPr/>
          <a:lstStyle/>
          <a:p>
            <a:fld id="{7D50020C-B282-5A4E-A0F3-3434F05E6AD8}" type="slidenum">
              <a:rPr lang="en-US" smtClean="0"/>
              <a:t>42</a:t>
            </a:fld>
            <a:endParaRPr lang="en-US"/>
          </a:p>
        </p:txBody>
      </p:sp>
    </p:spTree>
    <p:extLst>
      <p:ext uri="{BB962C8B-B14F-4D97-AF65-F5344CB8AC3E}">
        <p14:creationId xmlns:p14="http://schemas.microsoft.com/office/powerpoint/2010/main" val="3796499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400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400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400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4009">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40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4002">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4002">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4002">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4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4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2" grpId="0" build="p"/>
      <p:bldP spid="384003" grpId="0"/>
      <p:bldP spid="384007" grpId="0"/>
      <p:bldP spid="384008" grpId="0"/>
      <p:bldP spid="38400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B925BEE2-3C4B-0A4F-A637-0E9C2149A3E0}"/>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interface</a:t>
            </a:r>
          </a:p>
        </p:txBody>
      </p:sp>
      <p:graphicFrame>
        <p:nvGraphicFramePr>
          <p:cNvPr id="388099" name="Object 3">
            <a:extLst>
              <a:ext uri="{FF2B5EF4-FFF2-40B4-BE49-F238E27FC236}">
                <a16:creationId xmlns:a16="http://schemas.microsoft.com/office/drawing/2014/main" id="{699E499E-2E76-E642-8C65-C0EDE6509A3E}"/>
              </a:ext>
            </a:extLst>
          </p:cNvPr>
          <p:cNvGraphicFramePr>
            <a:graphicFrameLocks noChangeAspect="1"/>
          </p:cNvGraphicFramePr>
          <p:nvPr>
            <p:extLst>
              <p:ext uri="{D42A27DB-BD31-4B8C-83A1-F6EECF244321}">
                <p14:modId xmlns:p14="http://schemas.microsoft.com/office/powerpoint/2010/main" val="3947122025"/>
              </p:ext>
            </p:extLst>
          </p:nvPr>
        </p:nvGraphicFramePr>
        <p:xfrm>
          <a:off x="2899373" y="1125500"/>
          <a:ext cx="3345254" cy="1351868"/>
        </p:xfrm>
        <a:graphic>
          <a:graphicData uri="http://schemas.openxmlformats.org/presentationml/2006/ole">
            <mc:AlternateContent xmlns:mc="http://schemas.openxmlformats.org/markup-compatibility/2006">
              <mc:Choice xmlns:v="urn:schemas-microsoft-com:vml" Requires="v">
                <p:oleObj spid="_x0000_s12697" name="VISIO" r:id="rId4" imgW="6045200" imgH="5918200" progId="Visio.Drawing.6">
                  <p:embed/>
                </p:oleObj>
              </mc:Choice>
              <mc:Fallback>
                <p:oleObj name="VISIO" r:id="rId4" imgW="6045200" imgH="5918200" progId="Visio.Drawing.6">
                  <p:embed/>
                  <p:pic>
                    <p:nvPicPr>
                      <p:cNvPr id="388099" name="Object 3">
                        <a:extLst>
                          <a:ext uri="{FF2B5EF4-FFF2-40B4-BE49-F238E27FC236}">
                            <a16:creationId xmlns:a16="http://schemas.microsoft.com/office/drawing/2014/main" id="{699E499E-2E76-E642-8C65-C0EDE650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221" t="34547" r="3831" b="29614"/>
                      <a:stretch>
                        <a:fillRect/>
                      </a:stretch>
                    </p:blipFill>
                    <p:spPr bwMode="auto">
                      <a:xfrm>
                        <a:off x="2899373" y="1125500"/>
                        <a:ext cx="3345254" cy="1351868"/>
                      </a:xfrm>
                      <a:prstGeom prst="rect">
                        <a:avLst/>
                      </a:prstGeom>
                      <a:noFill/>
                      <a:ln>
                        <a:noFill/>
                      </a:ln>
                    </p:spPr>
                  </p:pic>
                </p:oleObj>
              </mc:Fallback>
            </mc:AlternateContent>
          </a:graphicData>
        </a:graphic>
      </p:graphicFrame>
      <p:pic>
        <p:nvPicPr>
          <p:cNvPr id="388100" name="Picture 4" descr="Bouquet">
            <a:extLst>
              <a:ext uri="{FF2B5EF4-FFF2-40B4-BE49-F238E27FC236}">
                <a16:creationId xmlns:a16="http://schemas.microsoft.com/office/drawing/2014/main" id="{2244F3F8-5728-B144-BF48-2B68560AA00F}"/>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28800" y="2421732"/>
            <a:ext cx="5543550" cy="2436019"/>
          </a:xfrm>
          <a:prstGeom prst="rect">
            <a:avLst/>
          </a:prstGeom>
          <a:noFill/>
          <a:ln>
            <a:noFill/>
          </a:ln>
          <a:effectLst/>
          <a:extLst>
            <a:ext uri="{909E8E84-426E-40DD-AFC4-6F175D3DCCD1}">
              <a14:hiddenFill xmlns:a14="http://schemas.microsoft.com/office/drawing/2010/main">
                <a:blipFill dpi="0" rotWithShape="0">
                  <a:blip r:embed="rId7"/>
                  <a:srcRect l="24219" t="50537" r="24219" b="18280"/>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6F347D93-44D5-6F4A-8B16-1F241D68710B}"/>
              </a:ext>
            </a:extLst>
          </p:cNvPr>
          <p:cNvSpPr>
            <a:spLocks noGrp="1"/>
          </p:cNvSpPr>
          <p:nvPr>
            <p:ph type="sldNum" sz="quarter" idx="12"/>
          </p:nvPr>
        </p:nvSpPr>
        <p:spPr/>
        <p:txBody>
          <a:bodyPr/>
          <a:lstStyle/>
          <a:p>
            <a:fld id="{7D50020C-B282-5A4E-A0F3-3434F05E6AD8}" type="slidenum">
              <a:rPr lang="en-US" smtClean="0"/>
              <a:t>43</a:t>
            </a:fld>
            <a:endParaRPr lang="en-US"/>
          </a:p>
        </p:txBody>
      </p:sp>
    </p:spTree>
    <p:extLst>
      <p:ext uri="{BB962C8B-B14F-4D97-AF65-F5344CB8AC3E}">
        <p14:creationId xmlns:p14="http://schemas.microsoft.com/office/powerpoint/2010/main" val="2607493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C0EC9A8-89AF-D44E-AAEA-E3E309B8E573}"/>
              </a:ext>
            </a:extLst>
          </p:cNvPr>
          <p:cNvSpPr>
            <a:spLocks noGrp="1" noChangeArrowheads="1"/>
          </p:cNvSpPr>
          <p:nvPr>
            <p:ph type="title"/>
          </p:nvPr>
        </p:nvSpPr>
        <p:spPr/>
        <p:txBody>
          <a:bodyPr/>
          <a:lstStyle/>
          <a:p>
            <a:pPr algn="ctr"/>
            <a:r>
              <a:rPr lang="en-US" altLang="zh-TW" dirty="0">
                <a:ea typeface="新細明體" panose="02020500000000000000" pitchFamily="18" charset="-120"/>
              </a:rPr>
              <a:t>Computer</a:t>
            </a:r>
            <a:r>
              <a:rPr lang="en-US" altLang="zh-TW" sz="1350" dirty="0">
                <a:ea typeface="新細明體" panose="02020500000000000000" pitchFamily="18" charset="-120"/>
              </a:rPr>
              <a:t>-on-a-chip</a:t>
            </a:r>
            <a:r>
              <a:rPr lang="en-US" altLang="zh-TW" dirty="0">
                <a:ea typeface="新細明體" panose="02020500000000000000" pitchFamily="18" charset="-120"/>
              </a:rPr>
              <a:t> implementation</a:t>
            </a:r>
          </a:p>
        </p:txBody>
      </p:sp>
      <p:graphicFrame>
        <p:nvGraphicFramePr>
          <p:cNvPr id="49155" name="Object 3">
            <a:extLst>
              <a:ext uri="{FF2B5EF4-FFF2-40B4-BE49-F238E27FC236}">
                <a16:creationId xmlns:a16="http://schemas.microsoft.com/office/drawing/2014/main" id="{0EB38FD1-A5E7-CF46-8F96-A7E8EB9872C3}"/>
              </a:ext>
            </a:extLst>
          </p:cNvPr>
          <p:cNvGraphicFramePr>
            <a:graphicFrameLocks noChangeAspect="1"/>
          </p:cNvGraphicFramePr>
          <p:nvPr>
            <p:extLst>
              <p:ext uri="{D42A27DB-BD31-4B8C-83A1-F6EECF244321}">
                <p14:modId xmlns:p14="http://schemas.microsoft.com/office/powerpoint/2010/main" val="2034422933"/>
              </p:ext>
            </p:extLst>
          </p:nvPr>
        </p:nvGraphicFramePr>
        <p:xfrm>
          <a:off x="2200759" y="1133119"/>
          <a:ext cx="4191323" cy="2580536"/>
        </p:xfrm>
        <a:graphic>
          <a:graphicData uri="http://schemas.openxmlformats.org/presentationml/2006/ole">
            <mc:AlternateContent xmlns:mc="http://schemas.openxmlformats.org/markup-compatibility/2006">
              <mc:Choice xmlns:v="urn:schemas-microsoft-com:vml" Requires="v">
                <p:oleObj spid="_x0000_s13721" name="VISIO" r:id="rId4" imgW="9029700" imgH="5791200" progId="Visio.Drawing.6">
                  <p:embed/>
                </p:oleObj>
              </mc:Choice>
              <mc:Fallback>
                <p:oleObj name="VISIO" r:id="rId4" imgW="9029700" imgH="5791200" progId="Visio.Drawing.6">
                  <p:embed/>
                  <p:pic>
                    <p:nvPicPr>
                      <p:cNvPr id="49155" name="Object 3">
                        <a:extLst>
                          <a:ext uri="{FF2B5EF4-FFF2-40B4-BE49-F238E27FC236}">
                            <a16:creationId xmlns:a16="http://schemas.microsoft.com/office/drawing/2014/main" id="{0EB38FD1-A5E7-CF46-8F96-A7E8EB987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656" t="8633" r="5290" b="4401"/>
                      <a:stretch>
                        <a:fillRect/>
                      </a:stretch>
                    </p:blipFill>
                    <p:spPr bwMode="auto">
                      <a:xfrm>
                        <a:off x="2200759" y="1133119"/>
                        <a:ext cx="4191323" cy="2580536"/>
                      </a:xfrm>
                      <a:prstGeom prst="rect">
                        <a:avLst/>
                      </a:prstGeom>
                      <a:noFill/>
                      <a:ln>
                        <a:noFill/>
                      </a:ln>
                    </p:spPr>
                  </p:pic>
                </p:oleObj>
              </mc:Fallback>
            </mc:AlternateContent>
          </a:graphicData>
        </a:graphic>
      </p:graphicFrame>
      <p:sp>
        <p:nvSpPr>
          <p:cNvPr id="390148" name="Text Box 4">
            <a:extLst>
              <a:ext uri="{FF2B5EF4-FFF2-40B4-BE49-F238E27FC236}">
                <a16:creationId xmlns:a16="http://schemas.microsoft.com/office/drawing/2014/main" id="{C2DA947B-DCD7-1248-AD81-2431D342F602}"/>
              </a:ext>
            </a:extLst>
          </p:cNvPr>
          <p:cNvSpPr txBox="1">
            <a:spLocks noChangeArrowheads="1"/>
          </p:cNvSpPr>
          <p:nvPr/>
        </p:nvSpPr>
        <p:spPr bwMode="auto">
          <a:xfrm>
            <a:off x="1371600" y="3829050"/>
            <a:ext cx="2171700" cy="934641"/>
          </a:xfrm>
          <a:prstGeom prst="rect">
            <a:avLst/>
          </a:prstGeom>
          <a:solidFill>
            <a:srgbClr val="FFE0C1"/>
          </a:solidFill>
          <a:ln w="9525" algn="ctr">
            <a:solidFill>
              <a:srgbClr val="293973"/>
            </a:solidFill>
            <a:miter lim="800000"/>
            <a:headEnd/>
            <a:tailEnd/>
          </a:ln>
          <a:effectLst>
            <a:outerShdw dist="89803" dir="2700000" algn="ctr" rotWithShape="0">
              <a:srgbClr val="293973"/>
            </a:outerShdw>
          </a:effectLst>
        </p:spPr>
        <p:txBody>
          <a:bodyPr lIns="151200" tIns="62100" rIns="0" bIns="35100"/>
          <a:lstStyle>
            <a:lvl1pPr marL="342900" indent="-342900">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CHIP Computer {</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IN </a:t>
            </a:r>
            <a:r>
              <a:rPr lang="en-US" altLang="zh-TW" sz="825" b="1">
                <a:solidFill>
                  <a:srgbClr val="000099"/>
                </a:solidFill>
                <a:latin typeface="Courier New" panose="02070309020205020404" pitchFamily="49" charset="0"/>
                <a:ea typeface="新細明體" panose="02020500000000000000" pitchFamily="18" charset="-120"/>
                <a:cs typeface="Courier New" panose="02070309020205020404" pitchFamily="49" charset="0"/>
              </a:rPr>
              <a:t>reset</a:t>
            </a: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PARTS:</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    // implementation missing</a:t>
            </a:r>
          </a:p>
          <a:p>
            <a:pPr eaLnBrk="0" fontAlgn="base" hangingPunct="0">
              <a:lnSpc>
                <a:spcPct val="90000"/>
              </a:lnSpc>
              <a:spcBef>
                <a:spcPct val="35000"/>
              </a:spcBef>
              <a:spcAft>
                <a:spcPct val="0"/>
              </a:spcAft>
              <a:buSzPct val="85000"/>
              <a:buNone/>
            </a:pPr>
            <a:r>
              <a:rPr lang="en-US" altLang="zh-TW" sz="825" b="1">
                <a:solidFill>
                  <a:srgbClr val="000000"/>
                </a:solidFill>
                <a:latin typeface="Courier New" panose="02070309020205020404" pitchFamily="49" charset="0"/>
                <a:ea typeface="新細明體" panose="02020500000000000000" pitchFamily="18" charset="-120"/>
                <a:cs typeface="Courier New" panose="02070309020205020404" pitchFamily="49" charset="0"/>
              </a:rPr>
              <a:t>}</a:t>
            </a:r>
          </a:p>
        </p:txBody>
      </p:sp>
      <p:sp>
        <p:nvSpPr>
          <p:cNvPr id="363523" name="Rectangle 3">
            <a:extLst>
              <a:ext uri="{FF2B5EF4-FFF2-40B4-BE49-F238E27FC236}">
                <a16:creationId xmlns:a16="http://schemas.microsoft.com/office/drawing/2014/main" id="{FA50F548-EE2F-2D49-8CDE-7F44A687B3D4}"/>
              </a:ext>
            </a:extLst>
          </p:cNvPr>
          <p:cNvSpPr>
            <a:spLocks noChangeArrowheads="1"/>
          </p:cNvSpPr>
          <p:nvPr/>
        </p:nvSpPr>
        <p:spPr bwMode="auto">
          <a:xfrm>
            <a:off x="4743450" y="4057650"/>
            <a:ext cx="2914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179388" indent="268288">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2319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39888"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eaLnBrk="0" fontAlgn="base" hangingPunct="0">
              <a:lnSpc>
                <a:spcPct val="125000"/>
              </a:lnSpc>
              <a:spcBef>
                <a:spcPct val="100000"/>
              </a:spcBef>
              <a:spcAft>
                <a:spcPct val="0"/>
              </a:spcAft>
              <a:buNone/>
            </a:pPr>
            <a:r>
              <a:rPr lang="en-US" altLang="zh-TW" sz="1050" u="sng">
                <a:solidFill>
                  <a:srgbClr val="000000"/>
                </a:solidFill>
                <a:ea typeface="新細明體" panose="02020500000000000000" pitchFamily="18" charset="-120"/>
              </a:rPr>
              <a:t>Implementation:</a:t>
            </a:r>
            <a:br>
              <a:rPr lang="en-US" altLang="zh-TW" sz="1050" u="sng">
                <a:solidFill>
                  <a:srgbClr val="000000"/>
                </a:solidFill>
                <a:ea typeface="新細明體" panose="02020500000000000000" pitchFamily="18" charset="-120"/>
              </a:rPr>
            </a:br>
            <a:r>
              <a:rPr lang="en-US" altLang="zh-TW" sz="1050">
                <a:solidFill>
                  <a:srgbClr val="000000"/>
                </a:solidFill>
                <a:ea typeface="新細明體" panose="02020500000000000000" pitchFamily="18" charset="-120"/>
              </a:rPr>
              <a:t>Simple, the chip-parts do all the hard work.</a:t>
            </a:r>
          </a:p>
        </p:txBody>
      </p:sp>
      <p:sp>
        <p:nvSpPr>
          <p:cNvPr id="2" name="Slide Number Placeholder 1">
            <a:extLst>
              <a:ext uri="{FF2B5EF4-FFF2-40B4-BE49-F238E27FC236}">
                <a16:creationId xmlns:a16="http://schemas.microsoft.com/office/drawing/2014/main" id="{7E68295D-3BAF-D549-B62F-0DA19482F85B}"/>
              </a:ext>
            </a:extLst>
          </p:cNvPr>
          <p:cNvSpPr>
            <a:spLocks noGrp="1"/>
          </p:cNvSpPr>
          <p:nvPr>
            <p:ph type="sldNum" sz="quarter" idx="12"/>
          </p:nvPr>
        </p:nvSpPr>
        <p:spPr/>
        <p:txBody>
          <a:bodyPr/>
          <a:lstStyle/>
          <a:p>
            <a:fld id="{7D50020C-B282-5A4E-A0F3-3434F05E6AD8}" type="slidenum">
              <a:rPr lang="en-US" smtClean="0"/>
              <a:t>44</a:t>
            </a:fld>
            <a:endParaRPr lang="en-US"/>
          </a:p>
        </p:txBody>
      </p:sp>
    </p:spTree>
    <p:extLst>
      <p:ext uri="{BB962C8B-B14F-4D97-AF65-F5344CB8AC3E}">
        <p14:creationId xmlns:p14="http://schemas.microsoft.com/office/powerpoint/2010/main" val="1356911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7D2A02C-B5E6-6643-A90F-3E02EA95D1CE}"/>
              </a:ext>
            </a:extLst>
          </p:cNvPr>
          <p:cNvSpPr>
            <a:spLocks noGrp="1" noChangeArrowheads="1"/>
          </p:cNvSpPr>
          <p:nvPr>
            <p:ph type="title"/>
          </p:nvPr>
        </p:nvSpPr>
        <p:spPr/>
        <p:txBody>
          <a:bodyPr/>
          <a:lstStyle/>
          <a:p>
            <a:pPr algn="ctr"/>
            <a:r>
              <a:rPr lang="en-US" altLang="zh-TW" dirty="0">
                <a:ea typeface="新細明體" panose="02020500000000000000" pitchFamily="18" charset="-120"/>
              </a:rPr>
              <a:t>Perspective: from here to a “real” computer</a:t>
            </a:r>
          </a:p>
        </p:txBody>
      </p:sp>
      <p:sp>
        <p:nvSpPr>
          <p:cNvPr id="51203" name="Rectangle 3">
            <a:extLst>
              <a:ext uri="{FF2B5EF4-FFF2-40B4-BE49-F238E27FC236}">
                <a16:creationId xmlns:a16="http://schemas.microsoft.com/office/drawing/2014/main" id="{F42FA8BE-DE72-3347-987C-B88688D4F14F}"/>
              </a:ext>
            </a:extLst>
          </p:cNvPr>
          <p:cNvSpPr>
            <a:spLocks noGrp="1" noChangeArrowheads="1"/>
          </p:cNvSpPr>
          <p:nvPr>
            <p:ph type="body" idx="1"/>
          </p:nvPr>
        </p:nvSpPr>
        <p:spPr>
          <a:xfrm>
            <a:off x="1439466" y="800100"/>
            <a:ext cx="6210300" cy="3943350"/>
          </a:xfrm>
        </p:spPr>
        <p:txBody>
          <a:bodyPr/>
          <a:lstStyle/>
          <a:p>
            <a:pPr>
              <a:spcBef>
                <a:spcPct val="130000"/>
              </a:spcBef>
            </a:pPr>
            <a:r>
              <a:rPr lang="en-US" altLang="zh-TW" sz="1350">
                <a:ea typeface="新細明體" panose="02020500000000000000" pitchFamily="18" charset="-120"/>
              </a:rPr>
              <a:t>Caching</a:t>
            </a:r>
          </a:p>
          <a:p>
            <a:pPr>
              <a:spcBef>
                <a:spcPct val="130000"/>
              </a:spcBef>
            </a:pPr>
            <a:r>
              <a:rPr lang="en-US" altLang="zh-TW" sz="1350">
                <a:ea typeface="新細明體" panose="02020500000000000000" pitchFamily="18" charset="-120"/>
              </a:rPr>
              <a:t>More I/O units</a:t>
            </a:r>
          </a:p>
          <a:p>
            <a:pPr>
              <a:spcBef>
                <a:spcPct val="130000"/>
              </a:spcBef>
            </a:pPr>
            <a:r>
              <a:rPr lang="en-US" altLang="zh-TW" sz="1350">
                <a:ea typeface="新細明體" panose="02020500000000000000" pitchFamily="18" charset="-120"/>
              </a:rPr>
              <a:t>Special-purpose processors (I/O, graphics, communications, …)</a:t>
            </a:r>
          </a:p>
          <a:p>
            <a:pPr>
              <a:spcBef>
                <a:spcPct val="130000"/>
              </a:spcBef>
            </a:pPr>
            <a:r>
              <a:rPr lang="en-US" altLang="zh-TW" sz="1350">
                <a:ea typeface="新細明體" panose="02020500000000000000" pitchFamily="18" charset="-120"/>
              </a:rPr>
              <a:t>Multi-core / parallelism</a:t>
            </a:r>
          </a:p>
          <a:p>
            <a:pPr>
              <a:spcBef>
                <a:spcPct val="130000"/>
              </a:spcBef>
            </a:pPr>
            <a:r>
              <a:rPr lang="en-US" altLang="zh-TW" sz="1350">
                <a:ea typeface="新細明體" panose="02020500000000000000" pitchFamily="18" charset="-120"/>
              </a:rPr>
              <a:t>Efficiency</a:t>
            </a:r>
          </a:p>
          <a:p>
            <a:pPr>
              <a:spcBef>
                <a:spcPct val="130000"/>
              </a:spcBef>
            </a:pPr>
            <a:r>
              <a:rPr lang="en-US" altLang="zh-TW" sz="1350">
                <a:ea typeface="新細明體" panose="02020500000000000000" pitchFamily="18" charset="-120"/>
              </a:rPr>
              <a:t>Energy consumption considerations</a:t>
            </a:r>
          </a:p>
          <a:p>
            <a:pPr>
              <a:spcBef>
                <a:spcPct val="130000"/>
              </a:spcBef>
            </a:pPr>
            <a:r>
              <a:rPr lang="en-US" altLang="zh-TW" sz="1350">
                <a:ea typeface="新細明體" panose="02020500000000000000" pitchFamily="18" charset="-120"/>
              </a:rPr>
              <a:t>And more ...</a:t>
            </a:r>
          </a:p>
        </p:txBody>
      </p:sp>
      <p:sp>
        <p:nvSpPr>
          <p:cNvPr id="2" name="Slide Number Placeholder 1">
            <a:extLst>
              <a:ext uri="{FF2B5EF4-FFF2-40B4-BE49-F238E27FC236}">
                <a16:creationId xmlns:a16="http://schemas.microsoft.com/office/drawing/2014/main" id="{BE370181-69BB-BD49-BA3F-5F8A3BDC3974}"/>
              </a:ext>
            </a:extLst>
          </p:cNvPr>
          <p:cNvSpPr>
            <a:spLocks noGrp="1"/>
          </p:cNvSpPr>
          <p:nvPr>
            <p:ph type="sldNum" sz="quarter" idx="12"/>
          </p:nvPr>
        </p:nvSpPr>
        <p:spPr/>
        <p:txBody>
          <a:bodyPr/>
          <a:lstStyle/>
          <a:p>
            <a:fld id="{7D50020C-B282-5A4E-A0F3-3434F05E6AD8}" type="slidenum">
              <a:rPr lang="en-US" smtClean="0"/>
              <a:t>45</a:t>
            </a:fld>
            <a:endParaRPr lang="en-US"/>
          </a:p>
        </p:txBody>
      </p:sp>
    </p:spTree>
    <p:extLst>
      <p:ext uri="{BB962C8B-B14F-4D97-AF65-F5344CB8AC3E}">
        <p14:creationId xmlns:p14="http://schemas.microsoft.com/office/powerpoint/2010/main" val="2510356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7476821" y="4407656"/>
            <a:ext cx="1383153" cy="273844"/>
          </a:xfrm>
        </p:spPr>
        <p:txBody>
          <a:bodyPr spcFirstLastPara="1" vert="horz" wrap="square" lIns="68580" tIns="34290" rIns="68580" bIns="34290" rtlCol="0" anchor="ctr" anchorCtr="0">
            <a:noAutofit/>
          </a:bodyPr>
          <a:lstStyle/>
          <a:p>
            <a:fld id="{34F1E86F-CBF7-4DF7-824A-AB405C555AAE}" type="slidenum">
              <a:rPr lang="zh-CN" altLang="en-US" sz="2400">
                <a:solidFill>
                  <a:schemeClr val="bg1"/>
                </a:solidFill>
              </a:rPr>
              <a:pPr/>
              <a:t>46</a:t>
            </a:fld>
            <a:endParaRPr lang="zh-CN" altLang="en-US" sz="2400" dirty="0">
              <a:solidFill>
                <a:schemeClr val="bg1"/>
              </a:solidFill>
            </a:endParaRPr>
          </a:p>
        </p:txBody>
      </p:sp>
      <p:sp>
        <p:nvSpPr>
          <p:cNvPr id="26" name="文本框 25"/>
          <p:cNvSpPr txBox="1"/>
          <p:nvPr/>
        </p:nvSpPr>
        <p:spPr>
          <a:xfrm>
            <a:off x="762000" y="302962"/>
            <a:ext cx="8020051" cy="461665"/>
          </a:xfrm>
          <a:prstGeom prst="rect">
            <a:avLst/>
          </a:prstGeom>
          <a:noFill/>
        </p:spPr>
        <p:txBody>
          <a:bodyPr wrap="square" rtlCol="0">
            <a:spAutoFit/>
          </a:bodyPr>
          <a:lstStyle/>
          <a:p>
            <a:r>
              <a:rPr lang="zh-CN" altLang="en-US" sz="2400" dirty="0">
                <a:latin typeface="Arial" panose="020B0604020202020204" pitchFamily="34" charset="0"/>
              </a:rPr>
              <a:t>参考文献</a:t>
            </a:r>
            <a:r>
              <a:rPr lang="en-US" altLang="zh-CN" sz="2400" dirty="0">
                <a:latin typeface="Arial" panose="020B0604020202020204" pitchFamily="34" charset="0"/>
              </a:rPr>
              <a:t>: </a:t>
            </a:r>
            <a:endParaRPr lang="zh-CN" altLang="en-US" sz="2400" dirty="0">
              <a:solidFill>
                <a:srgbClr val="FFC001"/>
              </a:solidFill>
              <a:latin typeface="Calibri Light" panose="020F0302020204030204" pitchFamily="34" charset="0"/>
            </a:endParaRPr>
          </a:p>
        </p:txBody>
      </p:sp>
      <p:sp>
        <p:nvSpPr>
          <p:cNvPr id="28" name="Rectangle 3"/>
          <p:cNvSpPr txBox="1">
            <a:spLocks noChangeArrowheads="1"/>
          </p:cNvSpPr>
          <p:nvPr/>
        </p:nvSpPr>
        <p:spPr>
          <a:xfrm>
            <a:off x="800205" y="866927"/>
            <a:ext cx="7696096" cy="417195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200000"/>
              </a:spcBef>
              <a:buFont typeface="Wingdings" panose="05000000000000000000" pitchFamily="2" charset="2"/>
              <a:buNone/>
            </a:pPr>
            <a:r>
              <a:rPr lang="zh-CN" altLang="en-US" sz="1500" u="sng" dirty="0">
                <a:latin typeface="Comic Sans MS" panose="030F0702030302020204" pitchFamily="66" charset="0"/>
              </a:rPr>
              <a:t>视频</a:t>
            </a:r>
            <a:r>
              <a:rPr lang="en-US" altLang="zh-CN" sz="1500" u="sng" dirty="0">
                <a:latin typeface="Comic Sans MS" panose="030F0702030302020204" pitchFamily="66" charset="0"/>
              </a:rPr>
              <a:t>:</a:t>
            </a:r>
          </a:p>
          <a:p>
            <a:pPr>
              <a:spcBef>
                <a:spcPct val="100000"/>
              </a:spcBef>
            </a:pPr>
            <a:r>
              <a:rPr lang="en-US" altLang="zh-CN" sz="1500" dirty="0">
                <a:latin typeface="Comic Sans MS" panose="030F0702030302020204" pitchFamily="66" charset="0"/>
              </a:rPr>
              <a:t>Coursera Video website: https://</a:t>
            </a:r>
            <a:r>
              <a:rPr lang="en-US" altLang="zh-CN" sz="1500" dirty="0" err="1">
                <a:latin typeface="Comic Sans MS" panose="030F0702030302020204" pitchFamily="66" charset="0"/>
              </a:rPr>
              <a:t>www.coursera.org</a:t>
            </a:r>
            <a:r>
              <a:rPr lang="en-US" altLang="zh-CN" sz="1500" dirty="0">
                <a:latin typeface="Comic Sans MS" panose="030F0702030302020204" pitchFamily="66" charset="0"/>
              </a:rPr>
              <a:t>/learn/build-a-computer</a:t>
            </a:r>
          </a:p>
          <a:p>
            <a:pPr>
              <a:spcBef>
                <a:spcPct val="100000"/>
              </a:spcBef>
            </a:pPr>
            <a:r>
              <a:rPr lang="en-US" altLang="zh-CN" sz="1500" dirty="0">
                <a:latin typeface="Comic Sans MS" panose="030F0702030302020204" pitchFamily="66" charset="0"/>
              </a:rPr>
              <a:t>Building</a:t>
            </a:r>
            <a:r>
              <a:rPr lang="zh-CN" altLang="en-US" sz="1500" dirty="0">
                <a:latin typeface="Comic Sans MS" panose="030F0702030302020204" pitchFamily="66" charset="0"/>
              </a:rPr>
              <a:t> </a:t>
            </a:r>
            <a:r>
              <a:rPr lang="en-US" altLang="zh-CN" sz="1500" dirty="0">
                <a:latin typeface="Comic Sans MS" panose="030F0702030302020204" pitchFamily="66" charset="0"/>
              </a:rPr>
              <a:t>an 8-bit Computer :</a:t>
            </a:r>
            <a:r>
              <a:rPr lang="en-US" altLang="zh-CN" sz="1500" dirty="0">
                <a:latin typeface="Comic Sans MS" panose="030F0702030302020204" pitchFamily="66" charset="0"/>
                <a:hlinkClick r:id="rId3"/>
              </a:rPr>
              <a:t>https://eater.net</a:t>
            </a:r>
            <a:r>
              <a:rPr lang="en-US" altLang="zh-CN" sz="1500" dirty="0">
                <a:latin typeface="Comic Sans MS" panose="030F0702030302020204" pitchFamily="66" charset="0"/>
              </a:rPr>
              <a:t>. </a:t>
            </a:r>
          </a:p>
        </p:txBody>
      </p:sp>
      <p:pic>
        <p:nvPicPr>
          <p:cNvPr id="4" name="Picture 3">
            <a:hlinkClick r:id="rId4"/>
            <a:extLst>
              <a:ext uri="{FF2B5EF4-FFF2-40B4-BE49-F238E27FC236}">
                <a16:creationId xmlns:a16="http://schemas.microsoft.com/office/drawing/2014/main" id="{759695C8-A4C9-0849-B2A8-75DB9645C1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8718" y="2050459"/>
            <a:ext cx="4703338" cy="2902059"/>
          </a:xfrm>
          <a:prstGeom prst="rect">
            <a:avLst/>
          </a:prstGeom>
        </p:spPr>
      </p:pic>
    </p:spTree>
    <p:extLst>
      <p:ext uri="{BB962C8B-B14F-4D97-AF65-F5344CB8AC3E}">
        <p14:creationId xmlns:p14="http://schemas.microsoft.com/office/powerpoint/2010/main" val="2166024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hlinkClick r:id="rId4"/>
              </a:rPr>
              <a:t>See How a CPU Work</a:t>
            </a:r>
            <a:endParaRPr lang="en-US" altLang="zh-TW" sz="2700" dirty="0">
              <a:latin typeface="Comic Sans MS" panose="030F0902030302020204" pitchFamily="66" charset="0"/>
              <a:ea typeface="新細明體" panose="02020500000000000000" pitchFamily="18" charset="-120"/>
            </a:endParaRPr>
          </a:p>
        </p:txBody>
      </p:sp>
      <p:pic>
        <p:nvPicPr>
          <p:cNvPr id="3" name="Picture 2">
            <a:extLst>
              <a:ext uri="{FF2B5EF4-FFF2-40B4-BE49-F238E27FC236}">
                <a16:creationId xmlns:a16="http://schemas.microsoft.com/office/drawing/2014/main" id="{63E6F80A-3F61-7D40-9140-100F7CF1B85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4062" y="1199411"/>
            <a:ext cx="6653463" cy="3734919"/>
          </a:xfrm>
          <a:prstGeom prst="rect">
            <a:avLst/>
          </a:prstGeom>
        </p:spPr>
      </p:pic>
      <p:sp>
        <p:nvSpPr>
          <p:cNvPr id="2" name="Slide Number Placeholder 1">
            <a:extLst>
              <a:ext uri="{FF2B5EF4-FFF2-40B4-BE49-F238E27FC236}">
                <a16:creationId xmlns:a16="http://schemas.microsoft.com/office/drawing/2014/main" id="{361AF253-2E3F-F648-8385-4D944478FA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ustDataLst>
      <p:tags r:id="rId1"/>
    </p:custDataLst>
    <p:extLst>
      <p:ext uri="{BB962C8B-B14F-4D97-AF65-F5344CB8AC3E}">
        <p14:creationId xmlns:p14="http://schemas.microsoft.com/office/powerpoint/2010/main" val="87206701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EE1B8770-AD7C-AF45-B229-E3B566055CA2}"/>
              </a:ext>
            </a:extLst>
          </p:cNvPr>
          <p:cNvSpPr>
            <a:spLocks noChangeArrowheads="1"/>
          </p:cNvSpPr>
          <p:nvPr/>
        </p:nvSpPr>
        <p:spPr bwMode="auto">
          <a:xfrm>
            <a:off x="3113486" y="3302794"/>
            <a:ext cx="2807494" cy="510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r>
              <a:rPr lang="en-US" altLang="zh-TW" sz="1350">
                <a:solidFill>
                  <a:srgbClr val="000000"/>
                </a:solidFill>
                <a:latin typeface="Arial" panose="020B0604020202020204" pitchFamily="34" charset="0"/>
                <a:ea typeface="新細明體" panose="02020500000000000000" pitchFamily="18" charset="-120"/>
                <a:cs typeface="Arial" panose="020B0604020202020204" pitchFamily="34" charset="0"/>
              </a:rPr>
              <a:t>www.nand2tetris.org</a:t>
            </a:r>
          </a:p>
        </p:txBody>
      </p:sp>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normAutofit fontScale="90000"/>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 A Quantitative Approach</a:t>
            </a:r>
            <a:endParaRPr lang="en-US" altLang="zh-TW" sz="2700" dirty="0">
              <a:latin typeface="Comic Sans MS" panose="030F0902030302020204" pitchFamily="66" charset="0"/>
              <a:ea typeface="新細明體" panose="02020500000000000000" pitchFamily="18" charset="-120"/>
            </a:endParaRPr>
          </a:p>
        </p:txBody>
      </p:sp>
      <p:pic>
        <p:nvPicPr>
          <p:cNvPr id="2" name="Picture 1">
            <a:extLst>
              <a:ext uri="{FF2B5EF4-FFF2-40B4-BE49-F238E27FC236}">
                <a16:creationId xmlns:a16="http://schemas.microsoft.com/office/drawing/2014/main" id="{918B4A11-0F37-E24D-9249-EA10329BD6D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60561" y="1368399"/>
            <a:ext cx="3983374" cy="3428517"/>
          </a:xfrm>
          <a:prstGeom prst="rect">
            <a:avLst/>
          </a:prstGeom>
        </p:spPr>
      </p:pic>
      <p:sp>
        <p:nvSpPr>
          <p:cNvPr id="3" name="TextBox 2">
            <a:extLst>
              <a:ext uri="{FF2B5EF4-FFF2-40B4-BE49-F238E27FC236}">
                <a16:creationId xmlns:a16="http://schemas.microsoft.com/office/drawing/2014/main" id="{EFA6F181-90C0-464D-B059-A9F2C273D928}"/>
              </a:ext>
            </a:extLst>
          </p:cNvPr>
          <p:cNvSpPr txBox="1"/>
          <p:nvPr/>
        </p:nvSpPr>
        <p:spPr>
          <a:xfrm>
            <a:off x="6995118" y="2394853"/>
            <a:ext cx="1856597" cy="1815882"/>
          </a:xfrm>
          <a:prstGeom prst="rect">
            <a:avLst/>
          </a:prstGeom>
          <a:noFill/>
        </p:spPr>
        <p:txBody>
          <a:bodyPr wrap="none" rtlCol="0">
            <a:spAutoFit/>
          </a:bodyPr>
          <a:lstStyle/>
          <a:p>
            <a:pPr algn="ctr"/>
            <a:r>
              <a:rPr lang="en-TW" dirty="0"/>
              <a:t>Received Honorable </a:t>
            </a:r>
          </a:p>
          <a:p>
            <a:pPr algn="ctr"/>
            <a:r>
              <a:rPr lang="en-TW" dirty="0"/>
              <a:t>Professorship at </a:t>
            </a:r>
          </a:p>
          <a:p>
            <a:pPr algn="ctr"/>
            <a:r>
              <a:rPr lang="en-TW" dirty="0"/>
              <a:t>Tsinghua in 2018</a:t>
            </a:r>
          </a:p>
          <a:p>
            <a:pPr algn="ctr"/>
            <a:endParaRPr lang="en-TW" dirty="0"/>
          </a:p>
          <a:p>
            <a:pPr algn="ctr"/>
            <a:r>
              <a:rPr lang="en-TW" dirty="0"/>
              <a:t>He also set up the</a:t>
            </a:r>
          </a:p>
          <a:p>
            <a:pPr algn="ctr"/>
            <a:r>
              <a:rPr lang="en-TW" dirty="0"/>
              <a:t>RISC V research lab</a:t>
            </a:r>
          </a:p>
          <a:p>
            <a:pPr algn="ctr"/>
            <a:r>
              <a:rPr lang="en-US" dirty="0"/>
              <a:t>@ Tsinghua </a:t>
            </a:r>
          </a:p>
          <a:p>
            <a:pPr algn="ctr"/>
            <a:r>
              <a:rPr lang="en-US" dirty="0"/>
              <a:t>Shenzhen Campus</a:t>
            </a:r>
            <a:endParaRPr lang="en-TW" dirty="0"/>
          </a:p>
        </p:txBody>
      </p:sp>
      <p:sp>
        <p:nvSpPr>
          <p:cNvPr id="4" name="Slide Number Placeholder 3">
            <a:extLst>
              <a:ext uri="{FF2B5EF4-FFF2-40B4-BE49-F238E27FC236}">
                <a16:creationId xmlns:a16="http://schemas.microsoft.com/office/drawing/2014/main" id="{7CDD16D6-CDC8-DE4F-B25A-0C93759288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ustDataLst>
      <p:tags r:id="rId1"/>
    </p:custDataLst>
    <p:extLst>
      <p:ext uri="{BB962C8B-B14F-4D97-AF65-F5344CB8AC3E}">
        <p14:creationId xmlns:p14="http://schemas.microsoft.com/office/powerpoint/2010/main" val="17048008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17FC9B-04B0-654C-918E-89876520C45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1040" y="0"/>
            <a:ext cx="6261920" cy="5143500"/>
          </a:xfrm>
          <a:prstGeom prst="rect">
            <a:avLst/>
          </a:prstGeom>
        </p:spPr>
      </p:pic>
      <p:sp>
        <p:nvSpPr>
          <p:cNvPr id="3" name="Slide Number Placeholder 2">
            <a:extLst>
              <a:ext uri="{FF2B5EF4-FFF2-40B4-BE49-F238E27FC236}">
                <a16:creationId xmlns:a16="http://schemas.microsoft.com/office/drawing/2014/main" id="{9FDEF3C5-1B0E-A442-BF41-F3B2092785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8907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Notion of Universal Component/Instruction</a:t>
            </a:r>
            <a:endParaRPr dirty="0"/>
          </a:p>
        </p:txBody>
      </p:sp>
      <p:grpSp>
        <p:nvGrpSpPr>
          <p:cNvPr id="4" name="Group 3">
            <a:extLst>
              <a:ext uri="{FF2B5EF4-FFF2-40B4-BE49-F238E27FC236}">
                <a16:creationId xmlns:a16="http://schemas.microsoft.com/office/drawing/2014/main" id="{D3429BC6-7645-874C-B8A6-DBD8E7DE0E53}"/>
              </a:ext>
            </a:extLst>
          </p:cNvPr>
          <p:cNvGrpSpPr/>
          <p:nvPr/>
        </p:nvGrpSpPr>
        <p:grpSpPr>
          <a:xfrm>
            <a:off x="498189" y="3511602"/>
            <a:ext cx="3097937" cy="1410011"/>
            <a:chOff x="498189" y="3511602"/>
            <a:chExt cx="3097937" cy="1410011"/>
          </a:xfrm>
        </p:grpSpPr>
        <p:pic>
          <p:nvPicPr>
            <p:cNvPr id="2" name="Picture 1">
              <a:extLst>
                <a:ext uri="{FF2B5EF4-FFF2-40B4-BE49-F238E27FC236}">
                  <a16:creationId xmlns:a16="http://schemas.microsoft.com/office/drawing/2014/main" id="{CB7A83E9-6E02-D742-9FEA-45248072AB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189" y="3511602"/>
              <a:ext cx="3097937" cy="1410011"/>
            </a:xfrm>
            <a:prstGeom prst="rect">
              <a:avLst/>
            </a:prstGeom>
          </p:spPr>
        </p:pic>
        <p:sp>
          <p:nvSpPr>
            <p:cNvPr id="3" name="Oval 2">
              <a:extLst>
                <a:ext uri="{FF2B5EF4-FFF2-40B4-BE49-F238E27FC236}">
                  <a16:creationId xmlns:a16="http://schemas.microsoft.com/office/drawing/2014/main" id="{1DCBA0A0-54B4-7148-AE37-42C76C6AED38}"/>
                </a:ext>
              </a:extLst>
            </p:cNvPr>
            <p:cNvSpPr/>
            <p:nvPr/>
          </p:nvSpPr>
          <p:spPr>
            <a:xfrm>
              <a:off x="1928692" y="3511602"/>
              <a:ext cx="1667434" cy="1767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pic>
        <p:nvPicPr>
          <p:cNvPr id="5" name="Picture 4">
            <a:hlinkClick r:id="rId4"/>
            <a:extLst>
              <a:ext uri="{FF2B5EF4-FFF2-40B4-BE49-F238E27FC236}">
                <a16:creationId xmlns:a16="http://schemas.microsoft.com/office/drawing/2014/main" id="{1395D3E4-0BD5-2949-A301-FDDF14CBA2F1}"/>
              </a:ext>
            </a:extLst>
          </p:cNvPr>
          <p:cNvPicPr>
            <a:picLocks noChangeAspect="1"/>
          </p:cNvPicPr>
          <p:nvPr/>
        </p:nvPicPr>
        <p:blipFill>
          <a:blip r:embed="rId5"/>
          <a:stretch>
            <a:fillRect/>
          </a:stretch>
        </p:blipFill>
        <p:spPr>
          <a:xfrm>
            <a:off x="5415280" y="1017725"/>
            <a:ext cx="2984043" cy="3984101"/>
          </a:xfrm>
          <a:prstGeom prst="rect">
            <a:avLst/>
          </a:prstGeom>
        </p:spPr>
      </p:pic>
      <p:pic>
        <p:nvPicPr>
          <p:cNvPr id="6" name="Picture 5">
            <a:extLst>
              <a:ext uri="{FF2B5EF4-FFF2-40B4-BE49-F238E27FC236}">
                <a16:creationId xmlns:a16="http://schemas.microsoft.com/office/drawing/2014/main" id="{C1F9B7F6-ECB2-4D40-AFD6-FA14613F33C1}"/>
              </a:ext>
            </a:extLst>
          </p:cNvPr>
          <p:cNvPicPr>
            <a:picLocks noChangeAspect="1"/>
          </p:cNvPicPr>
          <p:nvPr/>
        </p:nvPicPr>
        <p:blipFill>
          <a:blip r:embed="rId6"/>
          <a:stretch>
            <a:fillRect/>
          </a:stretch>
        </p:blipFill>
        <p:spPr>
          <a:xfrm>
            <a:off x="659368" y="1201956"/>
            <a:ext cx="1389817" cy="1876523"/>
          </a:xfrm>
          <a:prstGeom prst="rect">
            <a:avLst/>
          </a:prstGeom>
        </p:spPr>
      </p:pic>
      <p:sp>
        <p:nvSpPr>
          <p:cNvPr id="10" name="Oval 9">
            <a:extLst>
              <a:ext uri="{FF2B5EF4-FFF2-40B4-BE49-F238E27FC236}">
                <a16:creationId xmlns:a16="http://schemas.microsoft.com/office/drawing/2014/main" id="{5AAB63D8-8120-6B4E-8BC0-AB6184A41FB6}"/>
              </a:ext>
            </a:extLst>
          </p:cNvPr>
          <p:cNvSpPr/>
          <p:nvPr/>
        </p:nvSpPr>
        <p:spPr>
          <a:xfrm>
            <a:off x="863600" y="1703122"/>
            <a:ext cx="1065092" cy="217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17409" name="Picture 1">
            <a:hlinkClick r:id="rId7"/>
            <a:extLst>
              <a:ext uri="{FF2B5EF4-FFF2-40B4-BE49-F238E27FC236}">
                <a16:creationId xmlns:a16="http://schemas.microsoft.com/office/drawing/2014/main" id="{198268DE-58AD-AF48-9624-A3AF5C82F045}"/>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150914" y="1195810"/>
            <a:ext cx="1445212" cy="1876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B6D0EB0-A1D7-B449-9E02-67FEF9A6DD51}"/>
              </a:ext>
            </a:extLst>
          </p:cNvPr>
          <p:cNvSpPr txBox="1"/>
          <p:nvPr/>
        </p:nvSpPr>
        <p:spPr>
          <a:xfrm>
            <a:off x="3697855" y="1380794"/>
            <a:ext cx="1717425" cy="895046"/>
          </a:xfrm>
          <a:prstGeom prst="rect">
            <a:avLst/>
          </a:prstGeom>
          <a:noFill/>
        </p:spPr>
        <p:txBody>
          <a:bodyPr wrap="square" rtlCol="0">
            <a:spAutoFit/>
          </a:bodyPr>
          <a:lstStyle/>
          <a:p>
            <a:r>
              <a:rPr lang="en-US" sz="1000" dirty="0"/>
              <a:t>ENIAC inventors </a:t>
            </a:r>
            <a:r>
              <a:rPr lang="en-US" sz="1000" dirty="0">
                <a:hlinkClick r:id="rId9" tooltip="John Mauchly"/>
              </a:rPr>
              <a:t>John Mauchly</a:t>
            </a:r>
            <a:r>
              <a:rPr lang="en-US" sz="1000" dirty="0"/>
              <a:t> and </a:t>
            </a:r>
            <a:r>
              <a:rPr lang="en-US" sz="1000" dirty="0">
                <a:hlinkClick r:id="rId10" tooltip="J. Presper Eckert"/>
              </a:rPr>
              <a:t>J. Presper Eckert</a:t>
            </a:r>
            <a:r>
              <a:rPr lang="en-US" sz="1000" dirty="0"/>
              <a:t> proposed the EDVAC's construction in August 1944. </a:t>
            </a:r>
            <a:endParaRPr lang="en-TW" sz="1000" dirty="0"/>
          </a:p>
        </p:txBody>
      </p:sp>
      <p:sp>
        <p:nvSpPr>
          <p:cNvPr id="8" name="TextBox 7">
            <a:extLst>
              <a:ext uri="{FF2B5EF4-FFF2-40B4-BE49-F238E27FC236}">
                <a16:creationId xmlns:a16="http://schemas.microsoft.com/office/drawing/2014/main" id="{BB836692-9DBF-BA4A-A20D-29D1977C043D}"/>
              </a:ext>
            </a:extLst>
          </p:cNvPr>
          <p:cNvSpPr txBox="1"/>
          <p:nvPr/>
        </p:nvSpPr>
        <p:spPr>
          <a:xfrm>
            <a:off x="3833961" y="3485135"/>
            <a:ext cx="1445212" cy="1200329"/>
          </a:xfrm>
          <a:prstGeom prst="rect">
            <a:avLst/>
          </a:prstGeom>
          <a:noFill/>
        </p:spPr>
        <p:txBody>
          <a:bodyPr wrap="square" rtlCol="0">
            <a:spAutoFit/>
          </a:bodyPr>
          <a:lstStyle/>
          <a:p>
            <a:r>
              <a:rPr lang="en-TW" sz="1200" dirty="0"/>
              <a:t>Creating a complete set of</a:t>
            </a:r>
          </a:p>
          <a:p>
            <a:r>
              <a:rPr lang="en-US" sz="1200" dirty="0"/>
              <a:t>A</a:t>
            </a:r>
            <a:r>
              <a:rPr lang="en-TW" sz="1200" dirty="0"/>
              <a:t>rithmetic instruction is the foundation of computing.</a:t>
            </a:r>
          </a:p>
        </p:txBody>
      </p:sp>
      <p:sp>
        <p:nvSpPr>
          <p:cNvPr id="9" name="Slide Number Placeholder 8">
            <a:extLst>
              <a:ext uri="{FF2B5EF4-FFF2-40B4-BE49-F238E27FC236}">
                <a16:creationId xmlns:a16="http://schemas.microsoft.com/office/drawing/2014/main" id="{FC7000DC-52A0-FC49-8D29-43C9A6857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9551054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a:t>
            </a:r>
          </a:p>
        </p:txBody>
      </p:sp>
      <p:pic>
        <p:nvPicPr>
          <p:cNvPr id="5" name="Picture 4">
            <a:extLst>
              <a:ext uri="{FF2B5EF4-FFF2-40B4-BE49-F238E27FC236}">
                <a16:creationId xmlns:a16="http://schemas.microsoft.com/office/drawing/2014/main" id="{7D593A3A-0A7B-C94A-9A66-DA42B4581DDD}"/>
              </a:ext>
            </a:extLst>
          </p:cNvPr>
          <p:cNvPicPr>
            <a:picLocks noChangeAspect="1"/>
          </p:cNvPicPr>
          <p:nvPr/>
        </p:nvPicPr>
        <p:blipFill>
          <a:blip r:embed="rId2"/>
          <a:stretch>
            <a:fillRect/>
          </a:stretch>
        </p:blipFill>
        <p:spPr>
          <a:xfrm>
            <a:off x="267686" y="1968128"/>
            <a:ext cx="8608628" cy="1857255"/>
          </a:xfrm>
          <a:prstGeom prst="rect">
            <a:avLst/>
          </a:prstGeom>
        </p:spPr>
      </p:pic>
      <p:sp>
        <p:nvSpPr>
          <p:cNvPr id="3" name="Slide Number Placeholder 2">
            <a:extLst>
              <a:ext uri="{FF2B5EF4-FFF2-40B4-BE49-F238E27FC236}">
                <a16:creationId xmlns:a16="http://schemas.microsoft.com/office/drawing/2014/main" id="{4A919A45-9D05-464C-8497-A82C13C806BE}"/>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50</a:t>
            </a:fld>
            <a:endParaRPr lang="en-US" dirty="0">
              <a:solidFill>
                <a:prstClr val="black">
                  <a:tint val="75000"/>
                </a:prstClr>
              </a:solidFill>
            </a:endParaRPr>
          </a:p>
        </p:txBody>
      </p:sp>
    </p:spTree>
    <p:extLst>
      <p:ext uri="{BB962C8B-B14F-4D97-AF65-F5344CB8AC3E}">
        <p14:creationId xmlns:p14="http://schemas.microsoft.com/office/powerpoint/2010/main" val="1405362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a:t>
            </a:r>
          </a:p>
        </p:txBody>
      </p:sp>
      <p:pic>
        <p:nvPicPr>
          <p:cNvPr id="3" name="Picture 2">
            <a:extLst>
              <a:ext uri="{FF2B5EF4-FFF2-40B4-BE49-F238E27FC236}">
                <a16:creationId xmlns:a16="http://schemas.microsoft.com/office/drawing/2014/main" id="{EB587FDC-A5BD-D544-9497-D635810EBE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64" t="-320"/>
          <a:stretch/>
        </p:blipFill>
        <p:spPr>
          <a:xfrm>
            <a:off x="1184610" y="1648452"/>
            <a:ext cx="7321717" cy="1846596"/>
          </a:xfrm>
          <a:prstGeom prst="rect">
            <a:avLst/>
          </a:prstGeom>
        </p:spPr>
      </p:pic>
      <p:sp>
        <p:nvSpPr>
          <p:cNvPr id="4" name="Slide Number Placeholder 3">
            <a:extLst>
              <a:ext uri="{FF2B5EF4-FFF2-40B4-BE49-F238E27FC236}">
                <a16:creationId xmlns:a16="http://schemas.microsoft.com/office/drawing/2014/main" id="{0733A1C0-8D6D-8A45-8ABF-110CFAD977B7}"/>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51</a:t>
            </a:fld>
            <a:endParaRPr lang="en-US" dirty="0">
              <a:solidFill>
                <a:prstClr val="black">
                  <a:tint val="75000"/>
                </a:prstClr>
              </a:solidFill>
            </a:endParaRPr>
          </a:p>
        </p:txBody>
      </p:sp>
    </p:spTree>
    <p:extLst>
      <p:ext uri="{BB962C8B-B14F-4D97-AF65-F5344CB8AC3E}">
        <p14:creationId xmlns:p14="http://schemas.microsoft.com/office/powerpoint/2010/main" val="1296047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III</a:t>
            </a:r>
          </a:p>
        </p:txBody>
      </p:sp>
      <p:pic>
        <p:nvPicPr>
          <p:cNvPr id="3" name="Picture 2">
            <a:extLst>
              <a:ext uri="{FF2B5EF4-FFF2-40B4-BE49-F238E27FC236}">
                <a16:creationId xmlns:a16="http://schemas.microsoft.com/office/drawing/2014/main" id="{A510D315-B26B-4247-9824-314EB5F7F02A}"/>
              </a:ext>
            </a:extLst>
          </p:cNvPr>
          <p:cNvPicPr>
            <a:picLocks noChangeAspect="1"/>
          </p:cNvPicPr>
          <p:nvPr/>
        </p:nvPicPr>
        <p:blipFill>
          <a:blip r:embed="rId2"/>
          <a:stretch>
            <a:fillRect/>
          </a:stretch>
        </p:blipFill>
        <p:spPr>
          <a:xfrm>
            <a:off x="1062038" y="1190625"/>
            <a:ext cx="7019925" cy="2762250"/>
          </a:xfrm>
          <a:prstGeom prst="rect">
            <a:avLst/>
          </a:prstGeom>
        </p:spPr>
      </p:pic>
      <p:pic>
        <p:nvPicPr>
          <p:cNvPr id="6" name="Picture 5">
            <a:extLst>
              <a:ext uri="{FF2B5EF4-FFF2-40B4-BE49-F238E27FC236}">
                <a16:creationId xmlns:a16="http://schemas.microsoft.com/office/drawing/2014/main" id="{8FF0078F-5777-2340-A9A1-D71685E6042C}"/>
              </a:ext>
            </a:extLst>
          </p:cNvPr>
          <p:cNvPicPr>
            <a:picLocks noChangeAspect="1"/>
          </p:cNvPicPr>
          <p:nvPr/>
        </p:nvPicPr>
        <p:blipFill>
          <a:blip r:embed="rId2"/>
          <a:stretch>
            <a:fillRect/>
          </a:stretch>
        </p:blipFill>
        <p:spPr>
          <a:xfrm>
            <a:off x="490941" y="1190625"/>
            <a:ext cx="8195859" cy="3224965"/>
          </a:xfrm>
          <a:prstGeom prst="rect">
            <a:avLst/>
          </a:prstGeom>
        </p:spPr>
      </p:pic>
      <p:sp>
        <p:nvSpPr>
          <p:cNvPr id="4" name="Slide Number Placeholder 3">
            <a:extLst>
              <a:ext uri="{FF2B5EF4-FFF2-40B4-BE49-F238E27FC236}">
                <a16:creationId xmlns:a16="http://schemas.microsoft.com/office/drawing/2014/main" id="{69E7FEAB-3A2C-894D-A1C7-704B44322D70}"/>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52</a:t>
            </a:fld>
            <a:endParaRPr lang="en-US" dirty="0">
              <a:solidFill>
                <a:prstClr val="black">
                  <a:tint val="75000"/>
                </a:prstClr>
              </a:solidFill>
            </a:endParaRPr>
          </a:p>
        </p:txBody>
      </p:sp>
    </p:spTree>
    <p:extLst>
      <p:ext uri="{BB962C8B-B14F-4D97-AF65-F5344CB8AC3E}">
        <p14:creationId xmlns:p14="http://schemas.microsoft.com/office/powerpoint/2010/main" val="3742964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D6D6-6309-AE43-8852-6B073E465FBB}"/>
              </a:ext>
            </a:extLst>
          </p:cNvPr>
          <p:cNvSpPr>
            <a:spLocks noGrp="1"/>
          </p:cNvSpPr>
          <p:nvPr>
            <p:ph type="title"/>
          </p:nvPr>
        </p:nvSpPr>
        <p:spPr/>
        <p:txBody>
          <a:bodyPr/>
          <a:lstStyle/>
          <a:p>
            <a:r>
              <a:rPr lang="en-CN" dirty="0"/>
              <a:t>Formulas for Comp. Arch. IV</a:t>
            </a:r>
          </a:p>
        </p:txBody>
      </p:sp>
      <p:pic>
        <p:nvPicPr>
          <p:cNvPr id="3" name="Picture 2">
            <a:extLst>
              <a:ext uri="{FF2B5EF4-FFF2-40B4-BE49-F238E27FC236}">
                <a16:creationId xmlns:a16="http://schemas.microsoft.com/office/drawing/2014/main" id="{402562A2-5548-C748-9303-E3ADCEC5254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7989" y="2190750"/>
            <a:ext cx="8061029" cy="1566110"/>
          </a:xfrm>
          <a:prstGeom prst="rect">
            <a:avLst/>
          </a:prstGeom>
        </p:spPr>
      </p:pic>
      <p:sp>
        <p:nvSpPr>
          <p:cNvPr id="4" name="Slide Number Placeholder 3">
            <a:extLst>
              <a:ext uri="{FF2B5EF4-FFF2-40B4-BE49-F238E27FC236}">
                <a16:creationId xmlns:a16="http://schemas.microsoft.com/office/drawing/2014/main" id="{D21B9E86-066A-E141-B592-345E47BDC841}"/>
              </a:ext>
            </a:extLst>
          </p:cNvPr>
          <p:cNvSpPr>
            <a:spLocks noGrp="1"/>
          </p:cNvSpPr>
          <p:nvPr>
            <p:ph type="sldNum" sz="quarter" idx="12"/>
          </p:nvPr>
        </p:nvSpPr>
        <p:spPr/>
        <p:txBody>
          <a:bodyPr/>
          <a:lstStyle/>
          <a:p>
            <a:fld id="{713C7D3C-22D2-7449-8935-5F36E8921380}" type="slidenum">
              <a:rPr lang="en-US" smtClean="0">
                <a:solidFill>
                  <a:prstClr val="black">
                    <a:tint val="75000"/>
                  </a:prstClr>
                </a:solidFill>
              </a:rPr>
              <a:t>53</a:t>
            </a:fld>
            <a:endParaRPr lang="en-US" dirty="0">
              <a:solidFill>
                <a:prstClr val="black">
                  <a:tint val="75000"/>
                </a:prstClr>
              </a:solidFill>
            </a:endParaRPr>
          </a:p>
        </p:txBody>
      </p:sp>
    </p:spTree>
    <p:extLst>
      <p:ext uri="{BB962C8B-B14F-4D97-AF65-F5344CB8AC3E}">
        <p14:creationId xmlns:p14="http://schemas.microsoft.com/office/powerpoint/2010/main" val="3129361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Computing bottleneck is limited by</a:t>
            </a:r>
            <a:br>
              <a:rPr lang="en" dirty="0"/>
            </a:br>
            <a:r>
              <a:rPr lang="en" sz="5400" dirty="0">
                <a:solidFill>
                  <a:srgbClr val="FF0000"/>
                </a:solidFill>
              </a:rPr>
              <a:t>Data Transportation</a:t>
            </a:r>
            <a:endParaRPr dirty="0">
              <a:solidFill>
                <a:srgbClr val="FF0000"/>
              </a:solidFill>
            </a:endParaRPr>
          </a:p>
        </p:txBody>
      </p:sp>
      <p:sp>
        <p:nvSpPr>
          <p:cNvPr id="2" name="Slide Number Placeholder 1">
            <a:extLst>
              <a:ext uri="{FF2B5EF4-FFF2-40B4-BE49-F238E27FC236}">
                <a16:creationId xmlns:a16="http://schemas.microsoft.com/office/drawing/2014/main" id="{46B1C8FD-B8FB-F545-AA11-083BA2CE51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82781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0DB8244-5FA9-9E45-A931-936B08458F75}"/>
              </a:ext>
            </a:extLst>
          </p:cNvPr>
          <p:cNvSpPr>
            <a:spLocks noGrp="1" noChangeArrowheads="1"/>
          </p:cNvSpPr>
          <p:nvPr>
            <p:ph type="title"/>
          </p:nvPr>
        </p:nvSpPr>
        <p:spPr/>
        <p:txBody>
          <a:bodyPr/>
          <a:lstStyle/>
          <a:p>
            <a:r>
              <a:rPr lang="en-US" altLang="zh-TW" dirty="0">
                <a:ea typeface="新細明體" panose="02020500000000000000" pitchFamily="18" charset="-120"/>
                <a:hlinkClick r:id="rId3"/>
              </a:rPr>
              <a:t>How Internet Works</a:t>
            </a:r>
            <a:r>
              <a:rPr lang="en-US" altLang="zh-TW" dirty="0">
                <a:ea typeface="新細明體" panose="02020500000000000000" pitchFamily="18" charset="-120"/>
              </a:rPr>
              <a:t> by Ben Eater</a:t>
            </a:r>
            <a:endParaRPr lang="en-US" altLang="zh-TW" sz="1350" dirty="0">
              <a:ea typeface="新細明體" panose="02020500000000000000" pitchFamily="18" charset="-120"/>
            </a:endParaRPr>
          </a:p>
        </p:txBody>
      </p:sp>
      <p:pic>
        <p:nvPicPr>
          <p:cNvPr id="2" name="Picture 1">
            <a:extLst>
              <a:ext uri="{FF2B5EF4-FFF2-40B4-BE49-F238E27FC236}">
                <a16:creationId xmlns:a16="http://schemas.microsoft.com/office/drawing/2014/main" id="{D112F7A8-C377-DC44-8F91-4B5B8817FC2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483801" y="1063229"/>
            <a:ext cx="3839514" cy="3856121"/>
          </a:xfrm>
          <a:prstGeom prst="rect">
            <a:avLst/>
          </a:prstGeom>
        </p:spPr>
      </p:pic>
      <p:sp>
        <p:nvSpPr>
          <p:cNvPr id="3" name="Slide Number Placeholder 2">
            <a:extLst>
              <a:ext uri="{FF2B5EF4-FFF2-40B4-BE49-F238E27FC236}">
                <a16:creationId xmlns:a16="http://schemas.microsoft.com/office/drawing/2014/main" id="{5F6C3F2D-308F-2B4D-BE0D-4E407800305C}"/>
              </a:ext>
            </a:extLst>
          </p:cNvPr>
          <p:cNvSpPr>
            <a:spLocks noGrp="1"/>
          </p:cNvSpPr>
          <p:nvPr>
            <p:ph type="sldNum" sz="quarter" idx="12"/>
          </p:nvPr>
        </p:nvSpPr>
        <p:spPr/>
        <p:txBody>
          <a:bodyPr/>
          <a:lstStyle/>
          <a:p>
            <a:fld id="{7D50020C-B282-5A4E-A0F3-3434F05E6AD8}" type="slidenum">
              <a:rPr lang="en-US" smtClean="0"/>
              <a:t>55</a:t>
            </a:fld>
            <a:endParaRPr lang="en-US"/>
          </a:p>
        </p:txBody>
      </p:sp>
    </p:spTree>
    <p:extLst>
      <p:ext uri="{BB962C8B-B14F-4D97-AF65-F5344CB8AC3E}">
        <p14:creationId xmlns:p14="http://schemas.microsoft.com/office/powerpoint/2010/main" val="679999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1532625"/>
            <a:ext cx="8520600" cy="20782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conduct </a:t>
            </a:r>
            <a:br>
              <a:rPr lang="en" dirty="0"/>
            </a:br>
            <a:r>
              <a:rPr lang="en" dirty="0"/>
              <a:t>counting and abstract counting</a:t>
            </a:r>
            <a:br>
              <a:rPr lang="en" dirty="0"/>
            </a:br>
            <a:r>
              <a:rPr lang="en" dirty="0">
                <a:solidFill>
                  <a:srgbClr val="FF0000"/>
                </a:solidFill>
              </a:rPr>
              <a:t>reliably across spacetime?</a:t>
            </a:r>
            <a:endParaRPr dirty="0">
              <a:solidFill>
                <a:srgbClr val="FF0000"/>
              </a:solidFill>
            </a:endParaRPr>
          </a:p>
        </p:txBody>
      </p:sp>
      <p:sp>
        <p:nvSpPr>
          <p:cNvPr id="2" name="Slide Number Placeholder 1">
            <a:extLst>
              <a:ext uri="{FF2B5EF4-FFF2-40B4-BE49-F238E27FC236}">
                <a16:creationId xmlns:a16="http://schemas.microsoft.com/office/drawing/2014/main" id="{06E72665-8346-9C48-A1B3-CFE4FBD58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1066976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164897"/>
            <a:ext cx="8520600" cy="1397119"/>
          </a:xfrm>
          <a:prstGeom prst="rect">
            <a:avLst/>
          </a:prstGeom>
        </p:spPr>
        <p:txBody>
          <a:bodyPr>
            <a:normAutofit/>
          </a:bodyPr>
          <a:lstStyle/>
          <a:p>
            <a:pPr algn="ctr"/>
            <a:r>
              <a:rPr lang="en-US" dirty="0">
                <a:solidFill>
                  <a:schemeClr val="tx1"/>
                </a:solidFill>
              </a:rPr>
              <a:t>Main </a:t>
            </a:r>
            <a:r>
              <a:rPr lang="en-US" dirty="0">
                <a:solidFill>
                  <a:srgbClr val="FF0000"/>
                </a:solidFill>
              </a:rPr>
              <a:t>Thesis</a:t>
            </a:r>
            <a:r>
              <a:rPr lang="en-US" dirty="0">
                <a:solidFill>
                  <a:schemeClr val="tx1"/>
                </a:solidFill>
              </a:rPr>
              <a:t> of today’s lecture:</a:t>
            </a:r>
            <a:br>
              <a:rPr lang="en-US" dirty="0">
                <a:solidFill>
                  <a:schemeClr val="tx1"/>
                </a:solidFill>
              </a:rPr>
            </a:br>
            <a:r>
              <a:rPr lang="en-US" sz="2000" dirty="0">
                <a:solidFill>
                  <a:schemeClr val="tx1"/>
                </a:solidFill>
              </a:rPr>
              <a:t>“How do you know that you know?”</a:t>
            </a:r>
            <a:br>
              <a:rPr lang="en-US" sz="2000" dirty="0">
                <a:solidFill>
                  <a:schemeClr val="tx1"/>
                </a:solidFill>
              </a:rPr>
            </a:br>
            <a:r>
              <a:rPr lang="en-US" sz="2000" dirty="0">
                <a:solidFill>
                  <a:schemeClr val="tx1"/>
                </a:solidFill>
              </a:rPr>
              <a:t>“Writing Technology” being the a way to help reach consensus?</a:t>
            </a:r>
            <a:endParaRPr dirty="0">
              <a:solidFill>
                <a:schemeClr val="tx1"/>
              </a:solidFill>
            </a:endParaRPr>
          </a:p>
        </p:txBody>
      </p:sp>
      <p:pic>
        <p:nvPicPr>
          <p:cNvPr id="5" name="Picture 4">
            <a:hlinkClick r:id="rId3"/>
            <a:extLst>
              <a:ext uri="{FF2B5EF4-FFF2-40B4-BE49-F238E27FC236}">
                <a16:creationId xmlns:a16="http://schemas.microsoft.com/office/drawing/2014/main" id="{8317FB3C-9FDB-2A4A-B0E3-EC8C3DC379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06124" y="1896658"/>
            <a:ext cx="2591644" cy="1977098"/>
          </a:xfrm>
          <a:prstGeom prst="rect">
            <a:avLst/>
          </a:prstGeom>
        </p:spPr>
      </p:pic>
      <p:pic>
        <p:nvPicPr>
          <p:cNvPr id="8" name="Picture 7">
            <a:hlinkClick r:id="rId5"/>
            <a:extLst>
              <a:ext uri="{FF2B5EF4-FFF2-40B4-BE49-F238E27FC236}">
                <a16:creationId xmlns:a16="http://schemas.microsoft.com/office/drawing/2014/main" id="{049F6D81-BDCA-3D4E-B756-7DC92E234B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01353" y="3873756"/>
            <a:ext cx="2001186" cy="1104846"/>
          </a:xfrm>
          <a:prstGeom prst="rect">
            <a:avLst/>
          </a:prstGeom>
        </p:spPr>
      </p:pic>
      <p:sp>
        <p:nvSpPr>
          <p:cNvPr id="10" name="TextBox 9">
            <a:extLst>
              <a:ext uri="{FF2B5EF4-FFF2-40B4-BE49-F238E27FC236}">
                <a16:creationId xmlns:a16="http://schemas.microsoft.com/office/drawing/2014/main" id="{8E19AAEA-0003-CD47-9077-356BB333D5F3}"/>
              </a:ext>
            </a:extLst>
          </p:cNvPr>
          <p:cNvSpPr txBox="1"/>
          <p:nvPr/>
        </p:nvSpPr>
        <p:spPr>
          <a:xfrm>
            <a:off x="6324141" y="1506511"/>
            <a:ext cx="1755609" cy="307777"/>
          </a:xfrm>
          <a:prstGeom prst="rect">
            <a:avLst/>
          </a:prstGeom>
          <a:noFill/>
        </p:spPr>
        <p:txBody>
          <a:bodyPr wrap="none" rtlCol="0">
            <a:spAutoFit/>
          </a:bodyPr>
          <a:lstStyle/>
          <a:p>
            <a:r>
              <a:rPr lang="en-US" dirty="0">
                <a:hlinkClick r:id="rId7"/>
              </a:rPr>
              <a:t>https://</a:t>
            </a:r>
            <a:r>
              <a:rPr lang="en-US" dirty="0" err="1">
                <a:hlinkClick r:id="rId7"/>
              </a:rPr>
              <a:t>raft.github.io</a:t>
            </a:r>
            <a:r>
              <a:rPr lang="en-US" dirty="0">
                <a:hlinkClick r:id="rId7"/>
              </a:rPr>
              <a:t>/</a:t>
            </a:r>
            <a:endParaRPr lang="en-TW" dirty="0"/>
          </a:p>
        </p:txBody>
      </p:sp>
      <p:pic>
        <p:nvPicPr>
          <p:cNvPr id="11" name="Picture 10">
            <a:hlinkClick r:id="rId8"/>
            <a:extLst>
              <a:ext uri="{FF2B5EF4-FFF2-40B4-BE49-F238E27FC236}">
                <a16:creationId xmlns:a16="http://schemas.microsoft.com/office/drawing/2014/main" id="{6932BB86-9780-6C41-AF07-7ED55F55784F}"/>
              </a:ext>
            </a:extLst>
          </p:cNvPr>
          <p:cNvPicPr>
            <a:picLocks noChangeAspect="1"/>
          </p:cNvPicPr>
          <p:nvPr/>
        </p:nvPicPr>
        <p:blipFill>
          <a:blip r:embed="rId9"/>
          <a:stretch>
            <a:fillRect/>
          </a:stretch>
        </p:blipFill>
        <p:spPr>
          <a:xfrm>
            <a:off x="1667699" y="1380171"/>
            <a:ext cx="2304321" cy="1225845"/>
          </a:xfrm>
          <a:prstGeom prst="rect">
            <a:avLst/>
          </a:prstGeom>
        </p:spPr>
      </p:pic>
      <p:pic>
        <p:nvPicPr>
          <p:cNvPr id="12" name="Picture 11">
            <a:hlinkClick r:id="rId10"/>
            <a:extLst>
              <a:ext uri="{FF2B5EF4-FFF2-40B4-BE49-F238E27FC236}">
                <a16:creationId xmlns:a16="http://schemas.microsoft.com/office/drawing/2014/main" id="{149F1A92-B4CF-2348-B3E2-90DEAEE411B3}"/>
              </a:ext>
            </a:extLst>
          </p:cNvPr>
          <p:cNvPicPr>
            <a:picLocks noChangeAspect="1"/>
          </p:cNvPicPr>
          <p:nvPr/>
        </p:nvPicPr>
        <p:blipFill>
          <a:blip r:embed="rId11"/>
          <a:stretch>
            <a:fillRect/>
          </a:stretch>
        </p:blipFill>
        <p:spPr>
          <a:xfrm>
            <a:off x="1667699" y="3137989"/>
            <a:ext cx="2304321" cy="1225845"/>
          </a:xfrm>
          <a:prstGeom prst="rect">
            <a:avLst/>
          </a:prstGeom>
        </p:spPr>
      </p:pic>
      <p:sp>
        <p:nvSpPr>
          <p:cNvPr id="13" name="TextBox 12">
            <a:extLst>
              <a:ext uri="{FF2B5EF4-FFF2-40B4-BE49-F238E27FC236}">
                <a16:creationId xmlns:a16="http://schemas.microsoft.com/office/drawing/2014/main" id="{5B1D24F5-04FD-9F45-B912-B5E70035A3A5}"/>
              </a:ext>
            </a:extLst>
          </p:cNvPr>
          <p:cNvSpPr txBox="1"/>
          <p:nvPr/>
        </p:nvSpPr>
        <p:spPr>
          <a:xfrm>
            <a:off x="783280" y="4698475"/>
            <a:ext cx="4073551" cy="307777"/>
          </a:xfrm>
          <a:prstGeom prst="rect">
            <a:avLst/>
          </a:prstGeom>
          <a:noFill/>
        </p:spPr>
        <p:txBody>
          <a:bodyPr wrap="none" rtlCol="0">
            <a:spAutoFit/>
          </a:bodyPr>
          <a:lstStyle/>
          <a:p>
            <a:r>
              <a:rPr lang="en-US" dirty="0">
                <a:hlinkClick r:id="rId12"/>
              </a:rPr>
              <a:t>https://</a:t>
            </a:r>
            <a:r>
              <a:rPr lang="en-US" dirty="0" err="1">
                <a:hlinkClick r:id="rId12"/>
              </a:rPr>
              <a:t>lamport.azurewebsites.net</a:t>
            </a:r>
            <a:r>
              <a:rPr lang="en-US" dirty="0">
                <a:hlinkClick r:id="rId12"/>
              </a:rPr>
              <a:t>/pubs/</a:t>
            </a:r>
            <a:r>
              <a:rPr lang="en-US" dirty="0" err="1">
                <a:hlinkClick r:id="rId12"/>
              </a:rPr>
              <a:t>pubs.html</a:t>
            </a:r>
            <a:endParaRPr lang="en-TW" dirty="0"/>
          </a:p>
        </p:txBody>
      </p:sp>
      <p:sp>
        <p:nvSpPr>
          <p:cNvPr id="2" name="Slide Number Placeholder 1">
            <a:extLst>
              <a:ext uri="{FF2B5EF4-FFF2-40B4-BE49-F238E27FC236}">
                <a16:creationId xmlns:a16="http://schemas.microsoft.com/office/drawing/2014/main" id="{50DD4EF6-3190-814F-B365-5069708CCA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dirty="0"/>
          </a:p>
        </p:txBody>
      </p:sp>
    </p:spTree>
    <p:extLst>
      <p:ext uri="{BB962C8B-B14F-4D97-AF65-F5344CB8AC3E}">
        <p14:creationId xmlns:p14="http://schemas.microsoft.com/office/powerpoint/2010/main" val="3419084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E6B3-A81F-F84E-86BC-8A3056B315AA}"/>
              </a:ext>
            </a:extLst>
          </p:cNvPr>
          <p:cNvSpPr>
            <a:spLocks noGrp="1"/>
          </p:cNvSpPr>
          <p:nvPr>
            <p:ph type="title"/>
          </p:nvPr>
        </p:nvSpPr>
        <p:spPr/>
        <p:txBody>
          <a:bodyPr/>
          <a:lstStyle/>
          <a:p>
            <a:pPr algn="ctr"/>
            <a:r>
              <a:rPr lang="en-US" dirty="0"/>
              <a:t>Language Independent Analysis Methods</a:t>
            </a:r>
          </a:p>
        </p:txBody>
      </p:sp>
      <p:sp>
        <p:nvSpPr>
          <p:cNvPr id="3" name="Text Placeholder 2">
            <a:extLst>
              <a:ext uri="{FF2B5EF4-FFF2-40B4-BE49-F238E27FC236}">
                <a16:creationId xmlns:a16="http://schemas.microsoft.com/office/drawing/2014/main" id="{3B809A32-45CB-F149-A5F1-EFB01EFC5F19}"/>
              </a:ext>
            </a:extLst>
          </p:cNvPr>
          <p:cNvSpPr>
            <a:spLocks noGrp="1"/>
          </p:cNvSpPr>
          <p:nvPr>
            <p:ph type="body" idx="1"/>
          </p:nvPr>
        </p:nvSpPr>
        <p:spPr>
          <a:xfrm>
            <a:off x="311700" y="1152475"/>
            <a:ext cx="8090895" cy="1352981"/>
          </a:xfrm>
        </p:spPr>
        <p:txBody>
          <a:bodyPr/>
          <a:lstStyle/>
          <a:p>
            <a:r>
              <a:rPr lang="en-US" b="1" dirty="0"/>
              <a:t>To ensure universality, one needs to be language/implementation agnostic</a:t>
            </a:r>
          </a:p>
        </p:txBody>
      </p:sp>
      <p:sp>
        <p:nvSpPr>
          <p:cNvPr id="4" name="Slide Number Placeholder 3">
            <a:extLst>
              <a:ext uri="{FF2B5EF4-FFF2-40B4-BE49-F238E27FC236}">
                <a16:creationId xmlns:a16="http://schemas.microsoft.com/office/drawing/2014/main" id="{69B10A38-6131-7F4B-87C4-354F493B33EC}"/>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smtClean="0">
                <a:ln>
                  <a:noFill/>
                </a:ln>
                <a:solidFill>
                  <a:srgbClr val="595959"/>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lang="en" sz="1000" b="0" i="0" u="none" strike="noStrike" kern="0" cap="none" spc="0" normalizeH="0" baseline="0" noProof="0" dirty="0">
              <a:ln>
                <a:noFill/>
              </a:ln>
              <a:solidFill>
                <a:srgbClr val="595959"/>
              </a:solidFill>
              <a:effectLst/>
              <a:uLnTx/>
              <a:uFillTx/>
              <a:latin typeface="Arial"/>
              <a:cs typeface="Arial"/>
              <a:sym typeface="Arial"/>
            </a:endParaRPr>
          </a:p>
        </p:txBody>
      </p:sp>
      <p:grpSp>
        <p:nvGrpSpPr>
          <p:cNvPr id="9" name="Group 8">
            <a:extLst>
              <a:ext uri="{FF2B5EF4-FFF2-40B4-BE49-F238E27FC236}">
                <a16:creationId xmlns:a16="http://schemas.microsoft.com/office/drawing/2014/main" id="{722EEF99-ECC9-E240-89CD-1D0055ACA1A0}"/>
              </a:ext>
            </a:extLst>
          </p:cNvPr>
          <p:cNvGrpSpPr/>
          <p:nvPr/>
        </p:nvGrpSpPr>
        <p:grpSpPr>
          <a:xfrm>
            <a:off x="311699" y="2946280"/>
            <a:ext cx="3676006" cy="2089489"/>
            <a:chOff x="490858" y="2916763"/>
            <a:chExt cx="3676006" cy="2089489"/>
          </a:xfrm>
        </p:grpSpPr>
        <p:pic>
          <p:nvPicPr>
            <p:cNvPr id="3074" name="Picture 2">
              <a:hlinkClick r:id="rId2"/>
              <a:extLst>
                <a:ext uri="{FF2B5EF4-FFF2-40B4-BE49-F238E27FC236}">
                  <a16:creationId xmlns:a16="http://schemas.microsoft.com/office/drawing/2014/main" id="{9B503666-BE40-4341-A129-F2BC38BEBB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85849" y="2916763"/>
              <a:ext cx="2486025" cy="16540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D1588C1-FF25-FE4F-B4DE-CEF5809ED73A}"/>
                </a:ext>
              </a:extLst>
            </p:cNvPr>
            <p:cNvSpPr txBox="1"/>
            <p:nvPr/>
          </p:nvSpPr>
          <p:spPr>
            <a:xfrm>
              <a:off x="490858" y="4698475"/>
              <a:ext cx="3676006" cy="307777"/>
            </a:xfrm>
            <a:prstGeom prst="rect">
              <a:avLst/>
            </a:prstGeom>
            <a:noFill/>
          </p:spPr>
          <p:txBody>
            <a:bodyPr wrap="none" rtlCol="0">
              <a:spAutoFit/>
            </a:bodyPr>
            <a:lstStyle/>
            <a:p>
              <a:r>
                <a:rPr lang="en-TW" dirty="0">
                  <a:hlinkClick r:id="rId2"/>
                </a:rPr>
                <a:t>Mathematical Abstraction of Temporal Logic</a:t>
              </a:r>
              <a:endParaRPr lang="en-TW" dirty="0"/>
            </a:p>
          </p:txBody>
        </p:sp>
      </p:grpSp>
      <p:grpSp>
        <p:nvGrpSpPr>
          <p:cNvPr id="15" name="Group 14">
            <a:extLst>
              <a:ext uri="{FF2B5EF4-FFF2-40B4-BE49-F238E27FC236}">
                <a16:creationId xmlns:a16="http://schemas.microsoft.com/office/drawing/2014/main" id="{9EE802C3-6947-C34C-BFE1-093FA5FF7DCB}"/>
              </a:ext>
            </a:extLst>
          </p:cNvPr>
          <p:cNvGrpSpPr/>
          <p:nvPr/>
        </p:nvGrpSpPr>
        <p:grpSpPr>
          <a:xfrm>
            <a:off x="5450055" y="2959967"/>
            <a:ext cx="2353529" cy="2051178"/>
            <a:chOff x="5275201" y="2955074"/>
            <a:chExt cx="2353529" cy="2051178"/>
          </a:xfrm>
        </p:grpSpPr>
        <p:sp>
          <p:nvSpPr>
            <p:cNvPr id="10" name="TextBox 9">
              <a:extLst>
                <a:ext uri="{FF2B5EF4-FFF2-40B4-BE49-F238E27FC236}">
                  <a16:creationId xmlns:a16="http://schemas.microsoft.com/office/drawing/2014/main" id="{2917B46E-AA1A-0346-A296-298852C9ACB2}"/>
                </a:ext>
              </a:extLst>
            </p:cNvPr>
            <p:cNvSpPr txBox="1"/>
            <p:nvPr/>
          </p:nvSpPr>
          <p:spPr>
            <a:xfrm>
              <a:off x="5275201" y="4698475"/>
              <a:ext cx="2353529" cy="307777"/>
            </a:xfrm>
            <a:prstGeom prst="rect">
              <a:avLst/>
            </a:prstGeom>
            <a:noFill/>
          </p:spPr>
          <p:txBody>
            <a:bodyPr wrap="none" rtlCol="0">
              <a:spAutoFit/>
            </a:bodyPr>
            <a:lstStyle/>
            <a:p>
              <a:r>
                <a:rPr lang="en-US" dirty="0">
                  <a:hlinkClick r:id="rId4"/>
                </a:rPr>
                <a:t>http://</a:t>
              </a:r>
              <a:r>
                <a:rPr lang="en-US" dirty="0" err="1">
                  <a:hlinkClick r:id="rId4"/>
                </a:rPr>
                <a:t>www.kframework.org</a:t>
              </a:r>
              <a:r>
                <a:rPr lang="en-US" dirty="0">
                  <a:hlinkClick r:id="rId4"/>
                </a:rPr>
                <a:t>/</a:t>
              </a:r>
              <a:endParaRPr lang="en-TW" dirty="0"/>
            </a:p>
          </p:txBody>
        </p:sp>
        <p:pic>
          <p:nvPicPr>
            <p:cNvPr id="11" name="Picture 10">
              <a:hlinkClick r:id="rId5"/>
              <a:extLst>
                <a:ext uri="{FF2B5EF4-FFF2-40B4-BE49-F238E27FC236}">
                  <a16:creationId xmlns:a16="http://schemas.microsoft.com/office/drawing/2014/main" id="{D9DEA72D-23D6-094A-BB7C-000521971A3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9250" y="2955074"/>
              <a:ext cx="2045432" cy="1654010"/>
            </a:xfrm>
            <a:prstGeom prst="rect">
              <a:avLst/>
            </a:prstGeom>
          </p:spPr>
        </p:pic>
      </p:grpSp>
      <p:grpSp>
        <p:nvGrpSpPr>
          <p:cNvPr id="14" name="Group 13">
            <a:extLst>
              <a:ext uri="{FF2B5EF4-FFF2-40B4-BE49-F238E27FC236}">
                <a16:creationId xmlns:a16="http://schemas.microsoft.com/office/drawing/2014/main" id="{6B0B7B3B-8480-2248-A5A0-9FEAD8372204}"/>
              </a:ext>
            </a:extLst>
          </p:cNvPr>
          <p:cNvGrpSpPr/>
          <p:nvPr/>
        </p:nvGrpSpPr>
        <p:grpSpPr>
          <a:xfrm>
            <a:off x="4896974" y="1543402"/>
            <a:ext cx="2906610" cy="1280262"/>
            <a:chOff x="2697494" y="1538315"/>
            <a:chExt cx="3319306" cy="1488432"/>
          </a:xfrm>
        </p:grpSpPr>
        <p:pic>
          <p:nvPicPr>
            <p:cNvPr id="12" name="Picture 11">
              <a:hlinkClick r:id="rId7"/>
              <a:extLst>
                <a:ext uri="{FF2B5EF4-FFF2-40B4-BE49-F238E27FC236}">
                  <a16:creationId xmlns:a16="http://schemas.microsoft.com/office/drawing/2014/main" id="{73E7A305-96F9-BC4E-A567-B0F8B007B283}"/>
                </a:ext>
              </a:extLst>
            </p:cNvPr>
            <p:cNvPicPr>
              <a:picLocks noChangeAspect="1"/>
            </p:cNvPicPr>
            <p:nvPr/>
          </p:nvPicPr>
          <p:blipFill>
            <a:blip r:embed="rId8"/>
            <a:stretch>
              <a:fillRect/>
            </a:stretch>
          </p:blipFill>
          <p:spPr>
            <a:xfrm>
              <a:off x="2697494" y="1538315"/>
              <a:ext cx="3319306" cy="1187553"/>
            </a:xfrm>
            <a:prstGeom prst="rect">
              <a:avLst/>
            </a:prstGeom>
          </p:spPr>
        </p:pic>
        <p:sp>
          <p:nvSpPr>
            <p:cNvPr id="13" name="TextBox 12">
              <a:extLst>
                <a:ext uri="{FF2B5EF4-FFF2-40B4-BE49-F238E27FC236}">
                  <a16:creationId xmlns:a16="http://schemas.microsoft.com/office/drawing/2014/main" id="{4CE1F5E4-AE98-6745-A698-FD5567ACF78B}"/>
                </a:ext>
              </a:extLst>
            </p:cNvPr>
            <p:cNvSpPr txBox="1"/>
            <p:nvPr/>
          </p:nvSpPr>
          <p:spPr>
            <a:xfrm>
              <a:off x="2981203" y="2718970"/>
              <a:ext cx="2747868" cy="307777"/>
            </a:xfrm>
            <a:prstGeom prst="rect">
              <a:avLst/>
            </a:prstGeom>
            <a:noFill/>
          </p:spPr>
          <p:txBody>
            <a:bodyPr wrap="none" rtlCol="0">
              <a:spAutoFit/>
            </a:bodyPr>
            <a:lstStyle/>
            <a:p>
              <a:r>
                <a:rPr lang="en-US" dirty="0">
                  <a:hlinkClick r:id="rId7"/>
                </a:rPr>
                <a:t>https://</a:t>
              </a:r>
              <a:r>
                <a:rPr lang="en-US" dirty="0" err="1">
                  <a:hlinkClick r:id="rId7"/>
                </a:rPr>
                <a:t>www.di.ens.fr</a:t>
              </a:r>
              <a:r>
                <a:rPr lang="en-US" dirty="0">
                  <a:hlinkClick r:id="rId7"/>
                </a:rPr>
                <a:t>/~</a:t>
              </a:r>
              <a:r>
                <a:rPr lang="en-US" dirty="0" err="1">
                  <a:hlinkClick r:id="rId7"/>
                </a:rPr>
                <a:t>cousot</a:t>
              </a:r>
              <a:r>
                <a:rPr lang="en-US" dirty="0">
                  <a:hlinkClick r:id="rId7"/>
                </a:rPr>
                <a:t>/AI/</a:t>
              </a:r>
              <a:endParaRPr lang="en-TW" dirty="0"/>
            </a:p>
          </p:txBody>
        </p:sp>
      </p:grpSp>
      <p:pic>
        <p:nvPicPr>
          <p:cNvPr id="5" name="Picture 4">
            <a:hlinkClick r:id="rId9"/>
            <a:extLst>
              <a:ext uri="{FF2B5EF4-FFF2-40B4-BE49-F238E27FC236}">
                <a16:creationId xmlns:a16="http://schemas.microsoft.com/office/drawing/2014/main" id="{924CADDC-CCF8-2940-827B-F5B3D584466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572968" y="3362755"/>
            <a:ext cx="1998063" cy="821057"/>
          </a:xfrm>
          <a:prstGeom prst="rect">
            <a:avLst/>
          </a:prstGeom>
        </p:spPr>
      </p:pic>
      <p:pic>
        <p:nvPicPr>
          <p:cNvPr id="16" name="Picture 15">
            <a:hlinkClick r:id="rId11"/>
            <a:extLst>
              <a:ext uri="{FF2B5EF4-FFF2-40B4-BE49-F238E27FC236}">
                <a16:creationId xmlns:a16="http://schemas.microsoft.com/office/drawing/2014/main" id="{1B61122C-46B5-9343-B6F2-CFC43272091C}"/>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058892" y="1654523"/>
            <a:ext cx="2406220" cy="1024114"/>
          </a:xfrm>
          <a:prstGeom prst="rect">
            <a:avLst/>
          </a:prstGeom>
        </p:spPr>
      </p:pic>
      <p:sp>
        <p:nvSpPr>
          <p:cNvPr id="6" name="TextBox 5">
            <a:extLst>
              <a:ext uri="{FF2B5EF4-FFF2-40B4-BE49-F238E27FC236}">
                <a16:creationId xmlns:a16="http://schemas.microsoft.com/office/drawing/2014/main" id="{4F3A9F65-A73E-0844-893F-9ABCE4917450}"/>
              </a:ext>
            </a:extLst>
          </p:cNvPr>
          <p:cNvSpPr txBox="1"/>
          <p:nvPr/>
        </p:nvSpPr>
        <p:spPr>
          <a:xfrm>
            <a:off x="656010" y="2664686"/>
            <a:ext cx="3342582" cy="307777"/>
          </a:xfrm>
          <a:prstGeom prst="rect">
            <a:avLst/>
          </a:prstGeom>
          <a:noFill/>
        </p:spPr>
        <p:txBody>
          <a:bodyPr wrap="none" rtlCol="0">
            <a:spAutoFit/>
          </a:bodyPr>
          <a:lstStyle/>
          <a:p>
            <a:r>
              <a:rPr lang="en-US" dirty="0">
                <a:hlinkClick r:id="rId13"/>
              </a:rPr>
              <a:t>Link to a short paper introducing TLA+</a:t>
            </a:r>
            <a:endParaRPr lang="en-TW" dirty="0"/>
          </a:p>
        </p:txBody>
      </p:sp>
    </p:spTree>
    <p:extLst>
      <p:ext uri="{BB962C8B-B14F-4D97-AF65-F5344CB8AC3E}">
        <p14:creationId xmlns:p14="http://schemas.microsoft.com/office/powerpoint/2010/main" val="1813370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Cognitive Foundation X makes sense in Context Y</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234915" y="1971585"/>
            <a:ext cx="8674169" cy="1200329"/>
          </a:xfrm>
          <a:prstGeom prst="rect">
            <a:avLst/>
          </a:prstGeom>
          <a:noFill/>
        </p:spPr>
        <p:txBody>
          <a:bodyPr wrap="none" rtlCol="0">
            <a:spAutoFit/>
          </a:bodyPr>
          <a:lstStyle/>
          <a:p>
            <a:pPr algn="ctr"/>
            <a:r>
              <a:rPr lang="en-TW" sz="3600" dirty="0"/>
              <a:t>In a World Y where all things make sense</a:t>
            </a:r>
          </a:p>
          <a:p>
            <a:pPr algn="ctr"/>
            <a:r>
              <a:rPr lang="en-US" sz="3600" dirty="0"/>
              <a:t>I</a:t>
            </a:r>
            <a:r>
              <a:rPr lang="en-TW" sz="3600" dirty="0"/>
              <a:t>f you speak the language of X!</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dirty="0"/>
          </a:p>
        </p:txBody>
      </p:sp>
    </p:spTree>
    <p:extLst>
      <p:ext uri="{BB962C8B-B14F-4D97-AF65-F5344CB8AC3E}">
        <p14:creationId xmlns:p14="http://schemas.microsoft.com/office/powerpoint/2010/main" val="254893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Arithmetic Operations on Paper</a:t>
            </a:r>
            <a:endParaRPr dirty="0"/>
          </a:p>
        </p:txBody>
      </p:sp>
      <p:pic>
        <p:nvPicPr>
          <p:cNvPr id="16387" name="Picture 3">
            <a:hlinkClick r:id="rId3"/>
            <a:extLst>
              <a:ext uri="{FF2B5EF4-FFF2-40B4-BE49-F238E27FC236}">
                <a16:creationId xmlns:a16="http://schemas.microsoft.com/office/drawing/2014/main" id="{2CF58CC7-0DDD-C34D-B53A-492394A777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88287" y="1481591"/>
            <a:ext cx="2775139" cy="29769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varphi ">
            <a:extLst>
              <a:ext uri="{FF2B5EF4-FFF2-40B4-BE49-F238E27FC236}">
                <a16:creationId xmlns:a16="http://schemas.microsoft.com/office/drawing/2014/main" id="{71D0C389-FF24-6646-AD43-08D6D275B01E}"/>
              </a:ext>
            </a:extLst>
          </p:cNvPr>
          <p:cNvSpPr>
            <a:spLocks noChangeAspect="1" noChangeArrowheads="1"/>
          </p:cNvSpPr>
          <p:nvPr/>
        </p:nvSpPr>
        <p:spPr bwMode="auto">
          <a:xfrm>
            <a:off x="847090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6" name="AutoShape 7" descr="h">
            <a:extLst>
              <a:ext uri="{FF2B5EF4-FFF2-40B4-BE49-F238E27FC236}">
                <a16:creationId xmlns:a16="http://schemas.microsoft.com/office/drawing/2014/main" id="{C213ACFD-8664-AE4C-85B3-EBC2205AC63E}"/>
              </a:ext>
            </a:extLst>
          </p:cNvPr>
          <p:cNvSpPr>
            <a:spLocks noChangeAspect="1" noChangeArrowheads="1"/>
          </p:cNvSpPr>
          <p:nvPr/>
        </p:nvSpPr>
        <p:spPr bwMode="auto">
          <a:xfrm>
            <a:off x="9439275"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7" name="AutoShape 8" descr="{\displaystyle {\tilde {h}}}">
            <a:extLst>
              <a:ext uri="{FF2B5EF4-FFF2-40B4-BE49-F238E27FC236}">
                <a16:creationId xmlns:a16="http://schemas.microsoft.com/office/drawing/2014/main" id="{75905BC2-32C1-1C47-9199-6BF5BE816EBF}"/>
              </a:ext>
            </a:extLst>
          </p:cNvPr>
          <p:cNvSpPr>
            <a:spLocks noChangeAspect="1" noChangeArrowheads="1"/>
          </p:cNvSpPr>
          <p:nvPr/>
        </p:nvSpPr>
        <p:spPr bwMode="auto">
          <a:xfrm>
            <a:off x="12147550" y="465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8" name="AutoShape 9" descr="V\otimes W">
            <a:extLst>
              <a:ext uri="{FF2B5EF4-FFF2-40B4-BE49-F238E27FC236}">
                <a16:creationId xmlns:a16="http://schemas.microsoft.com/office/drawing/2014/main" id="{15EF09CC-C2CE-3F4B-A329-62B617148E94}"/>
              </a:ext>
            </a:extLst>
          </p:cNvPr>
          <p:cNvSpPr>
            <a:spLocks noChangeAspect="1" noChangeArrowheads="1"/>
          </p:cNvSpPr>
          <p:nvPr/>
        </p:nvSpPr>
        <p:spPr bwMode="auto">
          <a:xfrm>
            <a:off x="525780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9" name="AutoShape 10" descr="{\displaystyle \varphi :V\times W\to V\otimes W}">
            <a:extLst>
              <a:ext uri="{FF2B5EF4-FFF2-40B4-BE49-F238E27FC236}">
                <a16:creationId xmlns:a16="http://schemas.microsoft.com/office/drawing/2014/main" id="{C9E75FB7-88E0-204C-82F1-7B6C768C7B1F}"/>
              </a:ext>
            </a:extLst>
          </p:cNvPr>
          <p:cNvSpPr>
            <a:spLocks noChangeAspect="1" noChangeArrowheads="1"/>
          </p:cNvSpPr>
          <p:nvPr/>
        </p:nvSpPr>
        <p:spPr bwMode="auto">
          <a:xfrm>
            <a:off x="907097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0" name="AutoShape 11" descr="\varphi ">
            <a:extLst>
              <a:ext uri="{FF2B5EF4-FFF2-40B4-BE49-F238E27FC236}">
                <a16:creationId xmlns:a16="http://schemas.microsoft.com/office/drawing/2014/main" id="{87142221-42A6-074B-BA32-AF07F9DE7F13}"/>
              </a:ext>
            </a:extLst>
          </p:cNvPr>
          <p:cNvSpPr>
            <a:spLocks noChangeAspect="1" noChangeArrowheads="1"/>
          </p:cNvSpPr>
          <p:nvPr/>
        </p:nvSpPr>
        <p:spPr bwMode="auto">
          <a:xfrm>
            <a:off x="28403550"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sp>
        <p:nvSpPr>
          <p:cNvPr id="11" name="AutoShape 12" descr="V\times W">
            <a:extLst>
              <a:ext uri="{FF2B5EF4-FFF2-40B4-BE49-F238E27FC236}">
                <a16:creationId xmlns:a16="http://schemas.microsoft.com/office/drawing/2014/main" id="{52E260EA-A1CF-EA42-A1AF-328603E24A55}"/>
              </a:ext>
            </a:extLst>
          </p:cNvPr>
          <p:cNvSpPr>
            <a:spLocks noChangeAspect="1" noChangeArrowheads="1"/>
          </p:cNvSpPr>
          <p:nvPr/>
        </p:nvSpPr>
        <p:spPr bwMode="auto">
          <a:xfrm>
            <a:off x="32864425" y="7540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TW"/>
          </a:p>
        </p:txBody>
      </p:sp>
      <p:pic>
        <p:nvPicPr>
          <p:cNvPr id="16" name="Picture 5">
            <a:hlinkClick r:id="rId5"/>
            <a:extLst>
              <a:ext uri="{FF2B5EF4-FFF2-40B4-BE49-F238E27FC236}">
                <a16:creationId xmlns:a16="http://schemas.microsoft.com/office/drawing/2014/main" id="{9BE79E9E-E0FE-6C44-B7F7-1B10FE84FE3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46306" y="2970073"/>
            <a:ext cx="2775139" cy="15957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7"/>
            <a:extLst>
              <a:ext uri="{FF2B5EF4-FFF2-40B4-BE49-F238E27FC236}">
                <a16:creationId xmlns:a16="http://schemas.microsoft.com/office/drawing/2014/main" id="{ADE42D58-1F5A-6144-89FF-74571D0A7142}"/>
              </a:ext>
            </a:extLst>
          </p:cNvPr>
          <p:cNvPicPr>
            <a:picLocks noChangeAspect="1"/>
          </p:cNvPicPr>
          <p:nvPr/>
        </p:nvPicPr>
        <p:blipFill>
          <a:blip r:embed="rId8"/>
          <a:stretch>
            <a:fillRect/>
          </a:stretch>
        </p:blipFill>
        <p:spPr>
          <a:xfrm>
            <a:off x="6146307" y="1481591"/>
            <a:ext cx="2812273" cy="1357294"/>
          </a:xfrm>
          <a:prstGeom prst="rect">
            <a:avLst/>
          </a:prstGeom>
        </p:spPr>
      </p:pic>
      <p:pic>
        <p:nvPicPr>
          <p:cNvPr id="13" name="Picture 12">
            <a:hlinkClick r:id="rId9"/>
            <a:extLst>
              <a:ext uri="{FF2B5EF4-FFF2-40B4-BE49-F238E27FC236}">
                <a16:creationId xmlns:a16="http://schemas.microsoft.com/office/drawing/2014/main" id="{AEDD98A3-5345-AD4F-9982-09F04768D333}"/>
              </a:ext>
            </a:extLst>
          </p:cNvPr>
          <p:cNvPicPr>
            <a:picLocks noChangeAspect="1"/>
          </p:cNvPicPr>
          <p:nvPr/>
        </p:nvPicPr>
        <p:blipFill>
          <a:blip r:embed="rId10"/>
          <a:stretch>
            <a:fillRect/>
          </a:stretch>
        </p:blipFill>
        <p:spPr>
          <a:xfrm>
            <a:off x="699694" y="1365250"/>
            <a:ext cx="1841500" cy="2413000"/>
          </a:xfrm>
          <a:prstGeom prst="rect">
            <a:avLst/>
          </a:prstGeom>
        </p:spPr>
      </p:pic>
      <p:sp>
        <p:nvSpPr>
          <p:cNvPr id="14" name="TextBox 13">
            <a:extLst>
              <a:ext uri="{FF2B5EF4-FFF2-40B4-BE49-F238E27FC236}">
                <a16:creationId xmlns:a16="http://schemas.microsoft.com/office/drawing/2014/main" id="{3DDBCA53-7DD8-904E-AB00-51940ED36807}"/>
              </a:ext>
            </a:extLst>
          </p:cNvPr>
          <p:cNvSpPr txBox="1"/>
          <p:nvPr/>
        </p:nvSpPr>
        <p:spPr>
          <a:xfrm>
            <a:off x="699694" y="3980275"/>
            <a:ext cx="1694180" cy="954107"/>
          </a:xfrm>
          <a:prstGeom prst="rect">
            <a:avLst/>
          </a:prstGeom>
          <a:noFill/>
        </p:spPr>
        <p:txBody>
          <a:bodyPr wrap="square" rtlCol="0">
            <a:spAutoFit/>
          </a:bodyPr>
          <a:lstStyle/>
          <a:p>
            <a:pPr algn="ctr"/>
            <a:r>
              <a:rPr lang="en-TW" dirty="0"/>
              <a:t>A way to perform multiplication using matrix layout </a:t>
            </a:r>
            <a:r>
              <a:rPr lang="en-US" dirty="0"/>
              <a:t>in </a:t>
            </a:r>
            <a:r>
              <a:rPr lang="en-US" dirty="0" err="1">
                <a:hlinkClick r:id="rId9"/>
              </a:rPr>
              <a:t>Pacioli’s</a:t>
            </a:r>
            <a:r>
              <a:rPr lang="en-US" dirty="0">
                <a:hlinkClick r:id="rId9"/>
              </a:rPr>
              <a:t> book</a:t>
            </a:r>
            <a:r>
              <a:rPr lang="en-US" dirty="0"/>
              <a:t>.</a:t>
            </a:r>
            <a:endParaRPr lang="en-TW" dirty="0"/>
          </a:p>
        </p:txBody>
      </p:sp>
      <p:sp>
        <p:nvSpPr>
          <p:cNvPr id="15" name="Slide Number Placeholder 14">
            <a:extLst>
              <a:ext uri="{FF2B5EF4-FFF2-40B4-BE49-F238E27FC236}">
                <a16:creationId xmlns:a16="http://schemas.microsoft.com/office/drawing/2014/main" id="{46909E24-4B4D-5C4F-9903-0BF712CA8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6396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Where is </a:t>
            </a:r>
            <a:r>
              <a:rPr lang="en-US" dirty="0" err="1">
                <a:solidFill>
                  <a:schemeClr val="tx1"/>
                </a:solidFill>
              </a:rPr>
              <a:t>Paxos</a:t>
            </a:r>
            <a:r>
              <a:rPr lang="en-US" dirty="0">
                <a:solidFill>
                  <a:schemeClr val="tx1"/>
                </a:solidFill>
              </a:rPr>
              <a:t>?</a:t>
            </a:r>
            <a:endParaRPr dirty="0">
              <a:solidFill>
                <a:schemeClr val="tx1"/>
              </a:solidFill>
            </a:endParaRPr>
          </a:p>
        </p:txBody>
      </p:sp>
      <p:pic>
        <p:nvPicPr>
          <p:cNvPr id="3" name="Picture 2">
            <a:hlinkClick r:id="rId3"/>
            <a:extLst>
              <a:ext uri="{FF2B5EF4-FFF2-40B4-BE49-F238E27FC236}">
                <a16:creationId xmlns:a16="http://schemas.microsoft.com/office/drawing/2014/main" id="{4EB5BA47-7BCE-FB4D-9FB6-B38436F41D67}"/>
              </a:ext>
            </a:extLst>
          </p:cNvPr>
          <p:cNvPicPr>
            <a:picLocks noChangeAspect="1"/>
          </p:cNvPicPr>
          <p:nvPr/>
        </p:nvPicPr>
        <p:blipFill>
          <a:blip r:embed="rId4"/>
          <a:stretch>
            <a:fillRect/>
          </a:stretch>
        </p:blipFill>
        <p:spPr>
          <a:xfrm>
            <a:off x="1429221" y="1017725"/>
            <a:ext cx="6285558" cy="3875551"/>
          </a:xfrm>
          <a:prstGeom prst="rect">
            <a:avLst/>
          </a:prstGeom>
        </p:spPr>
      </p:pic>
      <p:pic>
        <p:nvPicPr>
          <p:cNvPr id="5" name="Picture 4">
            <a:hlinkClick r:id="rId5"/>
            <a:extLst>
              <a:ext uri="{FF2B5EF4-FFF2-40B4-BE49-F238E27FC236}">
                <a16:creationId xmlns:a16="http://schemas.microsoft.com/office/drawing/2014/main" id="{D8FFB60B-50FC-414D-B436-9014EAEA7D9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76359"/>
            <a:ext cx="2133111" cy="1416883"/>
          </a:xfrm>
          <a:prstGeom prst="rect">
            <a:avLst/>
          </a:prstGeom>
        </p:spPr>
      </p:pic>
      <p:sp>
        <p:nvSpPr>
          <p:cNvPr id="2" name="Slide Number Placeholder 1">
            <a:extLst>
              <a:ext uri="{FF2B5EF4-FFF2-40B4-BE49-F238E27FC236}">
                <a16:creationId xmlns:a16="http://schemas.microsoft.com/office/drawing/2014/main" id="{B3ED8898-82BD-6646-A374-9E4A0CC8B5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dirty="0"/>
          </a:p>
        </p:txBody>
      </p:sp>
    </p:spTree>
    <p:extLst>
      <p:ext uri="{BB962C8B-B14F-4D97-AF65-F5344CB8AC3E}">
        <p14:creationId xmlns:p14="http://schemas.microsoft.com/office/powerpoint/2010/main" val="85616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Simplicity in </a:t>
            </a:r>
            <a:r>
              <a:rPr lang="en-US" dirty="0" err="1">
                <a:solidFill>
                  <a:schemeClr val="tx1"/>
                </a:solidFill>
              </a:rPr>
              <a:t>NsM</a:t>
            </a:r>
            <a:r>
              <a:rPr lang="en-US">
                <a:solidFill>
                  <a:schemeClr val="tx1"/>
                </a:solidFill>
              </a:rPr>
              <a:t> is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The Named Roles in </a:t>
            </a:r>
            <a:r>
              <a:rPr lang="en-US" dirty="0" err="1"/>
              <a:t>Paxos</a:t>
            </a:r>
            <a:r>
              <a:rPr lang="en-US" dirty="0"/>
              <a:t>/Raft</a:t>
            </a:r>
          </a:p>
          <a:p>
            <a:pPr lvl="1"/>
            <a:r>
              <a:rPr lang="en-US" dirty="0"/>
              <a:t>Proposers to present changes</a:t>
            </a:r>
          </a:p>
          <a:p>
            <a:pPr lvl="1"/>
            <a:r>
              <a:rPr lang="en-US" dirty="0"/>
              <a:t>Learners to Authorize</a:t>
            </a:r>
          </a:p>
          <a:p>
            <a:pPr lvl="1"/>
            <a:r>
              <a:rPr lang="en-US" dirty="0"/>
              <a:t>Learner to Execute</a:t>
            </a:r>
          </a:p>
          <a:p>
            <a:pPr lvl="1"/>
            <a:endParaRPr lang="en-US" dirty="0"/>
          </a:p>
          <a:p>
            <a:r>
              <a:rPr lang="en-US" dirty="0"/>
              <a:t>Governance Tools</a:t>
            </a:r>
          </a:p>
          <a:p>
            <a:pPr lvl="1"/>
            <a:r>
              <a:rPr lang="en-US" dirty="0" err="1"/>
              <a:t>Holacracy</a:t>
            </a:r>
            <a:endParaRPr lang="en-US" dirty="0"/>
          </a:p>
          <a:p>
            <a:pPr lvl="1"/>
            <a:r>
              <a:rPr lang="en-US" dirty="0"/>
              <a:t>Hypha-Decentralized Human Organization</a:t>
            </a:r>
          </a:p>
        </p:txBody>
      </p:sp>
      <p:pic>
        <p:nvPicPr>
          <p:cNvPr id="3" name="Picture 2">
            <a:hlinkClick r:id="rId3"/>
            <a:extLst>
              <a:ext uri="{FF2B5EF4-FFF2-40B4-BE49-F238E27FC236}">
                <a16:creationId xmlns:a16="http://schemas.microsoft.com/office/drawing/2014/main" id="{35905BA4-AF62-4F42-9981-67F860D1B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86779" y="3423370"/>
            <a:ext cx="3195687" cy="1404807"/>
          </a:xfrm>
          <a:prstGeom prst="rect">
            <a:avLst/>
          </a:prstGeom>
        </p:spPr>
      </p:pic>
      <p:pic>
        <p:nvPicPr>
          <p:cNvPr id="4" name="Picture 3">
            <a:hlinkClick r:id="rId5"/>
            <a:extLst>
              <a:ext uri="{FF2B5EF4-FFF2-40B4-BE49-F238E27FC236}">
                <a16:creationId xmlns:a16="http://schemas.microsoft.com/office/drawing/2014/main" id="{708731A7-7B71-D04B-8517-6F2524E8D650}"/>
              </a:ext>
            </a:extLst>
          </p:cNvPr>
          <p:cNvPicPr>
            <a:picLocks noChangeAspect="1"/>
          </p:cNvPicPr>
          <p:nvPr/>
        </p:nvPicPr>
        <p:blipFill>
          <a:blip r:embed="rId6"/>
          <a:stretch>
            <a:fillRect/>
          </a:stretch>
        </p:blipFill>
        <p:spPr>
          <a:xfrm>
            <a:off x="4986779" y="1529957"/>
            <a:ext cx="3158396" cy="1269804"/>
          </a:xfrm>
          <a:prstGeom prst="rect">
            <a:avLst/>
          </a:prstGeom>
        </p:spPr>
      </p:pic>
      <p:sp>
        <p:nvSpPr>
          <p:cNvPr id="8" name="TextBox 7">
            <a:extLst>
              <a:ext uri="{FF2B5EF4-FFF2-40B4-BE49-F238E27FC236}">
                <a16:creationId xmlns:a16="http://schemas.microsoft.com/office/drawing/2014/main" id="{F97652C0-B252-A945-B448-816B7DF8CFFD}"/>
              </a:ext>
            </a:extLst>
          </p:cNvPr>
          <p:cNvSpPr txBox="1"/>
          <p:nvPr/>
        </p:nvSpPr>
        <p:spPr>
          <a:xfrm>
            <a:off x="4511779" y="2817598"/>
            <a:ext cx="4145687" cy="246221"/>
          </a:xfrm>
          <a:prstGeom prst="rect">
            <a:avLst/>
          </a:prstGeom>
          <a:noFill/>
        </p:spPr>
        <p:txBody>
          <a:bodyPr wrap="none" rtlCol="0">
            <a:spAutoFit/>
          </a:bodyPr>
          <a:lstStyle/>
          <a:p>
            <a:pPr algn="ctr"/>
            <a:r>
              <a:rPr lang="en-TW" sz="1000" dirty="0"/>
              <a:t>Image Source: </a:t>
            </a:r>
            <a:r>
              <a:rPr lang="en-US" sz="1000" b="1" dirty="0">
                <a:hlinkClick r:id="rId5"/>
              </a:rPr>
              <a:t>An Overview of Consensus Algorithms</a:t>
            </a:r>
            <a:r>
              <a:rPr lang="en-TW" sz="1000" dirty="0"/>
              <a:t>, by DxChain</a:t>
            </a:r>
          </a:p>
        </p:txBody>
      </p:sp>
      <p:sp>
        <p:nvSpPr>
          <p:cNvPr id="9" name="TextBox 8">
            <a:extLst>
              <a:ext uri="{FF2B5EF4-FFF2-40B4-BE49-F238E27FC236}">
                <a16:creationId xmlns:a16="http://schemas.microsoft.com/office/drawing/2014/main" id="{5902045E-8B79-A741-ACBB-6327A1CFDCA6}"/>
              </a:ext>
            </a:extLst>
          </p:cNvPr>
          <p:cNvSpPr txBox="1"/>
          <p:nvPr/>
        </p:nvSpPr>
        <p:spPr>
          <a:xfrm>
            <a:off x="5156187" y="4881203"/>
            <a:ext cx="2856872" cy="246221"/>
          </a:xfrm>
          <a:prstGeom prst="rect">
            <a:avLst/>
          </a:prstGeom>
          <a:noFill/>
        </p:spPr>
        <p:txBody>
          <a:bodyPr wrap="none" rtlCol="0">
            <a:spAutoFit/>
          </a:bodyPr>
          <a:lstStyle/>
          <a:p>
            <a:pPr algn="ctr"/>
            <a:r>
              <a:rPr lang="en-TW" sz="1000" dirty="0"/>
              <a:t>Image Source: </a:t>
            </a:r>
            <a:r>
              <a:rPr lang="en-US" sz="1000" b="1" dirty="0">
                <a:hlinkClick r:id="rId7"/>
              </a:rPr>
              <a:t>Hypha Project</a:t>
            </a:r>
            <a:r>
              <a:rPr lang="en-TW" sz="1000" dirty="0"/>
              <a:t>, by Hypha Earth</a:t>
            </a:r>
          </a:p>
        </p:txBody>
      </p:sp>
      <p:sp>
        <p:nvSpPr>
          <p:cNvPr id="2" name="Slide Number Placeholder 1">
            <a:extLst>
              <a:ext uri="{FF2B5EF4-FFF2-40B4-BE49-F238E27FC236}">
                <a16:creationId xmlns:a16="http://schemas.microsoft.com/office/drawing/2014/main" id="{0A84A0D4-8606-3A4A-977D-214055E63E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dirty="0"/>
          </a:p>
        </p:txBody>
      </p:sp>
    </p:spTree>
    <p:extLst>
      <p:ext uri="{BB962C8B-B14F-4D97-AF65-F5344CB8AC3E}">
        <p14:creationId xmlns:p14="http://schemas.microsoft.com/office/powerpoint/2010/main" val="913942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err="1">
                <a:solidFill>
                  <a:schemeClr val="tx1"/>
                </a:solidFill>
              </a:rPr>
              <a:t>Paxos</a:t>
            </a:r>
            <a:r>
              <a:rPr lang="en-US" dirty="0">
                <a:solidFill>
                  <a:schemeClr val="tx1"/>
                </a:solidFill>
              </a:rPr>
              <a:t> Visualized</a:t>
            </a:r>
            <a:endParaRPr dirty="0">
              <a:solidFill>
                <a:schemeClr val="tx1"/>
              </a:solidFill>
            </a:endParaRPr>
          </a:p>
        </p:txBody>
      </p:sp>
      <p:pic>
        <p:nvPicPr>
          <p:cNvPr id="2" name="Picture 1">
            <a:hlinkClick r:id="rId3"/>
            <a:extLst>
              <a:ext uri="{FF2B5EF4-FFF2-40B4-BE49-F238E27FC236}">
                <a16:creationId xmlns:a16="http://schemas.microsoft.com/office/drawing/2014/main" id="{A6D1FD79-A826-C244-8128-2D148783A0EF}"/>
              </a:ext>
            </a:extLst>
          </p:cNvPr>
          <p:cNvPicPr>
            <a:picLocks noChangeAspect="1"/>
          </p:cNvPicPr>
          <p:nvPr/>
        </p:nvPicPr>
        <p:blipFill>
          <a:blip r:embed="rId4"/>
          <a:stretch>
            <a:fillRect/>
          </a:stretch>
        </p:blipFill>
        <p:spPr>
          <a:xfrm>
            <a:off x="1687336" y="1131165"/>
            <a:ext cx="5769327" cy="3938193"/>
          </a:xfrm>
          <a:prstGeom prst="rect">
            <a:avLst/>
          </a:prstGeom>
        </p:spPr>
      </p:pic>
      <p:sp>
        <p:nvSpPr>
          <p:cNvPr id="3" name="Slide Number Placeholder 2">
            <a:extLst>
              <a:ext uri="{FF2B5EF4-FFF2-40B4-BE49-F238E27FC236}">
                <a16:creationId xmlns:a16="http://schemas.microsoft.com/office/drawing/2014/main" id="{25CA1FF2-78CB-0F4B-90E0-13E8904EF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dirty="0"/>
          </a:p>
        </p:txBody>
      </p:sp>
    </p:spTree>
    <p:extLst>
      <p:ext uri="{BB962C8B-B14F-4D97-AF65-F5344CB8AC3E}">
        <p14:creationId xmlns:p14="http://schemas.microsoft.com/office/powerpoint/2010/main" val="17293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a:t>
            </a:r>
            <a:r>
              <a:rPr lang="en-US" dirty="0" err="1">
                <a:solidFill>
                  <a:schemeClr val="tx1"/>
                </a:solidFill>
              </a:rPr>
              <a:t>Paxos</a:t>
            </a:r>
            <a:endParaRPr dirty="0">
              <a:solidFill>
                <a:schemeClr val="tx1"/>
              </a:solidFill>
            </a:endParaRPr>
          </a:p>
        </p:txBody>
      </p:sp>
      <p:pic>
        <p:nvPicPr>
          <p:cNvPr id="2" name="Picture 1">
            <a:hlinkClick r:id="rId3"/>
            <a:extLst>
              <a:ext uri="{FF2B5EF4-FFF2-40B4-BE49-F238E27FC236}">
                <a16:creationId xmlns:a16="http://schemas.microsoft.com/office/drawing/2014/main" id="{0FD57B78-2E38-154C-A253-67AB3AE18904}"/>
              </a:ext>
            </a:extLst>
          </p:cNvPr>
          <p:cNvPicPr>
            <a:picLocks noChangeAspect="1"/>
          </p:cNvPicPr>
          <p:nvPr/>
        </p:nvPicPr>
        <p:blipFill>
          <a:blip r:embed="rId4"/>
          <a:stretch>
            <a:fillRect/>
          </a:stretch>
        </p:blipFill>
        <p:spPr>
          <a:xfrm>
            <a:off x="1430389" y="944640"/>
            <a:ext cx="6283222" cy="3894060"/>
          </a:xfrm>
          <a:prstGeom prst="rect">
            <a:avLst/>
          </a:prstGeom>
        </p:spPr>
      </p:pic>
      <p:pic>
        <p:nvPicPr>
          <p:cNvPr id="6" name="Picture 5">
            <a:hlinkClick r:id="rId5"/>
            <a:extLst>
              <a:ext uri="{FF2B5EF4-FFF2-40B4-BE49-F238E27FC236}">
                <a16:creationId xmlns:a16="http://schemas.microsoft.com/office/drawing/2014/main" id="{A30679CB-E740-4A47-91CA-308DCA3562D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1700" y="2199503"/>
            <a:ext cx="1785201" cy="1185790"/>
          </a:xfrm>
          <a:prstGeom prst="rect">
            <a:avLst/>
          </a:prstGeom>
        </p:spPr>
      </p:pic>
      <p:sp>
        <p:nvSpPr>
          <p:cNvPr id="3" name="Slide Number Placeholder 2">
            <a:extLst>
              <a:ext uri="{FF2B5EF4-FFF2-40B4-BE49-F238E27FC236}">
                <a16:creationId xmlns:a16="http://schemas.microsoft.com/office/drawing/2014/main" id="{A98A58A3-6EB5-F54F-A063-BDA4F6FF87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dirty="0"/>
          </a:p>
        </p:txBody>
      </p:sp>
    </p:spTree>
    <p:extLst>
      <p:ext uri="{BB962C8B-B14F-4D97-AF65-F5344CB8AC3E}">
        <p14:creationId xmlns:p14="http://schemas.microsoft.com/office/powerpoint/2010/main" val="3260748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 Talk on the subject of Raft</a:t>
            </a:r>
            <a:endParaRPr dirty="0">
              <a:solidFill>
                <a:schemeClr val="tx1"/>
              </a:solidFill>
            </a:endParaRPr>
          </a:p>
        </p:txBody>
      </p:sp>
      <p:pic>
        <p:nvPicPr>
          <p:cNvPr id="3" name="Picture 2">
            <a:hlinkClick r:id="rId3"/>
            <a:extLst>
              <a:ext uri="{FF2B5EF4-FFF2-40B4-BE49-F238E27FC236}">
                <a16:creationId xmlns:a16="http://schemas.microsoft.com/office/drawing/2014/main" id="{FCB8BAF3-C749-8946-866E-F4DA19DDFF66}"/>
              </a:ext>
            </a:extLst>
          </p:cNvPr>
          <p:cNvPicPr>
            <a:picLocks noChangeAspect="1"/>
          </p:cNvPicPr>
          <p:nvPr/>
        </p:nvPicPr>
        <p:blipFill>
          <a:blip r:embed="rId4"/>
          <a:stretch>
            <a:fillRect/>
          </a:stretch>
        </p:blipFill>
        <p:spPr>
          <a:xfrm>
            <a:off x="1928352" y="1017725"/>
            <a:ext cx="5287296" cy="3752871"/>
          </a:xfrm>
          <a:prstGeom prst="rect">
            <a:avLst/>
          </a:prstGeom>
        </p:spPr>
      </p:pic>
      <p:pic>
        <p:nvPicPr>
          <p:cNvPr id="5" name="Picture 4">
            <a:extLst>
              <a:ext uri="{FF2B5EF4-FFF2-40B4-BE49-F238E27FC236}">
                <a16:creationId xmlns:a16="http://schemas.microsoft.com/office/drawing/2014/main" id="{A32AA0E7-E4CD-E546-B3EC-DBE432D585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738211"/>
            <a:ext cx="2197047" cy="2092077"/>
          </a:xfrm>
          <a:prstGeom prst="rect">
            <a:avLst/>
          </a:prstGeom>
        </p:spPr>
      </p:pic>
      <p:sp>
        <p:nvSpPr>
          <p:cNvPr id="2" name="Slide Number Placeholder 1">
            <a:extLst>
              <a:ext uri="{FF2B5EF4-FFF2-40B4-BE49-F238E27FC236}">
                <a16:creationId xmlns:a16="http://schemas.microsoft.com/office/drawing/2014/main" id="{6EF4D533-10FF-8946-8B42-DCA33CB5BC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dirty="0"/>
          </a:p>
        </p:txBody>
      </p:sp>
    </p:spTree>
    <p:extLst>
      <p:ext uri="{BB962C8B-B14F-4D97-AF65-F5344CB8AC3E}">
        <p14:creationId xmlns:p14="http://schemas.microsoft.com/office/powerpoint/2010/main" val="17812544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b="1" dirty="0">
                <a:solidFill>
                  <a:schemeClr val="tx1"/>
                </a:solidFill>
              </a:rPr>
              <a:t>Kubernetes</a:t>
            </a:r>
            <a:r>
              <a:rPr lang="en-US" dirty="0">
                <a:solidFill>
                  <a:schemeClr val="tx1"/>
                </a:solidFill>
              </a:rPr>
              <a:t>/ETCD and Raft</a:t>
            </a:r>
            <a:endParaRPr dirty="0">
              <a:solidFill>
                <a:schemeClr val="tx1"/>
              </a:solidFill>
            </a:endParaRPr>
          </a:p>
        </p:txBody>
      </p:sp>
      <p:pic>
        <p:nvPicPr>
          <p:cNvPr id="3" name="Picture 2">
            <a:hlinkClick r:id="rId3"/>
            <a:extLst>
              <a:ext uri="{FF2B5EF4-FFF2-40B4-BE49-F238E27FC236}">
                <a16:creationId xmlns:a16="http://schemas.microsoft.com/office/drawing/2014/main" id="{67A226F9-1852-EB4C-8EE8-84AD11B78AB8}"/>
              </a:ext>
            </a:extLst>
          </p:cNvPr>
          <p:cNvPicPr>
            <a:picLocks noChangeAspect="1"/>
          </p:cNvPicPr>
          <p:nvPr/>
        </p:nvPicPr>
        <p:blipFill>
          <a:blip r:embed="rId4"/>
          <a:stretch>
            <a:fillRect/>
          </a:stretch>
        </p:blipFill>
        <p:spPr>
          <a:xfrm>
            <a:off x="1757457" y="1017725"/>
            <a:ext cx="5629086" cy="3470784"/>
          </a:xfrm>
          <a:prstGeom prst="rect">
            <a:avLst/>
          </a:prstGeom>
        </p:spPr>
      </p:pic>
      <p:sp>
        <p:nvSpPr>
          <p:cNvPr id="2" name="Slide Number Placeholder 1">
            <a:extLst>
              <a:ext uri="{FF2B5EF4-FFF2-40B4-BE49-F238E27FC236}">
                <a16:creationId xmlns:a16="http://schemas.microsoft.com/office/drawing/2014/main" id="{E91CED71-FEFE-F047-96C7-FE869847A2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dirty="0"/>
          </a:p>
        </p:txBody>
      </p:sp>
      <p:sp>
        <p:nvSpPr>
          <p:cNvPr id="4" name="TextBox 3">
            <a:extLst>
              <a:ext uri="{FF2B5EF4-FFF2-40B4-BE49-F238E27FC236}">
                <a16:creationId xmlns:a16="http://schemas.microsoft.com/office/drawing/2014/main" id="{9A5CA3CA-B510-4B4C-B513-15C92F2CA4C8}"/>
              </a:ext>
            </a:extLst>
          </p:cNvPr>
          <p:cNvSpPr txBox="1"/>
          <p:nvPr/>
        </p:nvSpPr>
        <p:spPr>
          <a:xfrm>
            <a:off x="2191380" y="4663217"/>
            <a:ext cx="4830168" cy="307777"/>
          </a:xfrm>
          <a:prstGeom prst="rect">
            <a:avLst/>
          </a:prstGeom>
          <a:noFill/>
        </p:spPr>
        <p:txBody>
          <a:bodyPr wrap="none" rtlCol="0">
            <a:spAutoFit/>
          </a:bodyPr>
          <a:lstStyle/>
          <a:p>
            <a:r>
              <a:rPr lang="en-TW" dirty="0"/>
              <a:t>Notice that </a:t>
            </a:r>
            <a:r>
              <a:rPr lang="en-TW" b="1" dirty="0"/>
              <a:t>Kubernetes</a:t>
            </a:r>
            <a:r>
              <a:rPr lang="en-TW" dirty="0"/>
              <a:t> is the original form of Cybernetics.</a:t>
            </a:r>
          </a:p>
        </p:txBody>
      </p:sp>
    </p:spTree>
    <p:extLst>
      <p:ext uri="{BB962C8B-B14F-4D97-AF65-F5344CB8AC3E}">
        <p14:creationId xmlns:p14="http://schemas.microsoft.com/office/powerpoint/2010/main" val="2711119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at3Words"/>
          <p:cNvSpPr txBox="1">
            <a:spLocks noGrp="1"/>
          </p:cNvSpPr>
          <p:nvPr>
            <p:ph type="title"/>
          </p:nvPr>
        </p:nvSpPr>
        <p:spPr>
          <a:prstGeom prst="rect">
            <a:avLst/>
          </a:prstGeom>
        </p:spPr>
        <p:txBody>
          <a:bodyPr/>
          <a:lstStyle/>
          <a:p>
            <a:pPr algn="ctr"/>
            <a:r>
              <a:rPr lang="en-US" dirty="0"/>
              <a:t>Namespace Management in Time</a:t>
            </a:r>
            <a:endParaRPr dirty="0"/>
          </a:p>
        </p:txBody>
      </p:sp>
      <p:pic>
        <p:nvPicPr>
          <p:cNvPr id="5" name="Picture 4">
            <a:hlinkClick r:id="rId2"/>
            <a:extLst>
              <a:ext uri="{FF2B5EF4-FFF2-40B4-BE49-F238E27FC236}">
                <a16:creationId xmlns:a16="http://schemas.microsoft.com/office/drawing/2014/main" id="{015E7C9A-3FEF-7449-B8A8-3A51ABB08A5D}"/>
              </a:ext>
            </a:extLst>
          </p:cNvPr>
          <p:cNvPicPr>
            <a:picLocks noChangeAspect="1"/>
          </p:cNvPicPr>
          <p:nvPr/>
        </p:nvPicPr>
        <p:blipFill>
          <a:blip r:embed="rId3"/>
          <a:stretch>
            <a:fillRect/>
          </a:stretch>
        </p:blipFill>
        <p:spPr>
          <a:xfrm>
            <a:off x="1958317" y="1098916"/>
            <a:ext cx="5227365" cy="3772736"/>
          </a:xfrm>
          <a:prstGeom prst="rect">
            <a:avLst/>
          </a:prstGeom>
        </p:spPr>
      </p:pic>
      <p:pic>
        <p:nvPicPr>
          <p:cNvPr id="1026" name="Picture 2">
            <a:hlinkClick r:id="rId4"/>
            <a:extLst>
              <a:ext uri="{FF2B5EF4-FFF2-40B4-BE49-F238E27FC236}">
                <a16:creationId xmlns:a16="http://schemas.microsoft.com/office/drawing/2014/main" id="{6BAAD749-D41C-6043-A211-750ADD1C3A7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8473" y="1688757"/>
            <a:ext cx="1859844" cy="10316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5E9788-C71B-5644-9DBC-E4E0AF1325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dirty="0"/>
          </a:p>
        </p:txBody>
      </p:sp>
    </p:spTree>
    <p:extLst>
      <p:ext uri="{BB962C8B-B14F-4D97-AF65-F5344CB8AC3E}">
        <p14:creationId xmlns:p14="http://schemas.microsoft.com/office/powerpoint/2010/main" val="882464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notion of Symmetry/Symmetry-breaking</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827465"/>
          </a:xfrm>
        </p:spPr>
        <p:txBody>
          <a:bodyPr/>
          <a:lstStyle/>
          <a:p>
            <a:r>
              <a:rPr lang="en-TW" dirty="0"/>
              <a:t>Find a video or image showing the Trust-worthy Book Keeping comes from Symmetry and Symmetry-Breaking!</a:t>
            </a:r>
          </a:p>
        </p:txBody>
      </p:sp>
      <p:pic>
        <p:nvPicPr>
          <p:cNvPr id="3" name="Picture 2">
            <a:hlinkClick r:id="rId2"/>
            <a:extLst>
              <a:ext uri="{FF2B5EF4-FFF2-40B4-BE49-F238E27FC236}">
                <a16:creationId xmlns:a16="http://schemas.microsoft.com/office/drawing/2014/main" id="{8AECFB7F-93B6-5347-91B7-C0E2D526CD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32007" y="2114690"/>
            <a:ext cx="2321378" cy="1552849"/>
          </a:xfrm>
          <a:prstGeom prst="rect">
            <a:avLst/>
          </a:prstGeom>
        </p:spPr>
      </p:pic>
      <p:pic>
        <p:nvPicPr>
          <p:cNvPr id="4" name="Picture 3">
            <a:hlinkClick r:id="rId4"/>
            <a:extLst>
              <a:ext uri="{FF2B5EF4-FFF2-40B4-BE49-F238E27FC236}">
                <a16:creationId xmlns:a16="http://schemas.microsoft.com/office/drawing/2014/main" id="{4FAFC7EA-18F1-D94D-B5C4-4B6A58F675A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93344" y="2114689"/>
            <a:ext cx="2321378" cy="1552850"/>
          </a:xfrm>
          <a:prstGeom prst="rect">
            <a:avLst/>
          </a:prstGeom>
        </p:spPr>
      </p:pic>
      <p:pic>
        <p:nvPicPr>
          <p:cNvPr id="5" name="Picture 4">
            <a:hlinkClick r:id="rId6"/>
            <a:extLst>
              <a:ext uri="{FF2B5EF4-FFF2-40B4-BE49-F238E27FC236}">
                <a16:creationId xmlns:a16="http://schemas.microsoft.com/office/drawing/2014/main" id="{1A867CAC-EB8C-EB4E-A4C7-3787B9BC95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0669" y="2114689"/>
            <a:ext cx="2321379" cy="1552850"/>
          </a:xfrm>
          <a:prstGeom prst="rect">
            <a:avLst/>
          </a:prstGeom>
        </p:spPr>
      </p:pic>
      <p:sp>
        <p:nvSpPr>
          <p:cNvPr id="6" name="Slide Number Placeholder 5">
            <a:extLst>
              <a:ext uri="{FF2B5EF4-FFF2-40B4-BE49-F238E27FC236}">
                <a16:creationId xmlns:a16="http://schemas.microsoft.com/office/drawing/2014/main" id="{0281B9A5-9E99-274E-A2A9-99E0994402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dirty="0"/>
          </a:p>
        </p:txBody>
      </p:sp>
    </p:spTree>
    <p:extLst>
      <p:ext uri="{BB962C8B-B14F-4D97-AF65-F5344CB8AC3E}">
        <p14:creationId xmlns:p14="http://schemas.microsoft.com/office/powerpoint/2010/main" val="13176111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xfrm>
            <a:off x="311700" y="3183257"/>
            <a:ext cx="8520600" cy="572700"/>
          </a:xfrm>
          <a:prstGeom prst="rect">
            <a:avLst/>
          </a:prstGeom>
        </p:spPr>
        <p:txBody>
          <a:bodyPr>
            <a:normAutofit fontScale="90000"/>
          </a:bodyPr>
          <a:lstStyle/>
          <a:p>
            <a:pPr algn="ctr"/>
            <a:r>
              <a:rPr lang="en-US" dirty="0">
                <a:solidFill>
                  <a:schemeClr val="tx1"/>
                </a:solidFill>
              </a:rPr>
              <a:t>How to move data in its simplest possible form?</a:t>
            </a:r>
            <a:endParaRPr dirty="0">
              <a:solidFill>
                <a:schemeClr val="tx1"/>
              </a:solidFill>
            </a:endParaRPr>
          </a:p>
        </p:txBody>
      </p:sp>
      <p:sp>
        <p:nvSpPr>
          <p:cNvPr id="12" name="TextBox 11">
            <a:extLst>
              <a:ext uri="{FF2B5EF4-FFF2-40B4-BE49-F238E27FC236}">
                <a16:creationId xmlns:a16="http://schemas.microsoft.com/office/drawing/2014/main" id="{E28DB819-9BB8-9D45-9932-A83282551F1C}"/>
              </a:ext>
            </a:extLst>
          </p:cNvPr>
          <p:cNvSpPr txBox="1"/>
          <p:nvPr/>
        </p:nvSpPr>
        <p:spPr>
          <a:xfrm>
            <a:off x="5632349" y="1366117"/>
            <a:ext cx="2654894" cy="307777"/>
          </a:xfrm>
          <a:prstGeom prst="rect">
            <a:avLst/>
          </a:prstGeom>
          <a:noFill/>
        </p:spPr>
        <p:txBody>
          <a:bodyPr wrap="none" rtlCol="0">
            <a:spAutoFit/>
          </a:bodyPr>
          <a:lstStyle/>
          <a:p>
            <a:r>
              <a:rPr lang="en-TW" dirty="0">
                <a:solidFill>
                  <a:schemeClr val="bg1"/>
                </a:solidFill>
              </a:rPr>
              <a:t>Huawei VP Mr. Yang Shaoqing</a:t>
            </a:r>
          </a:p>
        </p:txBody>
      </p:sp>
      <p:sp>
        <p:nvSpPr>
          <p:cNvPr id="2" name="TextBox 1">
            <a:extLst>
              <a:ext uri="{FF2B5EF4-FFF2-40B4-BE49-F238E27FC236}">
                <a16:creationId xmlns:a16="http://schemas.microsoft.com/office/drawing/2014/main" id="{9964A1A3-075A-544E-A817-DB5A6C49B308}"/>
              </a:ext>
            </a:extLst>
          </p:cNvPr>
          <p:cNvSpPr txBox="1"/>
          <p:nvPr/>
        </p:nvSpPr>
        <p:spPr>
          <a:xfrm>
            <a:off x="1132608" y="1971585"/>
            <a:ext cx="6878806" cy="646331"/>
          </a:xfrm>
          <a:prstGeom prst="rect">
            <a:avLst/>
          </a:prstGeom>
          <a:noFill/>
        </p:spPr>
        <p:txBody>
          <a:bodyPr wrap="none" rtlCol="0">
            <a:spAutoFit/>
          </a:bodyPr>
          <a:lstStyle/>
          <a:p>
            <a:pPr algn="ctr"/>
            <a:r>
              <a:rPr lang="en-US" sz="3600" dirty="0"/>
              <a:t>Algorithms is about moving data</a:t>
            </a:r>
            <a:r>
              <a:rPr lang="en-TW" sz="3600" dirty="0"/>
              <a:t>!</a:t>
            </a:r>
          </a:p>
        </p:txBody>
      </p:sp>
      <p:sp>
        <p:nvSpPr>
          <p:cNvPr id="3" name="Slide Number Placeholder 2">
            <a:extLst>
              <a:ext uri="{FF2B5EF4-FFF2-40B4-BE49-F238E27FC236}">
                <a16:creationId xmlns:a16="http://schemas.microsoft.com/office/drawing/2014/main" id="{4234D384-28BF-544B-B6FD-72BACBF888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dirty="0"/>
          </a:p>
        </p:txBody>
      </p:sp>
    </p:spTree>
    <p:extLst>
      <p:ext uri="{BB962C8B-B14F-4D97-AF65-F5344CB8AC3E}">
        <p14:creationId xmlns:p14="http://schemas.microsoft.com/office/powerpoint/2010/main" val="19547194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 Common Trick in Data Verification</a:t>
            </a:r>
            <a:endParaRPr lang="en-US" dirty="0">
              <a:latin typeface="+mj-lt"/>
              <a:ea typeface="STXingkai" panose="02010800040101010101" pitchFamily="2" charset="-122"/>
            </a:endParaRPr>
          </a:p>
        </p:txBody>
      </p:sp>
      <p:sp>
        <p:nvSpPr>
          <p:cNvPr id="8" name="Text Placeholder 7">
            <a:extLst>
              <a:ext uri="{FF2B5EF4-FFF2-40B4-BE49-F238E27FC236}">
                <a16:creationId xmlns:a16="http://schemas.microsoft.com/office/drawing/2014/main" id="{06BBEA90-2F8A-2143-BA86-4778DE12F8B5}"/>
              </a:ext>
            </a:extLst>
          </p:cNvPr>
          <p:cNvSpPr>
            <a:spLocks noGrp="1"/>
          </p:cNvSpPr>
          <p:nvPr>
            <p:ph type="body" idx="1"/>
          </p:nvPr>
        </p:nvSpPr>
        <p:spPr>
          <a:xfrm>
            <a:off x="311700" y="1152475"/>
            <a:ext cx="8520600" cy="1789508"/>
          </a:xfrm>
        </p:spPr>
        <p:txBody>
          <a:bodyPr/>
          <a:lstStyle/>
          <a:p>
            <a:r>
              <a:rPr lang="en-TW" dirty="0"/>
              <a:t>Double Entry Ledger is a mechanism to leverage closure properties to verify data!</a:t>
            </a:r>
          </a:p>
          <a:p>
            <a:r>
              <a:rPr lang="en-TW" dirty="0"/>
              <a:t>Double Entry Book Keeping was used as an example to explain the power of Symmetry/Invariance properties in Mathematics, not the only application</a:t>
            </a:r>
          </a:p>
          <a:p>
            <a:r>
              <a:rPr lang="en-TW" dirty="0"/>
              <a:t>All fields of sciences and maths are grounded on invariance somehow.</a:t>
            </a:r>
          </a:p>
        </p:txBody>
      </p:sp>
      <p:pic>
        <p:nvPicPr>
          <p:cNvPr id="6" name="Picture 5">
            <a:hlinkClick r:id="rId2"/>
            <a:extLst>
              <a:ext uri="{FF2B5EF4-FFF2-40B4-BE49-F238E27FC236}">
                <a16:creationId xmlns:a16="http://schemas.microsoft.com/office/drawing/2014/main" id="{074314B8-B6DE-884B-B992-12CB13C9133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4340" y="2993057"/>
            <a:ext cx="2101559" cy="1995935"/>
          </a:xfrm>
          <a:prstGeom prst="rect">
            <a:avLst/>
          </a:prstGeom>
        </p:spPr>
      </p:pic>
      <p:sp>
        <p:nvSpPr>
          <p:cNvPr id="7" name="TextBox 6">
            <a:extLst>
              <a:ext uri="{FF2B5EF4-FFF2-40B4-BE49-F238E27FC236}">
                <a16:creationId xmlns:a16="http://schemas.microsoft.com/office/drawing/2014/main" id="{4BF60DE9-9FD2-784E-9B93-8842FF9CB18A}"/>
              </a:ext>
            </a:extLst>
          </p:cNvPr>
          <p:cNvSpPr txBox="1"/>
          <p:nvPr/>
        </p:nvSpPr>
        <p:spPr>
          <a:xfrm>
            <a:off x="3025899" y="4732289"/>
            <a:ext cx="3198311" cy="307777"/>
          </a:xfrm>
          <a:prstGeom prst="rect">
            <a:avLst/>
          </a:prstGeom>
          <a:noFill/>
        </p:spPr>
        <p:txBody>
          <a:bodyPr wrap="none" rtlCol="0">
            <a:spAutoFit/>
          </a:bodyPr>
          <a:lstStyle/>
          <a:p>
            <a:r>
              <a:rPr lang="en-US" dirty="0">
                <a:hlinkClick r:id="rId4"/>
              </a:rPr>
              <a:t>https://</a:t>
            </a:r>
            <a:r>
              <a:rPr lang="en-US" dirty="0" err="1">
                <a:hlinkClick r:id="rId4"/>
              </a:rPr>
              <a:t>plato.stanford.edu</a:t>
            </a:r>
            <a:r>
              <a:rPr lang="en-US" dirty="0">
                <a:hlinkClick r:id="rId4"/>
              </a:rPr>
              <a:t>/entries/</a:t>
            </a:r>
            <a:r>
              <a:rPr lang="en-US" dirty="0" err="1">
                <a:hlinkClick r:id="rId4"/>
              </a:rPr>
              <a:t>weyl</a:t>
            </a:r>
            <a:r>
              <a:rPr lang="en-US" dirty="0">
                <a:hlinkClick r:id="rId4"/>
              </a:rPr>
              <a:t>/</a:t>
            </a:r>
            <a:endParaRPr lang="en-TW" dirty="0"/>
          </a:p>
        </p:txBody>
      </p:sp>
      <p:sp>
        <p:nvSpPr>
          <p:cNvPr id="9" name="TextBox 8">
            <a:extLst>
              <a:ext uri="{FF2B5EF4-FFF2-40B4-BE49-F238E27FC236}">
                <a16:creationId xmlns:a16="http://schemas.microsoft.com/office/drawing/2014/main" id="{4D6B9F0F-49BB-6E4A-9227-3F0506841A38}"/>
              </a:ext>
            </a:extLst>
          </p:cNvPr>
          <p:cNvSpPr txBox="1"/>
          <p:nvPr/>
        </p:nvSpPr>
        <p:spPr>
          <a:xfrm>
            <a:off x="4790660" y="3144638"/>
            <a:ext cx="3198311" cy="1384995"/>
          </a:xfrm>
          <a:prstGeom prst="rect">
            <a:avLst/>
          </a:prstGeom>
          <a:noFill/>
        </p:spPr>
        <p:txBody>
          <a:bodyPr wrap="square" rtlCol="0">
            <a:spAutoFit/>
          </a:bodyPr>
          <a:lstStyle/>
          <a:p>
            <a:r>
              <a:rPr lang="en-US" dirty="0"/>
              <a:t>“the root of all symmetry principles lies in the assumption that it is impossible to observe certain basic quantities” (p. 178 of </a:t>
            </a:r>
            <a:r>
              <a:rPr lang="en-US" i="1" dirty="0"/>
              <a:t>Particle Physics and Introduction to Field Theory</a:t>
            </a:r>
            <a:r>
              <a:rPr lang="en-US" dirty="0"/>
              <a:t>, New York: Harwood Academic Publishers.)</a:t>
            </a:r>
            <a:endParaRPr lang="en-TW" dirty="0"/>
          </a:p>
        </p:txBody>
      </p:sp>
      <p:sp>
        <p:nvSpPr>
          <p:cNvPr id="3" name="Slide Number Placeholder 2">
            <a:extLst>
              <a:ext uri="{FF2B5EF4-FFF2-40B4-BE49-F238E27FC236}">
                <a16:creationId xmlns:a16="http://schemas.microsoft.com/office/drawing/2014/main" id="{A29F6626-3F66-164D-B1AA-3B0CA50687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dirty="0"/>
          </a:p>
        </p:txBody>
      </p:sp>
    </p:spTree>
    <p:extLst>
      <p:ext uri="{BB962C8B-B14F-4D97-AF65-F5344CB8AC3E}">
        <p14:creationId xmlns:p14="http://schemas.microsoft.com/office/powerpoint/2010/main" val="900799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Hybrid Architecture Example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14338" name="Picture 2">
            <a:hlinkClick r:id="rId3"/>
            <a:extLst>
              <a:ext uri="{FF2B5EF4-FFF2-40B4-BE49-F238E27FC236}">
                <a16:creationId xmlns:a16="http://schemas.microsoft.com/office/drawing/2014/main" id="{B9360890-CA7F-9742-82A2-907977265B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36412" y="1338748"/>
            <a:ext cx="5871176" cy="3324469"/>
          </a:xfrm>
          <a:prstGeom prst="rect">
            <a:avLst/>
          </a:prstGeom>
          <a:noFill/>
          <a:extLst>
            <a:ext uri="{909E8E84-426E-40DD-AFC4-6F175D3DCCD1}">
              <a14:hiddenFill xmlns:a14="http://schemas.microsoft.com/office/drawing/2010/main">
                <a:solidFill>
                  <a:srgbClr val="FFFFFF"/>
                </a:solidFill>
              </a14:hiddenFill>
            </a:ext>
          </a:extLst>
        </p:spPr>
      </p:pic>
      <p:sp>
        <p:nvSpPr>
          <p:cNvPr id="5" name="Line Callout 1 4">
            <a:extLst>
              <a:ext uri="{FF2B5EF4-FFF2-40B4-BE49-F238E27FC236}">
                <a16:creationId xmlns:a16="http://schemas.microsoft.com/office/drawing/2014/main" id="{48DEECB9-57C0-D241-9E27-4B161DD86C73}"/>
              </a:ext>
            </a:extLst>
          </p:cNvPr>
          <p:cNvSpPr/>
          <p:nvPr/>
        </p:nvSpPr>
        <p:spPr>
          <a:xfrm>
            <a:off x="7814663" y="740847"/>
            <a:ext cx="1094478" cy="653143"/>
          </a:xfrm>
          <a:prstGeom prst="borderCallout1">
            <a:avLst>
              <a:gd name="adj1" fmla="val 91691"/>
              <a:gd name="adj2" fmla="val -8333"/>
              <a:gd name="adj3" fmla="val 163088"/>
              <a:gd name="adj4" fmla="val -47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Neural Network</a:t>
            </a:r>
          </a:p>
        </p:txBody>
      </p:sp>
      <p:sp>
        <p:nvSpPr>
          <p:cNvPr id="10" name="Line Callout 1 9">
            <a:extLst>
              <a:ext uri="{FF2B5EF4-FFF2-40B4-BE49-F238E27FC236}">
                <a16:creationId xmlns:a16="http://schemas.microsoft.com/office/drawing/2014/main" id="{D380A43D-41CD-3149-9975-EE4917D80821}"/>
              </a:ext>
            </a:extLst>
          </p:cNvPr>
          <p:cNvSpPr/>
          <p:nvPr/>
        </p:nvSpPr>
        <p:spPr>
          <a:xfrm>
            <a:off x="7814663" y="3000982"/>
            <a:ext cx="1094478" cy="653143"/>
          </a:xfrm>
          <a:prstGeom prst="borderCallout1">
            <a:avLst>
              <a:gd name="adj1" fmla="val 18750"/>
              <a:gd name="adj2" fmla="val -8333"/>
              <a:gd name="adj3" fmla="val -9853"/>
              <a:gd name="adj4" fmla="val -622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Image Processing</a:t>
            </a:r>
          </a:p>
        </p:txBody>
      </p:sp>
      <p:sp>
        <p:nvSpPr>
          <p:cNvPr id="11" name="Line Callout 1 10">
            <a:extLst>
              <a:ext uri="{FF2B5EF4-FFF2-40B4-BE49-F238E27FC236}">
                <a16:creationId xmlns:a16="http://schemas.microsoft.com/office/drawing/2014/main" id="{0A44E0F3-3750-9746-BE8E-3C74906E2A6F}"/>
              </a:ext>
            </a:extLst>
          </p:cNvPr>
          <p:cNvSpPr/>
          <p:nvPr/>
        </p:nvSpPr>
        <p:spPr>
          <a:xfrm>
            <a:off x="311699" y="4206874"/>
            <a:ext cx="1094478" cy="653143"/>
          </a:xfrm>
          <a:prstGeom prst="borderCallout1">
            <a:avLst>
              <a:gd name="adj1" fmla="val 58750"/>
              <a:gd name="adj2" fmla="val 105403"/>
              <a:gd name="adj3" fmla="val 36029"/>
              <a:gd name="adj4" fmla="val 136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Machine Learning</a:t>
            </a:r>
          </a:p>
        </p:txBody>
      </p:sp>
      <p:sp>
        <p:nvSpPr>
          <p:cNvPr id="12" name="Line Callout 1 11">
            <a:extLst>
              <a:ext uri="{FF2B5EF4-FFF2-40B4-BE49-F238E27FC236}">
                <a16:creationId xmlns:a16="http://schemas.microsoft.com/office/drawing/2014/main" id="{8CF18719-18CF-FC48-AB45-540B35A02756}"/>
              </a:ext>
            </a:extLst>
          </p:cNvPr>
          <p:cNvSpPr/>
          <p:nvPr/>
        </p:nvSpPr>
        <p:spPr>
          <a:xfrm>
            <a:off x="311699" y="731375"/>
            <a:ext cx="1209596" cy="653143"/>
          </a:xfrm>
          <a:prstGeom prst="borderCallout1">
            <a:avLst>
              <a:gd name="adj1" fmla="val 58750"/>
              <a:gd name="adj2" fmla="val 105403"/>
              <a:gd name="adj3" fmla="val 137205"/>
              <a:gd name="adj4" fmla="val 23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TW" dirty="0"/>
              <a:t>on Neumann Architecture</a:t>
            </a:r>
          </a:p>
        </p:txBody>
      </p:sp>
      <p:sp>
        <p:nvSpPr>
          <p:cNvPr id="14" name="Line Callout 1 13">
            <a:extLst>
              <a:ext uri="{FF2B5EF4-FFF2-40B4-BE49-F238E27FC236}">
                <a16:creationId xmlns:a16="http://schemas.microsoft.com/office/drawing/2014/main" id="{565E8AE8-9766-B241-9A0C-6CE0C520A1DC}"/>
              </a:ext>
            </a:extLst>
          </p:cNvPr>
          <p:cNvSpPr/>
          <p:nvPr/>
        </p:nvSpPr>
        <p:spPr>
          <a:xfrm>
            <a:off x="7814663" y="1890799"/>
            <a:ext cx="1094478" cy="653143"/>
          </a:xfrm>
          <a:prstGeom prst="borderCallout1">
            <a:avLst>
              <a:gd name="adj1" fmla="val 41103"/>
              <a:gd name="adj2" fmla="val -12545"/>
              <a:gd name="adj3" fmla="val 37206"/>
              <a:gd name="adj4" fmla="val -1464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Graphics Processing</a:t>
            </a:r>
          </a:p>
        </p:txBody>
      </p:sp>
      <p:sp>
        <p:nvSpPr>
          <p:cNvPr id="15" name="Line Callout 1 14">
            <a:extLst>
              <a:ext uri="{FF2B5EF4-FFF2-40B4-BE49-F238E27FC236}">
                <a16:creationId xmlns:a16="http://schemas.microsoft.com/office/drawing/2014/main" id="{401CB644-7F44-7A4D-8F0E-97A51D6BC22E}"/>
              </a:ext>
            </a:extLst>
          </p:cNvPr>
          <p:cNvSpPr/>
          <p:nvPr/>
        </p:nvSpPr>
        <p:spPr>
          <a:xfrm>
            <a:off x="311699" y="2543942"/>
            <a:ext cx="1209596" cy="653143"/>
          </a:xfrm>
          <a:prstGeom prst="borderCallout1">
            <a:avLst>
              <a:gd name="adj1" fmla="val 58750"/>
              <a:gd name="adj2" fmla="val 105403"/>
              <a:gd name="adj3" fmla="val 41911"/>
              <a:gd name="adj4" fmla="val 118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Dedicated Security</a:t>
            </a:r>
            <a:endParaRPr lang="en-TW" dirty="0"/>
          </a:p>
        </p:txBody>
      </p:sp>
    </p:spTree>
    <p:extLst>
      <p:ext uri="{BB962C8B-B14F-4D97-AF65-F5344CB8AC3E}">
        <p14:creationId xmlns:p14="http://schemas.microsoft.com/office/powerpoint/2010/main" val="7962013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Accountants and the Invention of Writing</a:t>
            </a:r>
            <a:endParaRPr lang="en-US"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4013199" y="1200152"/>
            <a:ext cx="4889953" cy="3346448"/>
          </a:xfrm>
        </p:spPr>
        <p:txBody>
          <a:bodyPr>
            <a:normAutofit/>
          </a:bodyPr>
          <a:lstStyle/>
          <a:p>
            <a:r>
              <a:rPr lang="en-US" altLang="zh-CN" dirty="0">
                <a:latin typeface="+mj-lt"/>
                <a:ea typeface="Weibei SC" panose="03000800000000000000" pitchFamily="66" charset="-128"/>
              </a:rPr>
              <a:t>Luca</a:t>
            </a:r>
            <a:r>
              <a:rPr lang="zh-CN" altLang="en-US" dirty="0">
                <a:latin typeface="+mj-lt"/>
                <a:ea typeface="Weibei SC" panose="03000800000000000000" pitchFamily="66" charset="-128"/>
              </a:rPr>
              <a:t> </a:t>
            </a:r>
            <a:r>
              <a:rPr lang="en-US" altLang="zh-CN" dirty="0" err="1">
                <a:latin typeface="+mj-lt"/>
                <a:ea typeface="Weibei SC" panose="03000800000000000000" pitchFamily="66" charset="-128"/>
              </a:rPr>
              <a:t>Pacioli</a:t>
            </a:r>
            <a:r>
              <a:rPr lang="en-US" altLang="zh-CN" dirty="0">
                <a:latin typeface="+mj-lt"/>
                <a:ea typeface="Weibei SC" panose="03000800000000000000" pitchFamily="66" charset="-128"/>
              </a:rPr>
              <a:t> </a:t>
            </a:r>
            <a:r>
              <a:rPr lang="en-US" altLang="zh-CN" dirty="0">
                <a:latin typeface="+mj-lt"/>
                <a:ea typeface="STXingkai" panose="02010800040101010101" pitchFamily="2" charset="-122"/>
              </a:rPr>
              <a:t>published</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26</a:t>
            </a:r>
            <a:r>
              <a:rPr lang="zh-CN" altLang="en-US" dirty="0">
                <a:latin typeface="+mj-lt"/>
                <a:ea typeface="STXingkai" panose="02010800040101010101" pitchFamily="2" charset="-122"/>
              </a:rPr>
              <a:t> </a:t>
            </a:r>
            <a:r>
              <a:rPr lang="en-US" altLang="zh-CN" dirty="0">
                <a:latin typeface="+mj-lt"/>
                <a:ea typeface="STXingkai" panose="02010800040101010101" pitchFamily="2" charset="-122"/>
              </a:rPr>
              <a:t>pages of account balancing techniques in a math textbook</a:t>
            </a:r>
          </a:p>
          <a:p>
            <a:r>
              <a:rPr lang="en-US" altLang="zh-CN" dirty="0">
                <a:latin typeface="+mj-lt"/>
                <a:ea typeface="STXingkai" panose="02010800040101010101" pitchFamily="2" charset="-122"/>
              </a:rPr>
              <a:t>Accounting Balancing Equation</a:t>
            </a:r>
          </a:p>
          <a:p>
            <a:pPr marL="342900" lvl="1" indent="0">
              <a:buNone/>
            </a:pPr>
            <a:r>
              <a:rPr lang="en-US" altLang="zh-CN" dirty="0">
                <a:latin typeface="+mj-lt"/>
                <a:ea typeface="Weibei SC" panose="03000800000000000000" pitchFamily="66" charset="-128"/>
              </a:rPr>
              <a:t>Asset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Liability</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a:t>
            </a:r>
            <a:r>
              <a:rPr lang="zh-CN" altLang="en-US" dirty="0">
                <a:latin typeface="+mj-lt"/>
                <a:ea typeface="Weibei SC" panose="03000800000000000000" pitchFamily="66" charset="-128"/>
              </a:rPr>
              <a:t> </a:t>
            </a:r>
            <a:r>
              <a:rPr lang="en-US" altLang="zh-CN" dirty="0">
                <a:latin typeface="+mj-lt"/>
                <a:ea typeface="Weibei SC" panose="03000800000000000000" pitchFamily="66" charset="-128"/>
              </a:rPr>
              <a:t>Equity</a:t>
            </a:r>
          </a:p>
        </p:txBody>
      </p:sp>
      <p:pic>
        <p:nvPicPr>
          <p:cNvPr id="4" name="Picture 3">
            <a:extLst>
              <a:ext uri="{FF2B5EF4-FFF2-40B4-BE49-F238E27FC236}">
                <a16:creationId xmlns:a16="http://schemas.microsoft.com/office/drawing/2014/main" id="{A64164C4-9557-4948-811B-4D8DFA8B6E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848" y="1218124"/>
            <a:ext cx="3428548" cy="2857124"/>
          </a:xfrm>
          <a:prstGeom prst="rect">
            <a:avLst/>
          </a:prstGeom>
        </p:spPr>
      </p:pic>
      <p:pic>
        <p:nvPicPr>
          <p:cNvPr id="5" name="Picture 4">
            <a:extLst>
              <a:ext uri="{FF2B5EF4-FFF2-40B4-BE49-F238E27FC236}">
                <a16:creationId xmlns:a16="http://schemas.microsoft.com/office/drawing/2014/main" id="{B5A9658F-4B4D-B148-8631-8B8C39F6B0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13199" y="3045149"/>
            <a:ext cx="4136573" cy="2060197"/>
          </a:xfrm>
          <a:prstGeom prst="rect">
            <a:avLst/>
          </a:prstGeom>
        </p:spPr>
      </p:pic>
      <p:cxnSp>
        <p:nvCxnSpPr>
          <p:cNvPr id="7" name="Straight Arrow Connector 6">
            <a:extLst>
              <a:ext uri="{FF2B5EF4-FFF2-40B4-BE49-F238E27FC236}">
                <a16:creationId xmlns:a16="http://schemas.microsoft.com/office/drawing/2014/main" id="{81D43C11-6825-9F4D-90AE-B48A481F0D7B}"/>
              </a:ext>
            </a:extLst>
          </p:cNvPr>
          <p:cNvCxnSpPr>
            <a:cxnSpLocks/>
          </p:cNvCxnSpPr>
          <p:nvPr/>
        </p:nvCxnSpPr>
        <p:spPr>
          <a:xfrm>
            <a:off x="5400678" y="2962354"/>
            <a:ext cx="1500865"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7DCBE4-E0A5-2247-AE91-84DD693235C3}"/>
              </a:ext>
            </a:extLst>
          </p:cNvPr>
          <p:cNvCxnSpPr>
            <a:cxnSpLocks/>
          </p:cNvCxnSpPr>
          <p:nvPr/>
        </p:nvCxnSpPr>
        <p:spPr>
          <a:xfrm>
            <a:off x="6151110" y="2962354"/>
            <a:ext cx="1425348" cy="825875"/>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751CBF7B-E783-6248-92C5-62CBFF1A1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dirty="0"/>
          </a:p>
        </p:txBody>
      </p:sp>
    </p:spTree>
    <p:extLst>
      <p:ext uri="{BB962C8B-B14F-4D97-AF65-F5344CB8AC3E}">
        <p14:creationId xmlns:p14="http://schemas.microsoft.com/office/powerpoint/2010/main" val="12681574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 Keeping is the foundation of Capitalism</a:t>
            </a:r>
            <a:endParaRPr lang="en-US" sz="2400" dirty="0">
              <a:latin typeface="+mj-lt"/>
              <a:ea typeface="STXingkai" panose="02010800040101010101" pitchFamily="2" charset="-122"/>
            </a:endParaRPr>
          </a:p>
        </p:txBody>
      </p:sp>
      <p:sp>
        <p:nvSpPr>
          <p:cNvPr id="3" name="Text Placeholder 2">
            <a:extLst>
              <a:ext uri="{FF2B5EF4-FFF2-40B4-BE49-F238E27FC236}">
                <a16:creationId xmlns:a16="http://schemas.microsoft.com/office/drawing/2014/main" id="{706C07D2-645F-5F4D-863D-CAE8B51D3F3F}"/>
              </a:ext>
            </a:extLst>
          </p:cNvPr>
          <p:cNvSpPr>
            <a:spLocks noGrp="1"/>
          </p:cNvSpPr>
          <p:nvPr>
            <p:ph type="body" idx="1"/>
          </p:nvPr>
        </p:nvSpPr>
        <p:spPr>
          <a:xfrm>
            <a:off x="2699658" y="1200152"/>
            <a:ext cx="6203495" cy="3737370"/>
          </a:xfrm>
        </p:spPr>
        <p:txBody>
          <a:bodyPr>
            <a:normAutofit fontScale="77500" lnSpcReduction="20000"/>
          </a:bodyPr>
          <a:lstStyle/>
          <a:p>
            <a:r>
              <a:rPr lang="zh-CN" altLang="en-US" dirty="0">
                <a:latin typeface="STXingkai" panose="02010800040101010101" pitchFamily="2" charset="-122"/>
                <a:ea typeface="STXingkai" panose="02010800040101010101" pitchFamily="2" charset="-122"/>
              </a:rPr>
              <a:t>复式记账是</a:t>
            </a:r>
            <a:r>
              <a:rPr lang="en-US" altLang="zh-CN" dirty="0" err="1">
                <a:latin typeface="Weibei SC" panose="03000800000000000000" pitchFamily="66" charset="-128"/>
                <a:ea typeface="Weibei SC" panose="03000800000000000000" pitchFamily="66" charset="-128"/>
              </a:rPr>
              <a:t>Pacioli</a:t>
            </a:r>
            <a:r>
              <a:rPr lang="zh-CN" altLang="en-US" dirty="0">
                <a:latin typeface="STXingkai" panose="02010800040101010101" pitchFamily="2" charset="-122"/>
                <a:ea typeface="STXingkai" panose="02010800040101010101" pitchFamily="2" charset="-122"/>
              </a:rPr>
              <a:t>最著名的</a:t>
            </a:r>
            <a:r>
              <a:rPr lang="zh-CN" altLang="en-US" dirty="0">
                <a:solidFill>
                  <a:srgbClr val="FF0000"/>
                </a:solidFill>
                <a:latin typeface="STXingkai" panose="02010800040101010101" pitchFamily="2" charset="-122"/>
                <a:ea typeface="STXingkai" panose="02010800040101010101" pitchFamily="2" charset="-122"/>
              </a:rPr>
              <a:t>科学</a:t>
            </a:r>
            <a:r>
              <a:rPr lang="zh-CN" altLang="en-US" dirty="0">
                <a:latin typeface="STXingkai" panose="02010800040101010101" pitchFamily="2" charset="-122"/>
                <a:ea typeface="STXingkai" panose="02010800040101010101" pitchFamily="2" charset="-122"/>
              </a:rPr>
              <a:t>贡献</a:t>
            </a:r>
            <a:endParaRPr lang="en-US" altLang="zh-CN" dirty="0">
              <a:latin typeface="STXingkai" panose="02010800040101010101" pitchFamily="2" charset="-122"/>
              <a:ea typeface="STXingkai" panose="02010800040101010101" pitchFamily="2" charset="-122"/>
            </a:endParaRPr>
          </a:p>
          <a:p>
            <a:r>
              <a:rPr lang="en-US" altLang="zh-CN" dirty="0" err="1">
                <a:latin typeface="Weibei SC" panose="03000800000000000000" pitchFamily="66" charset="-128"/>
                <a:ea typeface="Weibei SC" panose="03000800000000000000" pitchFamily="66" charset="-128"/>
              </a:rPr>
              <a:t>Pacioli</a:t>
            </a:r>
            <a:r>
              <a:rPr lang="zh-CN" altLang="en-US"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是达芬奇的合作伙伴</a:t>
            </a:r>
            <a:endParaRPr lang="en-US" altLang="zh-CN" dirty="0">
              <a:latin typeface="STXingkai" panose="02010800040101010101" pitchFamily="2" charset="-122"/>
              <a:ea typeface="STXingkai" panose="02010800040101010101" pitchFamily="2" charset="-122"/>
            </a:endParaRPr>
          </a:p>
          <a:p>
            <a:r>
              <a:rPr lang="en-US" altLang="zh-CN" dirty="0">
                <a:latin typeface="Weibei SC" panose="03000800000000000000" pitchFamily="66" charset="-128"/>
                <a:ea typeface="Weibei SC" panose="03000800000000000000" pitchFamily="66" charset="-128"/>
              </a:rPr>
              <a:t>Summa de </a:t>
            </a:r>
            <a:r>
              <a:rPr lang="en-US" altLang="zh-CN" dirty="0" err="1">
                <a:latin typeface="Weibei SC" panose="03000800000000000000" pitchFamily="66" charset="-128"/>
                <a:ea typeface="Weibei SC" panose="03000800000000000000" pitchFamily="66" charset="-128"/>
              </a:rPr>
              <a:t>arithmetica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geometria</a:t>
            </a:r>
            <a:r>
              <a:rPr lang="en-US" altLang="zh-CN" dirty="0">
                <a:latin typeface="Weibei SC" panose="03000800000000000000" pitchFamily="66" charset="-128"/>
                <a:ea typeface="Weibei SC" panose="03000800000000000000" pitchFamily="66" charset="-128"/>
              </a:rPr>
              <a:t>, </a:t>
            </a:r>
            <a:r>
              <a:rPr lang="en-US" altLang="zh-CN" dirty="0" err="1">
                <a:latin typeface="Weibei SC" panose="03000800000000000000" pitchFamily="66" charset="-128"/>
                <a:ea typeface="Weibei SC" panose="03000800000000000000" pitchFamily="66" charset="-128"/>
              </a:rPr>
              <a:t>proportioni</a:t>
            </a:r>
            <a:r>
              <a:rPr lang="en-US" altLang="zh-CN" dirty="0">
                <a:latin typeface="Weibei SC" panose="03000800000000000000" pitchFamily="66" charset="-128"/>
                <a:ea typeface="Weibei SC" panose="03000800000000000000" pitchFamily="66" charset="-128"/>
              </a:rPr>
              <a:t> et </a:t>
            </a:r>
            <a:r>
              <a:rPr lang="en-US" altLang="zh-CN" dirty="0" err="1">
                <a:latin typeface="Weibei SC" panose="03000800000000000000" pitchFamily="66" charset="-128"/>
                <a:ea typeface="Weibei SC" panose="03000800000000000000" pitchFamily="66" charset="-128"/>
              </a:rPr>
              <a:t>proportionalita</a:t>
            </a:r>
            <a:r>
              <a:rPr lang="en-US" altLang="zh-CN" dirty="0">
                <a:latin typeface="Weibei SC" panose="03000800000000000000" pitchFamily="66" charset="-128"/>
                <a:ea typeface="Weibei SC" panose="03000800000000000000" pitchFamily="66" charset="-128"/>
              </a:rPr>
              <a:t> </a:t>
            </a:r>
            <a:r>
              <a:rPr lang="zh-CN" altLang="en-US" dirty="0">
                <a:latin typeface="STXingkai" panose="02010800040101010101" pitchFamily="2" charset="-122"/>
                <a:ea typeface="STXingkai" panose="02010800040101010101" pitchFamily="2" charset="-122"/>
              </a:rPr>
              <a:t>（算术、几何、比例与可比性之总论）</a:t>
            </a:r>
            <a:endParaRPr lang="en-US" altLang="zh-CN" dirty="0">
              <a:latin typeface="STXingkai" panose="02010800040101010101" pitchFamily="2" charset="-122"/>
              <a:ea typeface="STXingkai" panose="02010800040101010101" pitchFamily="2" charset="-122"/>
            </a:endParaRPr>
          </a:p>
          <a:p>
            <a:pPr lvl="1"/>
            <a:r>
              <a:rPr lang="zh-CN" altLang="en-US" dirty="0">
                <a:latin typeface="STXingkai" panose="02010800040101010101" pitchFamily="2" charset="-122"/>
                <a:ea typeface="STXingkai" panose="02010800040101010101" pitchFamily="2" charset="-122"/>
              </a:rPr>
              <a:t>该书集成了代数、几何、逻辑、计算和记账的内容，包括复利计算等金融学的知识。</a:t>
            </a:r>
            <a:endParaRPr lang="en-US" altLang="zh-CN" dirty="0">
              <a:latin typeface="STXingkai" panose="02010800040101010101" pitchFamily="2" charset="-122"/>
              <a:ea typeface="STXingkai" panose="02010800040101010101" pitchFamily="2" charset="-122"/>
            </a:endParaRPr>
          </a:p>
          <a:p>
            <a:pPr marL="342900" lvl="1" indent="0">
              <a:buNone/>
            </a:pPr>
            <a:r>
              <a:rPr lang="zh-CN" altLang="en-US" dirty="0">
                <a:latin typeface="STXingkai" panose="02010800040101010101" pitchFamily="2" charset="-122"/>
                <a:ea typeface="STXingkai" panose="02010800040101010101" pitchFamily="2" charset="-122"/>
              </a:rPr>
              <a:t>是现代科学的奠基之作。</a:t>
            </a:r>
            <a:endParaRPr lang="en-US" altLang="zh-CN" sz="1350" dirty="0">
              <a:latin typeface="STXingkai" panose="02010800040101010101" pitchFamily="2" charset="-122"/>
              <a:ea typeface="STXingkai" panose="02010800040101010101" pitchFamily="2" charset="-122"/>
            </a:endParaRPr>
          </a:p>
          <a:p>
            <a:pPr marL="342900" lvl="1" indent="0">
              <a:buNone/>
            </a:pPr>
            <a:endParaRPr lang="en-US" altLang="zh-CN" sz="1350" dirty="0">
              <a:latin typeface="STXingkai" panose="02010800040101010101" pitchFamily="2" charset="-122"/>
              <a:ea typeface="STXingkai" panose="02010800040101010101" pitchFamily="2" charset="-122"/>
            </a:endParaRPr>
          </a:p>
          <a:p>
            <a:pPr marL="342900" lvl="1" indent="0">
              <a:buNone/>
            </a:pPr>
            <a:r>
              <a:rPr lang="en-US" altLang="zh-CN" sz="1350" dirty="0">
                <a:latin typeface="Weibei SC" panose="03000800000000000000" pitchFamily="66" charset="-128"/>
                <a:ea typeface="Weibei SC" panose="03000800000000000000" pitchFamily="66" charset="-128"/>
              </a:rPr>
              <a:t>“</a:t>
            </a:r>
            <a:r>
              <a:rPr lang="en-US" sz="1350" dirty="0"/>
              <a:t>historian James </a:t>
            </a:r>
            <a:r>
              <a:rPr lang="en-US" sz="1350" dirty="0" err="1"/>
              <a:t>Aho</a:t>
            </a:r>
            <a:r>
              <a:rPr lang="en-US" sz="1350" dirty="0"/>
              <a:t> linked double-entry bookkeeping to the ancient art of rhetoric, … </a:t>
            </a:r>
            <a:r>
              <a:rPr lang="en-US" altLang="zh-CN" sz="1350" dirty="0">
                <a:latin typeface="Weibei SC" panose="03000800000000000000" pitchFamily="66" charset="-128"/>
                <a:ea typeface="Weibei SC" panose="03000800000000000000" pitchFamily="66" charset="-128"/>
              </a:rPr>
              <a:t>medieval merchants used double-entry bookkeeping as a rhetorical tool of capitalist propaganda, to persuade their ‘audience’ that their business was honest, morally sound and its profit-making ethically justified.”</a:t>
            </a:r>
          </a:p>
          <a:p>
            <a:pPr marL="342900" lvl="1" indent="0">
              <a:buNone/>
            </a:pPr>
            <a:endParaRPr lang="en-US" altLang="zh-CN" sz="1350" dirty="0">
              <a:latin typeface="Weibei SC" panose="03000800000000000000" pitchFamily="66" charset="-128"/>
              <a:ea typeface="Weibei SC" panose="03000800000000000000" pitchFamily="66" charset="-128"/>
            </a:endParaRPr>
          </a:p>
          <a:p>
            <a:pPr marL="342900" lvl="1" indent="0">
              <a:buNone/>
            </a:pPr>
            <a:r>
              <a:rPr lang="en-US" altLang="zh-CN" sz="1350" dirty="0">
                <a:latin typeface="Weibei SC" panose="03000800000000000000" pitchFamily="66" charset="-128"/>
                <a:ea typeface="Weibei SC" panose="03000800000000000000" pitchFamily="66" charset="-128"/>
              </a:rPr>
              <a:t>Excerpt From: Jane Gleeson-White. “Double Entry.” </a:t>
            </a:r>
            <a:endParaRPr lang="en-US" altLang="zh-CN" dirty="0">
              <a:latin typeface="STXingkai" panose="02010800040101010101" pitchFamily="2" charset="-122"/>
              <a:ea typeface="STXingkai" panose="02010800040101010101" pitchFamily="2" charset="-122"/>
            </a:endParaRPr>
          </a:p>
        </p:txBody>
      </p:sp>
      <p:pic>
        <p:nvPicPr>
          <p:cNvPr id="6" name="Picture 5">
            <a:extLst>
              <a:ext uri="{FF2B5EF4-FFF2-40B4-BE49-F238E27FC236}">
                <a16:creationId xmlns:a16="http://schemas.microsoft.com/office/drawing/2014/main" id="{750CC53B-30D5-434F-A1EF-009DD25CD4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0105" y="1224645"/>
            <a:ext cx="1735805" cy="2476500"/>
          </a:xfrm>
          <a:prstGeom prst="rect">
            <a:avLst/>
          </a:prstGeom>
        </p:spPr>
      </p:pic>
      <p:pic>
        <p:nvPicPr>
          <p:cNvPr id="1028" name="Picture 4">
            <a:hlinkClick r:id="rId4"/>
            <a:extLst>
              <a:ext uri="{FF2B5EF4-FFF2-40B4-BE49-F238E27FC236}">
                <a16:creationId xmlns:a16="http://schemas.microsoft.com/office/drawing/2014/main" id="{FEB1C79C-D7A6-204E-B9DA-AB0D8F2A167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80105" y="3779680"/>
            <a:ext cx="1735805" cy="1262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FB2D30B-B554-1447-A2F3-0EC3236C3970}"/>
              </a:ext>
            </a:extLst>
          </p:cNvPr>
          <p:cNvSpPr txBox="1"/>
          <p:nvPr/>
        </p:nvSpPr>
        <p:spPr>
          <a:xfrm>
            <a:off x="683292" y="883886"/>
            <a:ext cx="1704313" cy="253916"/>
          </a:xfrm>
          <a:prstGeom prst="rect">
            <a:avLst/>
          </a:prstGeom>
          <a:noFill/>
        </p:spPr>
        <p:txBody>
          <a:bodyPr wrap="none" rtlCol="0">
            <a:spAutoFit/>
          </a:bodyPr>
          <a:lstStyle/>
          <a:p>
            <a:r>
              <a:rPr lang="en-US" altLang="zh-CN" sz="1050" dirty="0">
                <a:latin typeface="Weibei SC" panose="03000800000000000000" pitchFamily="66" charset="-128"/>
                <a:ea typeface="Weibei SC" panose="03000800000000000000" pitchFamily="66" charset="-128"/>
              </a:rPr>
              <a:t>1494</a:t>
            </a:r>
            <a:r>
              <a:rPr lang="zh-CN" altLang="en-US" sz="1050" dirty="0">
                <a:latin typeface="Weibei SC" panose="03000800000000000000" pitchFamily="66" charset="-128"/>
                <a:ea typeface="Weibei SC" panose="03000800000000000000" pitchFamily="66" charset="-128"/>
              </a:rPr>
              <a:t>年头版，</a:t>
            </a:r>
            <a:r>
              <a:rPr lang="en-US" altLang="zh-CN" sz="1050" dirty="0">
                <a:latin typeface="Weibei SC" panose="03000800000000000000" pitchFamily="66" charset="-128"/>
                <a:ea typeface="Weibei SC" panose="03000800000000000000" pitchFamily="66" charset="-128"/>
              </a:rPr>
              <a:t>1523</a:t>
            </a:r>
            <a:r>
              <a:rPr lang="zh-CN" altLang="en-US" sz="1050" dirty="0">
                <a:latin typeface="Weibei SC" panose="03000800000000000000" pitchFamily="66" charset="-128"/>
                <a:ea typeface="Weibei SC" panose="03000800000000000000" pitchFamily="66" charset="-128"/>
              </a:rPr>
              <a:t>年再版</a:t>
            </a:r>
            <a:endParaRPr lang="en-US" sz="1050" dirty="0">
              <a:latin typeface="Weibei SC" panose="03000800000000000000" pitchFamily="66" charset="-128"/>
              <a:ea typeface="Weibei SC" panose="03000800000000000000" pitchFamily="66" charset="-128"/>
            </a:endParaRPr>
          </a:p>
        </p:txBody>
      </p:sp>
      <p:sp>
        <p:nvSpPr>
          <p:cNvPr id="4" name="Slide Number Placeholder 3">
            <a:extLst>
              <a:ext uri="{FF2B5EF4-FFF2-40B4-BE49-F238E27FC236}">
                <a16:creationId xmlns:a16="http://schemas.microsoft.com/office/drawing/2014/main" id="{9149D613-A00F-6F4C-8ABA-65338BCBEA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dirty="0"/>
          </a:p>
        </p:txBody>
      </p:sp>
    </p:spTree>
    <p:extLst>
      <p:ext uri="{BB962C8B-B14F-4D97-AF65-F5344CB8AC3E}">
        <p14:creationId xmlns:p14="http://schemas.microsoft.com/office/powerpoint/2010/main" val="122047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Double Entry Bookkeeping and Linear Algebra</a:t>
            </a:r>
            <a:endParaRPr lang="en-US" sz="2400" dirty="0">
              <a:latin typeface="+mj-lt"/>
              <a:ea typeface="STXingkai" panose="02010800040101010101" pitchFamily="2" charset="-122"/>
            </a:endParaRPr>
          </a:p>
        </p:txBody>
      </p:sp>
      <p:pic>
        <p:nvPicPr>
          <p:cNvPr id="2050" name="Picture 2">
            <a:hlinkClick r:id="rId3"/>
            <a:extLst>
              <a:ext uri="{FF2B5EF4-FFF2-40B4-BE49-F238E27FC236}">
                <a16:creationId xmlns:a16="http://schemas.microsoft.com/office/drawing/2014/main" id="{DEB5C69A-78D3-1B44-9CE1-31090DF9D52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07181" y="1017725"/>
            <a:ext cx="1597621" cy="24212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5"/>
            <a:extLst>
              <a:ext uri="{FF2B5EF4-FFF2-40B4-BE49-F238E27FC236}">
                <a16:creationId xmlns:a16="http://schemas.microsoft.com/office/drawing/2014/main" id="{C4016BD7-9127-AD49-97B5-5F672E512C55}"/>
              </a:ext>
            </a:extLst>
          </p:cNvPr>
          <p:cNvPicPr>
            <a:picLocks noChangeAspect="1"/>
          </p:cNvPicPr>
          <p:nvPr/>
        </p:nvPicPr>
        <p:blipFill>
          <a:blip r:embed="rId6"/>
          <a:stretch>
            <a:fillRect/>
          </a:stretch>
        </p:blipFill>
        <p:spPr>
          <a:xfrm>
            <a:off x="2227818" y="1371600"/>
            <a:ext cx="2112065" cy="1900859"/>
          </a:xfrm>
          <a:prstGeom prst="rect">
            <a:avLst/>
          </a:prstGeom>
        </p:spPr>
      </p:pic>
      <p:pic>
        <p:nvPicPr>
          <p:cNvPr id="9" name="Picture 8">
            <a:hlinkClick r:id="rId7"/>
            <a:extLst>
              <a:ext uri="{FF2B5EF4-FFF2-40B4-BE49-F238E27FC236}">
                <a16:creationId xmlns:a16="http://schemas.microsoft.com/office/drawing/2014/main" id="{073D7A27-98D7-1045-B534-59524D0AD6D9}"/>
              </a:ext>
            </a:extLst>
          </p:cNvPr>
          <p:cNvPicPr>
            <a:picLocks noChangeAspect="1"/>
          </p:cNvPicPr>
          <p:nvPr/>
        </p:nvPicPr>
        <p:blipFill>
          <a:blip r:embed="rId8"/>
          <a:stretch>
            <a:fillRect/>
          </a:stretch>
        </p:blipFill>
        <p:spPr>
          <a:xfrm>
            <a:off x="297158" y="984138"/>
            <a:ext cx="1890373" cy="3135796"/>
          </a:xfrm>
          <a:prstGeom prst="rect">
            <a:avLst/>
          </a:prstGeom>
        </p:spPr>
      </p:pic>
      <p:pic>
        <p:nvPicPr>
          <p:cNvPr id="10" name="Picture 9">
            <a:hlinkClick r:id="rId5"/>
            <a:extLst>
              <a:ext uri="{FF2B5EF4-FFF2-40B4-BE49-F238E27FC236}">
                <a16:creationId xmlns:a16="http://schemas.microsoft.com/office/drawing/2014/main" id="{933E6F3C-24F3-2C4B-AD3B-0B73DBB9089A}"/>
              </a:ext>
            </a:extLst>
          </p:cNvPr>
          <p:cNvPicPr>
            <a:picLocks noChangeAspect="1"/>
          </p:cNvPicPr>
          <p:nvPr/>
        </p:nvPicPr>
        <p:blipFill>
          <a:blip r:embed="rId9"/>
          <a:stretch>
            <a:fillRect/>
          </a:stretch>
        </p:blipFill>
        <p:spPr>
          <a:xfrm>
            <a:off x="4448155" y="1017725"/>
            <a:ext cx="2342483" cy="3908563"/>
          </a:xfrm>
          <a:prstGeom prst="rect">
            <a:avLst/>
          </a:prstGeom>
        </p:spPr>
      </p:pic>
      <p:pic>
        <p:nvPicPr>
          <p:cNvPr id="14" name="Picture 13">
            <a:hlinkClick r:id="rId3"/>
            <a:extLst>
              <a:ext uri="{FF2B5EF4-FFF2-40B4-BE49-F238E27FC236}">
                <a16:creationId xmlns:a16="http://schemas.microsoft.com/office/drawing/2014/main" id="{DC7BEA6F-AEE0-974E-B7B8-F7BD9C1261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96056" y="3590883"/>
            <a:ext cx="1819870" cy="1107592"/>
          </a:xfrm>
          <a:prstGeom prst="rect">
            <a:avLst/>
          </a:prstGeom>
        </p:spPr>
      </p:pic>
      <p:pic>
        <p:nvPicPr>
          <p:cNvPr id="3" name="Picture 2">
            <a:hlinkClick r:id="rId11"/>
            <a:extLst>
              <a:ext uri="{FF2B5EF4-FFF2-40B4-BE49-F238E27FC236}">
                <a16:creationId xmlns:a16="http://schemas.microsoft.com/office/drawing/2014/main" id="{DEC3B3F9-18D0-CF4E-BF06-128FB6D297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227818" y="3439008"/>
            <a:ext cx="2114595" cy="1605182"/>
          </a:xfrm>
          <a:prstGeom prst="rect">
            <a:avLst/>
          </a:prstGeom>
        </p:spPr>
      </p:pic>
      <p:sp>
        <p:nvSpPr>
          <p:cNvPr id="4" name="Slide Number Placeholder 3">
            <a:extLst>
              <a:ext uri="{FF2B5EF4-FFF2-40B4-BE49-F238E27FC236}">
                <a16:creationId xmlns:a16="http://schemas.microsoft.com/office/drawing/2014/main" id="{343BB7F2-2FE3-734D-8F0D-E3B14210D3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dirty="0"/>
          </a:p>
        </p:txBody>
      </p:sp>
    </p:spTree>
    <p:extLst>
      <p:ext uri="{BB962C8B-B14F-4D97-AF65-F5344CB8AC3E}">
        <p14:creationId xmlns:p14="http://schemas.microsoft.com/office/powerpoint/2010/main" val="376611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The Accounting Equation and Hamiltonian Mechanics</a:t>
            </a:r>
            <a:endParaRPr lang="en-US" sz="2400" dirty="0">
              <a:latin typeface="+mj-lt"/>
              <a:ea typeface="STXingkai" panose="02010800040101010101" pitchFamily="2" charset="-122"/>
            </a:endParaRPr>
          </a:p>
        </p:txBody>
      </p:sp>
      <p:pic>
        <p:nvPicPr>
          <p:cNvPr id="3" name="Picture 2">
            <a:extLst>
              <a:ext uri="{FF2B5EF4-FFF2-40B4-BE49-F238E27FC236}">
                <a16:creationId xmlns:a16="http://schemas.microsoft.com/office/drawing/2014/main" id="{040F89F4-1068-734A-9820-C9727360E55F}"/>
              </a:ext>
            </a:extLst>
          </p:cNvPr>
          <p:cNvPicPr>
            <a:picLocks noChangeAspect="1"/>
          </p:cNvPicPr>
          <p:nvPr/>
        </p:nvPicPr>
        <p:blipFill>
          <a:blip r:embed="rId3"/>
          <a:stretch>
            <a:fillRect/>
          </a:stretch>
        </p:blipFill>
        <p:spPr>
          <a:xfrm>
            <a:off x="311700" y="1688622"/>
            <a:ext cx="3852796" cy="2250642"/>
          </a:xfrm>
          <a:prstGeom prst="rect">
            <a:avLst/>
          </a:prstGeom>
        </p:spPr>
      </p:pic>
      <p:pic>
        <p:nvPicPr>
          <p:cNvPr id="3074" name="Picture 2">
            <a:hlinkClick r:id="rId4"/>
            <a:extLst>
              <a:ext uri="{FF2B5EF4-FFF2-40B4-BE49-F238E27FC236}">
                <a16:creationId xmlns:a16="http://schemas.microsoft.com/office/drawing/2014/main" id="{1BCD309B-148B-AD4B-8152-70AD59EAB5D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57654" y="1226169"/>
            <a:ext cx="1689154" cy="20576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7C4210-CFB0-F44A-80AB-7150D560B31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7054" y="2384526"/>
            <a:ext cx="2449995" cy="948626"/>
          </a:xfrm>
          <a:prstGeom prst="rect">
            <a:avLst/>
          </a:prstGeom>
        </p:spPr>
      </p:pic>
      <p:sp>
        <p:nvSpPr>
          <p:cNvPr id="5" name="TextBox 4">
            <a:extLst>
              <a:ext uri="{FF2B5EF4-FFF2-40B4-BE49-F238E27FC236}">
                <a16:creationId xmlns:a16="http://schemas.microsoft.com/office/drawing/2014/main" id="{773A952C-39A0-FD41-8FE3-9EF5DAE6AC61}"/>
              </a:ext>
            </a:extLst>
          </p:cNvPr>
          <p:cNvSpPr txBox="1"/>
          <p:nvPr/>
        </p:nvSpPr>
        <p:spPr>
          <a:xfrm>
            <a:off x="4104863" y="1380845"/>
            <a:ext cx="2574744" cy="738664"/>
          </a:xfrm>
          <a:prstGeom prst="rect">
            <a:avLst/>
          </a:prstGeom>
          <a:noFill/>
        </p:spPr>
        <p:txBody>
          <a:bodyPr wrap="none" rtlCol="0">
            <a:spAutoFit/>
          </a:bodyPr>
          <a:lstStyle/>
          <a:p>
            <a:pPr algn="ctr"/>
            <a:r>
              <a:rPr lang="en-TW" dirty="0"/>
              <a:t>Accounting Balance Equation:</a:t>
            </a:r>
          </a:p>
          <a:p>
            <a:pPr algn="ctr"/>
            <a:endParaRPr lang="en-TW" dirty="0"/>
          </a:p>
          <a:p>
            <a:pPr algn="ctr"/>
            <a:r>
              <a:rPr lang="en-TW" dirty="0"/>
              <a:t>Assets = Liability + Equity</a:t>
            </a:r>
          </a:p>
        </p:txBody>
      </p:sp>
      <p:pic>
        <p:nvPicPr>
          <p:cNvPr id="6" name="Picture 5">
            <a:extLst>
              <a:ext uri="{FF2B5EF4-FFF2-40B4-BE49-F238E27FC236}">
                <a16:creationId xmlns:a16="http://schemas.microsoft.com/office/drawing/2014/main" id="{267ABA81-1DB0-4145-9267-154269AFF9D4}"/>
              </a:ext>
            </a:extLst>
          </p:cNvPr>
          <p:cNvPicPr>
            <a:picLocks noChangeAspect="1"/>
          </p:cNvPicPr>
          <p:nvPr/>
        </p:nvPicPr>
        <p:blipFill>
          <a:blip r:embed="rId7"/>
          <a:stretch>
            <a:fillRect/>
          </a:stretch>
        </p:blipFill>
        <p:spPr>
          <a:xfrm>
            <a:off x="4197054" y="3481169"/>
            <a:ext cx="4347341" cy="1289211"/>
          </a:xfrm>
          <a:prstGeom prst="rect">
            <a:avLst/>
          </a:prstGeom>
        </p:spPr>
      </p:pic>
      <p:sp>
        <p:nvSpPr>
          <p:cNvPr id="7" name="Slide Number Placeholder 6">
            <a:extLst>
              <a:ext uri="{FF2B5EF4-FFF2-40B4-BE49-F238E27FC236}">
                <a16:creationId xmlns:a16="http://schemas.microsoft.com/office/drawing/2014/main" id="{7388128A-D0FC-B347-8966-2FA73C47C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dirty="0"/>
          </a:p>
        </p:txBody>
      </p:sp>
      <p:sp>
        <p:nvSpPr>
          <p:cNvPr id="9" name="Line Callout 1 8">
            <a:extLst>
              <a:ext uri="{FF2B5EF4-FFF2-40B4-BE49-F238E27FC236}">
                <a16:creationId xmlns:a16="http://schemas.microsoft.com/office/drawing/2014/main" id="{E7049E39-E0B5-6846-8EED-57082677EE84}"/>
              </a:ext>
            </a:extLst>
          </p:cNvPr>
          <p:cNvSpPr/>
          <p:nvPr/>
        </p:nvSpPr>
        <p:spPr>
          <a:xfrm>
            <a:off x="487017" y="3901082"/>
            <a:ext cx="2993145" cy="1094282"/>
          </a:xfrm>
          <a:prstGeom prst="borderCallout1">
            <a:avLst>
              <a:gd name="adj1" fmla="val 56421"/>
              <a:gd name="adj2" fmla="val 103653"/>
              <a:gd name="adj3" fmla="val 65999"/>
              <a:gd name="adj4" fmla="val 130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The structural similarity may seem to be simple in the beginning. B</a:t>
            </a:r>
            <a:r>
              <a:rPr lang="en-US" dirty="0">
                <a:solidFill>
                  <a:schemeClr val="tx1"/>
                </a:solidFill>
              </a:rPr>
              <a:t>u</a:t>
            </a:r>
            <a:r>
              <a:rPr lang="en-TW" dirty="0">
                <a:solidFill>
                  <a:schemeClr val="tx1"/>
                </a:solidFill>
              </a:rPr>
              <a:t>t when put them in iterative procedures…</a:t>
            </a:r>
            <a:r>
              <a:rPr lang="en-TW" dirty="0"/>
              <a:t> </a:t>
            </a:r>
          </a:p>
        </p:txBody>
      </p:sp>
      <p:cxnSp>
        <p:nvCxnSpPr>
          <p:cNvPr id="12" name="Straight Connector 11">
            <a:extLst>
              <a:ext uri="{FF2B5EF4-FFF2-40B4-BE49-F238E27FC236}">
                <a16:creationId xmlns:a16="http://schemas.microsoft.com/office/drawing/2014/main" id="{92AD69E6-7E5F-A945-A9D3-94FAF601E6AF}"/>
              </a:ext>
            </a:extLst>
          </p:cNvPr>
          <p:cNvCxnSpPr>
            <a:cxnSpLocks/>
          </p:cNvCxnSpPr>
          <p:nvPr/>
        </p:nvCxnSpPr>
        <p:spPr>
          <a:xfrm flipV="1">
            <a:off x="3592411" y="2119509"/>
            <a:ext cx="979589" cy="2328715"/>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453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sz="2400" dirty="0">
                <a:latin typeface="+mj-lt"/>
                <a:ea typeface="STXingkai" panose="02010800040101010101" pitchFamily="2" charset="-122"/>
              </a:rPr>
              <a:t>Hamiltonian Mechanics make energy Accountable</a:t>
            </a:r>
            <a:endParaRPr lang="en-US" sz="2400" dirty="0">
              <a:latin typeface="+mj-lt"/>
              <a:ea typeface="STXingkai" panose="02010800040101010101" pitchFamily="2" charset="-122"/>
            </a:endParaRPr>
          </a:p>
        </p:txBody>
      </p:sp>
      <p:pic>
        <p:nvPicPr>
          <p:cNvPr id="3074" name="Picture 2">
            <a:hlinkClick r:id="rId3"/>
            <a:extLst>
              <a:ext uri="{FF2B5EF4-FFF2-40B4-BE49-F238E27FC236}">
                <a16:creationId xmlns:a16="http://schemas.microsoft.com/office/drawing/2014/main" id="{1BCD309B-148B-AD4B-8152-70AD59EAB5D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2615" y="1098828"/>
            <a:ext cx="1689154" cy="20576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73A952C-39A0-FD41-8FE3-9EF5DAE6AC61}"/>
              </a:ext>
            </a:extLst>
          </p:cNvPr>
          <p:cNvSpPr txBox="1"/>
          <p:nvPr/>
        </p:nvSpPr>
        <p:spPr>
          <a:xfrm>
            <a:off x="3302068" y="1986974"/>
            <a:ext cx="2276585" cy="1169551"/>
          </a:xfrm>
          <a:prstGeom prst="rect">
            <a:avLst/>
          </a:prstGeom>
          <a:noFill/>
        </p:spPr>
        <p:txBody>
          <a:bodyPr wrap="none" rtlCol="0">
            <a:spAutoFit/>
          </a:bodyPr>
          <a:lstStyle/>
          <a:p>
            <a:pPr algn="ctr"/>
            <a:r>
              <a:rPr lang="en-TW" dirty="0"/>
              <a:t> Assets = Liability + Equity</a:t>
            </a:r>
          </a:p>
          <a:p>
            <a:pPr algn="ctr"/>
            <a:endParaRPr lang="en-TW" dirty="0"/>
          </a:p>
          <a:p>
            <a:pPr algn="ctr"/>
            <a:r>
              <a:rPr lang="en-TW" dirty="0"/>
              <a:t>and</a:t>
            </a:r>
          </a:p>
          <a:p>
            <a:pPr algn="ctr"/>
            <a:endParaRPr lang="en-TW" dirty="0"/>
          </a:p>
          <a:p>
            <a:pPr algn="ctr"/>
            <a:r>
              <a:rPr lang="en-TW" dirty="0"/>
              <a:t>H = T + V</a:t>
            </a:r>
          </a:p>
        </p:txBody>
      </p:sp>
      <p:pic>
        <p:nvPicPr>
          <p:cNvPr id="8" name="Picture 7">
            <a:extLst>
              <a:ext uri="{FF2B5EF4-FFF2-40B4-BE49-F238E27FC236}">
                <a16:creationId xmlns:a16="http://schemas.microsoft.com/office/drawing/2014/main" id="{6371678A-4C44-9C42-9F3F-F34AD005E5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1700" y="1163028"/>
            <a:ext cx="2469236" cy="2057697"/>
          </a:xfrm>
          <a:prstGeom prst="rect">
            <a:avLst/>
          </a:prstGeom>
        </p:spPr>
      </p:pic>
      <p:sp>
        <p:nvSpPr>
          <p:cNvPr id="7" name="TextBox 6">
            <a:extLst>
              <a:ext uri="{FF2B5EF4-FFF2-40B4-BE49-F238E27FC236}">
                <a16:creationId xmlns:a16="http://schemas.microsoft.com/office/drawing/2014/main" id="{055352D5-B03C-3D4A-AFD6-6F426423B737}"/>
              </a:ext>
            </a:extLst>
          </p:cNvPr>
          <p:cNvSpPr txBox="1"/>
          <p:nvPr/>
        </p:nvSpPr>
        <p:spPr>
          <a:xfrm>
            <a:off x="903173" y="3512002"/>
            <a:ext cx="7074373" cy="307777"/>
          </a:xfrm>
          <a:prstGeom prst="rect">
            <a:avLst/>
          </a:prstGeom>
          <a:noFill/>
        </p:spPr>
        <p:txBody>
          <a:bodyPr wrap="none" rtlCol="0">
            <a:spAutoFit/>
          </a:bodyPr>
          <a:lstStyle/>
          <a:p>
            <a:pPr algn="ctr"/>
            <a:r>
              <a:rPr lang="en-TW" dirty="0"/>
              <a:t>These two equations basically dominated two fields: Economics and Physical Sciences</a:t>
            </a:r>
          </a:p>
        </p:txBody>
      </p:sp>
      <p:sp>
        <p:nvSpPr>
          <p:cNvPr id="10" name="TextBox 9">
            <a:extLst>
              <a:ext uri="{FF2B5EF4-FFF2-40B4-BE49-F238E27FC236}">
                <a16:creationId xmlns:a16="http://schemas.microsoft.com/office/drawing/2014/main" id="{4A09BDFA-EEB3-ED42-BDF9-9F585666D76A}"/>
              </a:ext>
            </a:extLst>
          </p:cNvPr>
          <p:cNvSpPr txBox="1"/>
          <p:nvPr/>
        </p:nvSpPr>
        <p:spPr>
          <a:xfrm>
            <a:off x="501830" y="4044672"/>
            <a:ext cx="8229939" cy="738664"/>
          </a:xfrm>
          <a:prstGeom prst="rect">
            <a:avLst/>
          </a:prstGeom>
          <a:noFill/>
        </p:spPr>
        <p:txBody>
          <a:bodyPr wrap="square" rtlCol="0">
            <a:spAutoFit/>
          </a:bodyPr>
          <a:lstStyle/>
          <a:p>
            <a:pPr algn="ctr"/>
            <a:r>
              <a:rPr lang="en-TW" dirty="0"/>
              <a:t>Thinking from a Meta-Mathematical viewpoint, </a:t>
            </a:r>
          </a:p>
          <a:p>
            <a:pPr algn="ctr"/>
            <a:r>
              <a:rPr lang="en-TW" dirty="0"/>
              <a:t>they present a way to break down </a:t>
            </a:r>
            <a:r>
              <a:rPr lang="en-US" dirty="0"/>
              <a:t>t</a:t>
            </a:r>
            <a:r>
              <a:rPr lang="en-TW" dirty="0"/>
              <a:t>he total amount of </a:t>
            </a:r>
            <a:r>
              <a:rPr lang="en-TW" b="1" dirty="0"/>
              <a:t>conservative resources</a:t>
            </a:r>
            <a:r>
              <a:rPr lang="en-TW" dirty="0"/>
              <a:t>, </a:t>
            </a:r>
          </a:p>
          <a:p>
            <a:pPr algn="ctr"/>
            <a:r>
              <a:rPr lang="en-TW" dirty="0"/>
              <a:t>and therefore, allows </a:t>
            </a:r>
            <a:r>
              <a:rPr lang="en-TW" b="1" dirty="0"/>
              <a:t>iterative branching </a:t>
            </a:r>
            <a:r>
              <a:rPr lang="en-TW" dirty="0"/>
              <a:t>and therefore </a:t>
            </a:r>
            <a:r>
              <a:rPr lang="en-TW" b="1" dirty="0"/>
              <a:t>continuous replication</a:t>
            </a:r>
            <a:r>
              <a:rPr lang="en-TW" dirty="0"/>
              <a:t>. </a:t>
            </a:r>
          </a:p>
        </p:txBody>
      </p:sp>
      <p:sp>
        <p:nvSpPr>
          <p:cNvPr id="9" name="Slide Number Placeholder 8">
            <a:extLst>
              <a:ext uri="{FF2B5EF4-FFF2-40B4-BE49-F238E27FC236}">
                <a16:creationId xmlns:a16="http://schemas.microsoft.com/office/drawing/2014/main" id="{2D6080DF-9170-B44A-A928-5D0B4AA388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dirty="0"/>
          </a:p>
        </p:txBody>
      </p:sp>
    </p:spTree>
    <p:extLst>
      <p:ext uri="{BB962C8B-B14F-4D97-AF65-F5344CB8AC3E}">
        <p14:creationId xmlns:p14="http://schemas.microsoft.com/office/powerpoint/2010/main" val="2875372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Hamilton did more work on the Accounting Equation</a:t>
            </a:r>
            <a:endParaRPr lang="en-US" dirty="0">
              <a:latin typeface="+mj-lt"/>
              <a:ea typeface="STXingkai" panose="02010800040101010101" pitchFamily="2" charset="-122"/>
            </a:endParaRPr>
          </a:p>
        </p:txBody>
      </p:sp>
      <p:sp>
        <p:nvSpPr>
          <p:cNvPr id="4" name="Slide Number Placeholder 3">
            <a:extLst>
              <a:ext uri="{FF2B5EF4-FFF2-40B4-BE49-F238E27FC236}">
                <a16:creationId xmlns:a16="http://schemas.microsoft.com/office/drawing/2014/main" id="{9B4E8805-3994-5546-A9E5-331100C33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dirty="0"/>
          </a:p>
        </p:txBody>
      </p:sp>
      <p:pic>
        <p:nvPicPr>
          <p:cNvPr id="12" name="Picture 11">
            <a:hlinkClick r:id="rId3"/>
            <a:extLst>
              <a:ext uri="{FF2B5EF4-FFF2-40B4-BE49-F238E27FC236}">
                <a16:creationId xmlns:a16="http://schemas.microsoft.com/office/drawing/2014/main" id="{CF301AE8-A894-624F-B1DE-9586305F64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1699" y="1074732"/>
            <a:ext cx="3565095" cy="2530789"/>
          </a:xfrm>
          <a:prstGeom prst="rect">
            <a:avLst/>
          </a:prstGeom>
        </p:spPr>
      </p:pic>
      <p:pic>
        <p:nvPicPr>
          <p:cNvPr id="7" name="Picture 6">
            <a:hlinkClick r:id="rId5"/>
            <a:extLst>
              <a:ext uri="{FF2B5EF4-FFF2-40B4-BE49-F238E27FC236}">
                <a16:creationId xmlns:a16="http://schemas.microsoft.com/office/drawing/2014/main" id="{5B802486-87F6-2F42-A05B-D8456740ECBC}"/>
              </a:ext>
            </a:extLst>
          </p:cNvPr>
          <p:cNvPicPr>
            <a:picLocks noChangeAspect="1"/>
          </p:cNvPicPr>
          <p:nvPr/>
        </p:nvPicPr>
        <p:blipFill>
          <a:blip r:embed="rId6"/>
          <a:stretch>
            <a:fillRect/>
          </a:stretch>
        </p:blipFill>
        <p:spPr>
          <a:xfrm>
            <a:off x="533212" y="3594876"/>
            <a:ext cx="6244498" cy="1468324"/>
          </a:xfrm>
          <a:prstGeom prst="rect">
            <a:avLst/>
          </a:prstGeom>
        </p:spPr>
      </p:pic>
      <p:sp>
        <p:nvSpPr>
          <p:cNvPr id="8" name="TextBox 7">
            <a:extLst>
              <a:ext uri="{FF2B5EF4-FFF2-40B4-BE49-F238E27FC236}">
                <a16:creationId xmlns:a16="http://schemas.microsoft.com/office/drawing/2014/main" id="{053152C2-E0FF-0748-9E08-33A7BAD0B304}"/>
              </a:ext>
            </a:extLst>
          </p:cNvPr>
          <p:cNvSpPr txBox="1"/>
          <p:nvPr/>
        </p:nvSpPr>
        <p:spPr>
          <a:xfrm>
            <a:off x="3876795" y="1129055"/>
            <a:ext cx="2658721" cy="2354491"/>
          </a:xfrm>
          <a:prstGeom prst="rect">
            <a:avLst/>
          </a:prstGeom>
          <a:noFill/>
        </p:spPr>
        <p:txBody>
          <a:bodyPr wrap="square" rtlCol="0">
            <a:spAutoFit/>
          </a:bodyPr>
          <a:lstStyle/>
          <a:p>
            <a:r>
              <a:rPr lang="en-US" sz="1050" dirty="0"/>
              <a:t>The aim of this paper is to show how the mathematical basis is used for a precise treatment of double-entry bookkeeping, which was firstly developed in the nineteenth century by </a:t>
            </a:r>
            <a:r>
              <a:rPr lang="en-US" sz="1050" dirty="0">
                <a:solidFill>
                  <a:srgbClr val="FF0000"/>
                </a:solidFill>
              </a:rPr>
              <a:t>Sir William Rowan Hamilton</a:t>
            </a:r>
            <a:r>
              <a:rPr lang="en-US" sz="1050" dirty="0"/>
              <a:t>. This is done by using basic notions of matrix algebra with the roots to the idea of using ordered pairs. We also reveal how the complex numbers and the </a:t>
            </a:r>
            <a:r>
              <a:rPr lang="en-US" sz="1050" dirty="0" err="1"/>
              <a:t>rationals</a:t>
            </a:r>
            <a:r>
              <a:rPr lang="en-US" sz="1050" dirty="0"/>
              <a:t> (fractions) developed in a mainstream of accounting science and became a leading platform for the ongoing processes within the Industry 4.0.</a:t>
            </a:r>
            <a:endParaRPr lang="en-TW" sz="1050" dirty="0"/>
          </a:p>
        </p:txBody>
      </p:sp>
      <p:pic>
        <p:nvPicPr>
          <p:cNvPr id="10" name="Picture 9">
            <a:hlinkClick r:id="rId7"/>
            <a:extLst>
              <a:ext uri="{FF2B5EF4-FFF2-40B4-BE49-F238E27FC236}">
                <a16:creationId xmlns:a16="http://schemas.microsoft.com/office/drawing/2014/main" id="{CC9F2982-4F59-CD46-A2AD-60E74305DD9C}"/>
              </a:ext>
            </a:extLst>
          </p:cNvPr>
          <p:cNvPicPr>
            <a:picLocks noChangeAspect="1"/>
          </p:cNvPicPr>
          <p:nvPr/>
        </p:nvPicPr>
        <p:blipFill>
          <a:blip r:embed="rId8"/>
          <a:stretch>
            <a:fillRect/>
          </a:stretch>
        </p:blipFill>
        <p:spPr>
          <a:xfrm>
            <a:off x="6777710" y="1325806"/>
            <a:ext cx="1960990" cy="1960990"/>
          </a:xfrm>
          <a:prstGeom prst="rect">
            <a:avLst/>
          </a:prstGeom>
        </p:spPr>
      </p:pic>
      <p:sp>
        <p:nvSpPr>
          <p:cNvPr id="15" name="TextBox 14">
            <a:extLst>
              <a:ext uri="{FF2B5EF4-FFF2-40B4-BE49-F238E27FC236}">
                <a16:creationId xmlns:a16="http://schemas.microsoft.com/office/drawing/2014/main" id="{50776958-BC3D-FA49-928B-CB0C5E8F36F1}"/>
              </a:ext>
            </a:extLst>
          </p:cNvPr>
          <p:cNvSpPr txBox="1"/>
          <p:nvPr/>
        </p:nvSpPr>
        <p:spPr>
          <a:xfrm>
            <a:off x="6741131" y="3433593"/>
            <a:ext cx="2005677" cy="253916"/>
          </a:xfrm>
          <a:prstGeom prst="rect">
            <a:avLst/>
          </a:prstGeom>
          <a:noFill/>
        </p:spPr>
        <p:txBody>
          <a:bodyPr wrap="none" rtlCol="0">
            <a:spAutoFit/>
          </a:bodyPr>
          <a:lstStyle/>
          <a:p>
            <a:r>
              <a:rPr lang="en-TW" sz="1050" dirty="0"/>
              <a:t>Image Source: </a:t>
            </a:r>
            <a:r>
              <a:rPr lang="en-TW" sz="1050" dirty="0">
                <a:hlinkClick r:id="rId7"/>
              </a:rPr>
              <a:t>Research Gate</a:t>
            </a:r>
            <a:endParaRPr lang="en-TW" sz="1050" dirty="0"/>
          </a:p>
        </p:txBody>
      </p:sp>
    </p:spTree>
    <p:extLst>
      <p:ext uri="{BB962C8B-B14F-4D97-AF65-F5344CB8AC3E}">
        <p14:creationId xmlns:p14="http://schemas.microsoft.com/office/powerpoint/2010/main" val="1541653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22D273-9904-0546-9C5C-27B0FDE5C5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18899" y="2135872"/>
            <a:ext cx="1976831" cy="2015988"/>
          </a:xfrm>
          <a:prstGeom prst="rect">
            <a:avLst/>
          </a:prstGeom>
        </p:spPr>
      </p:pic>
      <p:graphicFrame>
        <p:nvGraphicFramePr>
          <p:cNvPr id="2" name="Diagram 1">
            <a:extLst>
              <a:ext uri="{FF2B5EF4-FFF2-40B4-BE49-F238E27FC236}">
                <a16:creationId xmlns:a16="http://schemas.microsoft.com/office/drawing/2014/main" id="{32E8AFC0-7D95-014B-8D64-333901CC4F93}"/>
              </a:ext>
            </a:extLst>
          </p:cNvPr>
          <p:cNvGraphicFramePr/>
          <p:nvPr/>
        </p:nvGraphicFramePr>
        <p:xfrm>
          <a:off x="1927860" y="1524101"/>
          <a:ext cx="5288280" cy="361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5" name="All events are Emerging Events"/>
          <p:cNvSpPr txBox="1">
            <a:spLocks noGrp="1"/>
          </p:cNvSpPr>
          <p:nvPr>
            <p:ph type="title"/>
          </p:nvPr>
        </p:nvSpPr>
        <p:spPr>
          <a:prstGeom prst="rect">
            <a:avLst/>
          </a:prstGeom>
        </p:spPr>
        <p:txBody>
          <a:bodyPr/>
          <a:lstStyle/>
          <a:p>
            <a:pPr algn="ctr"/>
            <a:r>
              <a:rPr lang="en-US" dirty="0"/>
              <a:t>Kuhn Cycle: recursion and symmetry-breaking</a:t>
            </a:r>
            <a:endParaRPr dirty="0"/>
          </a:p>
        </p:txBody>
      </p:sp>
      <p:sp>
        <p:nvSpPr>
          <p:cNvPr id="3" name="Curved Right Arrow 2">
            <a:extLst>
              <a:ext uri="{FF2B5EF4-FFF2-40B4-BE49-F238E27FC236}">
                <a16:creationId xmlns:a16="http://schemas.microsoft.com/office/drawing/2014/main" id="{84CE3961-BB2E-914F-B3C1-AE5EAB50DB1C}"/>
              </a:ext>
            </a:extLst>
          </p:cNvPr>
          <p:cNvSpPr/>
          <p:nvPr/>
        </p:nvSpPr>
        <p:spPr>
          <a:xfrm rot="4130176">
            <a:off x="5644048" y="934443"/>
            <a:ext cx="440219" cy="954263"/>
          </a:xfrm>
          <a:prstGeom prst="curvedRightArrow">
            <a:avLst>
              <a:gd name="adj1" fmla="val 25000"/>
              <a:gd name="adj2" fmla="val 50000"/>
              <a:gd name="adj3" fmla="val 30634"/>
            </a:avLst>
          </a:prstGeom>
          <a:solidFill>
            <a:srgbClr val="0070C0"/>
          </a:solidFill>
          <a:ln w="25400" cap="flat">
            <a:solidFill>
              <a:srgbClr val="0070C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TW" sz="1400" b="0" i="0" u="none" strike="noStrike" cap="none" spc="0" normalizeH="0" baseline="0">
              <a:ln>
                <a:noFill/>
              </a:ln>
              <a:solidFill>
                <a:srgbClr val="AAFFEE"/>
              </a:solidFill>
              <a:effectLst/>
              <a:uFillTx/>
              <a:latin typeface="+mj-lt"/>
              <a:ea typeface="+mj-ea"/>
              <a:cs typeface="+mj-cs"/>
              <a:sym typeface="Arial"/>
            </a:endParaRPr>
          </a:p>
        </p:txBody>
      </p:sp>
      <p:sp>
        <p:nvSpPr>
          <p:cNvPr id="4" name="TextBox 3">
            <a:extLst>
              <a:ext uri="{FF2B5EF4-FFF2-40B4-BE49-F238E27FC236}">
                <a16:creationId xmlns:a16="http://schemas.microsoft.com/office/drawing/2014/main" id="{977146D4-CCE7-E644-9170-BAF1B30C5CB6}"/>
              </a:ext>
            </a:extLst>
          </p:cNvPr>
          <p:cNvSpPr txBox="1"/>
          <p:nvPr/>
        </p:nvSpPr>
        <p:spPr>
          <a:xfrm>
            <a:off x="6077414" y="1555560"/>
            <a:ext cx="156292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Emerging cases or </a:t>
            </a:r>
          </a:p>
          <a:p>
            <a:pPr marL="0" marR="0" indent="0" algn="ctr" defTabSz="914400" rtl="0" fontAlgn="auto" latinLnBrk="0" hangingPunct="0">
              <a:lnSpc>
                <a:spcPct val="100000"/>
              </a:lnSpc>
              <a:spcBef>
                <a:spcPts val="0"/>
              </a:spcBef>
              <a:spcAft>
                <a:spcPts val="0"/>
              </a:spcAft>
              <a:buClrTx/>
              <a:buSzTx/>
              <a:buFontTx/>
              <a:buNone/>
              <a:tabLst/>
            </a:pPr>
            <a:r>
              <a:rPr lang="en-TW" dirty="0">
                <a:solidFill>
                  <a:schemeClr val="tx1"/>
                </a:solidFill>
              </a:rPr>
              <a:t>s</a:t>
            </a:r>
            <a:r>
              <a:rPr kumimoji="0" lang="en-TW" sz="1400" b="0" i="0" u="none" strike="noStrike" cap="none" spc="0" normalizeH="0" baseline="0" dirty="0">
                <a:ln>
                  <a:noFill/>
                </a:ln>
                <a:solidFill>
                  <a:schemeClr val="tx1"/>
                </a:solidFill>
                <a:effectLst/>
                <a:uFillTx/>
                <a:latin typeface="+mj-lt"/>
                <a:ea typeface="+mj-ea"/>
                <a:cs typeface="+mj-cs"/>
                <a:sym typeface="Arial"/>
              </a:rPr>
              <a:t>ystematic attacks</a:t>
            </a:r>
          </a:p>
        </p:txBody>
      </p:sp>
      <p:pic>
        <p:nvPicPr>
          <p:cNvPr id="7" name="Picture 6">
            <a:extLst>
              <a:ext uri="{FF2B5EF4-FFF2-40B4-BE49-F238E27FC236}">
                <a16:creationId xmlns:a16="http://schemas.microsoft.com/office/drawing/2014/main" id="{4730C0E8-6F43-C74B-B19D-B1136BD80402}"/>
              </a:ext>
            </a:extLst>
          </p:cNvPr>
          <p:cNvPicPr>
            <a:picLocks noChangeAspect="1"/>
          </p:cNvPicPr>
          <p:nvPr/>
        </p:nvPicPr>
        <p:blipFill>
          <a:blip r:embed="rId8"/>
          <a:stretch>
            <a:fillRect/>
          </a:stretch>
        </p:blipFill>
        <p:spPr>
          <a:xfrm>
            <a:off x="396995" y="1285238"/>
            <a:ext cx="2224830" cy="3413237"/>
          </a:xfrm>
          <a:prstGeom prst="rect">
            <a:avLst/>
          </a:prstGeom>
        </p:spPr>
      </p:pic>
      <p:sp>
        <p:nvSpPr>
          <p:cNvPr id="6" name="TextBox 5">
            <a:extLst>
              <a:ext uri="{FF2B5EF4-FFF2-40B4-BE49-F238E27FC236}">
                <a16:creationId xmlns:a16="http://schemas.microsoft.com/office/drawing/2014/main" id="{5E5F6C4B-DE2E-2442-AA88-7D2CF055D548}"/>
              </a:ext>
            </a:extLst>
          </p:cNvPr>
          <p:cNvSpPr txBox="1"/>
          <p:nvPr/>
        </p:nvSpPr>
        <p:spPr>
          <a:xfrm>
            <a:off x="3833657" y="2991856"/>
            <a:ext cx="1476686" cy="430887"/>
          </a:xfrm>
          <a:prstGeom prst="rect">
            <a:avLst/>
          </a:prstGeom>
          <a:noFill/>
        </p:spPr>
        <p:txBody>
          <a:bodyPr wrap="none" rtlCol="0">
            <a:spAutoFit/>
          </a:bodyPr>
          <a:lstStyle/>
          <a:p>
            <a:pPr algn="ctr"/>
            <a:r>
              <a:rPr lang="en-TW" sz="1100" dirty="0"/>
              <a:t>Ouroboros Snake</a:t>
            </a:r>
          </a:p>
          <a:p>
            <a:pPr algn="ctr"/>
            <a:r>
              <a:rPr lang="en-TW" sz="1100" dirty="0"/>
              <a:t>in five </a:t>
            </a:r>
            <a:r>
              <a:rPr lang="en-TW" sz="1100" dirty="0">
                <a:solidFill>
                  <a:srgbClr val="FF0000"/>
                </a:solidFill>
              </a:rPr>
              <a:t>named</a:t>
            </a:r>
            <a:r>
              <a:rPr lang="en-TW" sz="1100" dirty="0"/>
              <a:t> stages</a:t>
            </a:r>
          </a:p>
        </p:txBody>
      </p:sp>
      <p:sp>
        <p:nvSpPr>
          <p:cNvPr id="8" name="TextBox 7">
            <a:extLst>
              <a:ext uri="{FF2B5EF4-FFF2-40B4-BE49-F238E27FC236}">
                <a16:creationId xmlns:a16="http://schemas.microsoft.com/office/drawing/2014/main" id="{E95609DE-AD30-7949-B950-749830D7BF4C}"/>
              </a:ext>
            </a:extLst>
          </p:cNvPr>
          <p:cNvSpPr txBox="1"/>
          <p:nvPr/>
        </p:nvSpPr>
        <p:spPr>
          <a:xfrm>
            <a:off x="2276060" y="918202"/>
            <a:ext cx="2672526" cy="307777"/>
          </a:xfrm>
          <a:prstGeom prst="rect">
            <a:avLst/>
          </a:prstGeom>
          <a:noFill/>
        </p:spPr>
        <p:txBody>
          <a:bodyPr wrap="none" rtlCol="0">
            <a:spAutoFit/>
          </a:bodyPr>
          <a:lstStyle/>
          <a:p>
            <a:r>
              <a:rPr lang="en-TW" dirty="0">
                <a:solidFill>
                  <a:srgbClr val="FF0000"/>
                </a:solidFill>
              </a:rPr>
              <a:t>Keeping namespace consistent</a:t>
            </a:r>
          </a:p>
        </p:txBody>
      </p:sp>
      <p:sp>
        <p:nvSpPr>
          <p:cNvPr id="11" name="Slide Number Placeholder 10">
            <a:extLst>
              <a:ext uri="{FF2B5EF4-FFF2-40B4-BE49-F238E27FC236}">
                <a16:creationId xmlns:a16="http://schemas.microsoft.com/office/drawing/2014/main" id="{88228DD7-91F1-5E41-96F7-72B67465B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dirty="0"/>
          </a:p>
        </p:txBody>
      </p:sp>
      <p:pic>
        <p:nvPicPr>
          <p:cNvPr id="14" name="Picture 13">
            <a:extLst>
              <a:ext uri="{FF2B5EF4-FFF2-40B4-BE49-F238E27FC236}">
                <a16:creationId xmlns:a16="http://schemas.microsoft.com/office/drawing/2014/main" id="{A139D87E-B092-ED4D-A2D7-B049421A451D}"/>
              </a:ext>
            </a:extLst>
          </p:cNvPr>
          <p:cNvPicPr>
            <a:picLocks noChangeAspect="1"/>
          </p:cNvPicPr>
          <p:nvPr/>
        </p:nvPicPr>
        <p:blipFill>
          <a:blip r:embed="rId9"/>
          <a:stretch>
            <a:fillRect/>
          </a:stretch>
        </p:blipFill>
        <p:spPr>
          <a:xfrm>
            <a:off x="7210232" y="2192282"/>
            <a:ext cx="1536576" cy="2030033"/>
          </a:xfrm>
          <a:prstGeom prst="rect">
            <a:avLst/>
          </a:prstGeom>
        </p:spPr>
      </p:pic>
    </p:spTree>
    <p:extLst>
      <p:ext uri="{BB962C8B-B14F-4D97-AF65-F5344CB8AC3E}">
        <p14:creationId xmlns:p14="http://schemas.microsoft.com/office/powerpoint/2010/main" val="1937407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DD7B-38AC-974B-A3CF-3B6AB9ED26D3}"/>
              </a:ext>
            </a:extLst>
          </p:cNvPr>
          <p:cNvSpPr>
            <a:spLocks noGrp="1"/>
          </p:cNvSpPr>
          <p:nvPr>
            <p:ph type="title"/>
          </p:nvPr>
        </p:nvSpPr>
        <p:spPr/>
        <p:txBody>
          <a:bodyPr/>
          <a:lstStyle/>
          <a:p>
            <a:pPr algn="ctr"/>
            <a:r>
              <a:rPr lang="en-US" altLang="zh-CN" dirty="0">
                <a:latin typeface="+mj-lt"/>
                <a:ea typeface="STXingkai" panose="02010800040101010101" pitchFamily="2" charset="-122"/>
              </a:rPr>
              <a:t>The second Language Design </a:t>
            </a:r>
            <a:r>
              <a:rPr lang="en-US" altLang="zh-CN" dirty="0">
                <a:ea typeface="STXingkai" panose="02010800040101010101" pitchFamily="2" charset="-122"/>
              </a:rPr>
              <a:t>Strategy</a:t>
            </a:r>
            <a:endParaRPr lang="en-US" dirty="0">
              <a:latin typeface="+mj-lt"/>
              <a:ea typeface="STXingkai" panose="02010800040101010101" pitchFamily="2" charset="-122"/>
            </a:endParaRPr>
          </a:p>
        </p:txBody>
      </p:sp>
      <p:sp>
        <p:nvSpPr>
          <p:cNvPr id="11" name="TextBox 10">
            <a:extLst>
              <a:ext uri="{FF2B5EF4-FFF2-40B4-BE49-F238E27FC236}">
                <a16:creationId xmlns:a16="http://schemas.microsoft.com/office/drawing/2014/main" id="{4A043D05-A19D-0E4A-8DFA-6AA6E5F7E9DB}"/>
              </a:ext>
            </a:extLst>
          </p:cNvPr>
          <p:cNvSpPr txBox="1"/>
          <p:nvPr/>
        </p:nvSpPr>
        <p:spPr>
          <a:xfrm>
            <a:off x="1026190" y="1969445"/>
            <a:ext cx="7212232" cy="646331"/>
          </a:xfrm>
          <a:prstGeom prst="rect">
            <a:avLst/>
          </a:prstGeom>
          <a:noFill/>
        </p:spPr>
        <p:txBody>
          <a:bodyPr wrap="none" rtlCol="0">
            <a:spAutoFit/>
          </a:bodyPr>
          <a:lstStyle/>
          <a:p>
            <a:pPr algn="ctr"/>
            <a:r>
              <a:rPr lang="en-US" sz="3600" dirty="0"/>
              <a:t>combine structure with operations</a:t>
            </a:r>
            <a:r>
              <a:rPr lang="en-TW" sz="3600" dirty="0"/>
              <a:t>!</a:t>
            </a:r>
          </a:p>
        </p:txBody>
      </p:sp>
      <p:sp>
        <p:nvSpPr>
          <p:cNvPr id="6" name="TextBox 5">
            <a:extLst>
              <a:ext uri="{FF2B5EF4-FFF2-40B4-BE49-F238E27FC236}">
                <a16:creationId xmlns:a16="http://schemas.microsoft.com/office/drawing/2014/main" id="{5594ECD7-3F51-9746-A980-3FF95EDD6309}"/>
              </a:ext>
            </a:extLst>
          </p:cNvPr>
          <p:cNvSpPr txBox="1"/>
          <p:nvPr/>
        </p:nvSpPr>
        <p:spPr>
          <a:xfrm>
            <a:off x="760880" y="3113359"/>
            <a:ext cx="2534850" cy="1477328"/>
          </a:xfrm>
          <a:prstGeom prst="rect">
            <a:avLst/>
          </a:prstGeom>
          <a:noFill/>
        </p:spPr>
        <p:txBody>
          <a:bodyPr wrap="square" rtlCol="0">
            <a:spAutoFit/>
          </a:bodyPr>
          <a:lstStyle/>
          <a:p>
            <a:r>
              <a:rPr lang="en-TW" sz="1800" dirty="0"/>
              <a:t>Put the Accounting /Hamiltonian equation in a matrix structure, the </a:t>
            </a:r>
            <a:r>
              <a:rPr lang="en-TW" sz="1800" dirty="0">
                <a:solidFill>
                  <a:srgbClr val="FF0000"/>
                </a:solidFill>
              </a:rPr>
              <a:t>addition operations becomes iterative</a:t>
            </a:r>
            <a:r>
              <a:rPr lang="en-TW" sz="1800" dirty="0"/>
              <a:t>. </a:t>
            </a:r>
          </a:p>
        </p:txBody>
      </p:sp>
      <p:sp>
        <p:nvSpPr>
          <p:cNvPr id="3" name="Slide Number Placeholder 2">
            <a:extLst>
              <a:ext uri="{FF2B5EF4-FFF2-40B4-BE49-F238E27FC236}">
                <a16:creationId xmlns:a16="http://schemas.microsoft.com/office/drawing/2014/main" id="{865E1C24-DD5D-7740-B8AF-62A4566B16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dirty="0"/>
          </a:p>
        </p:txBody>
      </p:sp>
      <p:pic>
        <p:nvPicPr>
          <p:cNvPr id="8" name="Picture 7">
            <a:hlinkClick r:id="rId3"/>
            <a:extLst>
              <a:ext uri="{FF2B5EF4-FFF2-40B4-BE49-F238E27FC236}">
                <a16:creationId xmlns:a16="http://schemas.microsoft.com/office/drawing/2014/main" id="{44BC78E0-C05B-9B46-8C5D-E44B1CA388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83584" y="2844029"/>
            <a:ext cx="1976831" cy="2015988"/>
          </a:xfrm>
          <a:prstGeom prst="rect">
            <a:avLst/>
          </a:prstGeom>
        </p:spPr>
      </p:pic>
      <p:sp>
        <p:nvSpPr>
          <p:cNvPr id="10" name="TextBox 9">
            <a:extLst>
              <a:ext uri="{FF2B5EF4-FFF2-40B4-BE49-F238E27FC236}">
                <a16:creationId xmlns:a16="http://schemas.microsoft.com/office/drawing/2014/main" id="{4D1DFA31-DA1F-2D43-92E9-A8201F3E1D89}"/>
              </a:ext>
            </a:extLst>
          </p:cNvPr>
          <p:cNvSpPr txBox="1"/>
          <p:nvPr/>
        </p:nvSpPr>
        <p:spPr>
          <a:xfrm>
            <a:off x="5848269" y="2853316"/>
            <a:ext cx="2898539" cy="2031325"/>
          </a:xfrm>
          <a:prstGeom prst="rect">
            <a:avLst/>
          </a:prstGeom>
          <a:noFill/>
        </p:spPr>
        <p:txBody>
          <a:bodyPr wrap="square" rtlCol="0">
            <a:spAutoFit/>
          </a:bodyPr>
          <a:lstStyle/>
          <a:p>
            <a:r>
              <a:rPr lang="en-TW" sz="1800" dirty="0"/>
              <a:t>The isomorphism between accounting equation and the Hamiltonian formulation states: Science is about utilizing symmetries/invariance recursively.</a:t>
            </a:r>
          </a:p>
        </p:txBody>
      </p:sp>
    </p:spTree>
    <p:extLst>
      <p:ext uri="{BB962C8B-B14F-4D97-AF65-F5344CB8AC3E}">
        <p14:creationId xmlns:p14="http://schemas.microsoft.com/office/powerpoint/2010/main" val="2782173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311699" y="301092"/>
            <a:ext cx="8520600" cy="572700"/>
          </a:xfrm>
          <a:prstGeom prst="rect">
            <a:avLst/>
          </a:prstGeom>
        </p:spPr>
        <p:txBody>
          <a:bodyPr/>
          <a:lstStyle/>
          <a:p>
            <a:pPr algn="ctr"/>
            <a:r>
              <a:rPr lang="en-US" dirty="0"/>
              <a:t>Concrete Activities in Daily Workflow</a:t>
            </a:r>
            <a:endParaRPr dirty="0"/>
          </a:p>
        </p:txBody>
      </p:sp>
      <p:pic>
        <p:nvPicPr>
          <p:cNvPr id="1026" name="Picture 2" descr="Devsecops-Illustretion-ICon-1">
            <a:hlinkClick r:id="rId2"/>
            <a:extLst>
              <a:ext uri="{FF2B5EF4-FFF2-40B4-BE49-F238E27FC236}">
                <a16:creationId xmlns:a16="http://schemas.microsoft.com/office/drawing/2014/main" id="{4B5F5B8F-6D83-0A43-925E-AA03573BF6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20612" y="674339"/>
            <a:ext cx="6702775" cy="43988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4D3CF0-3888-584F-8C0D-FC965BFC85CC}"/>
              </a:ext>
            </a:extLst>
          </p:cNvPr>
          <p:cNvSpPr txBox="1"/>
          <p:nvPr/>
        </p:nvSpPr>
        <p:spPr>
          <a:xfrm>
            <a:off x="161557" y="4911580"/>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Paladion Corporation Website </a:t>
            </a:r>
            <a:r>
              <a:rPr lang="en-US" sz="1050" dirty="0">
                <a:solidFill>
                  <a:schemeClr val="tx1"/>
                </a:solidFill>
              </a:rPr>
              <a:t>Image  source: </a:t>
            </a:r>
            <a:r>
              <a:rPr lang="en-US" sz="1050" dirty="0">
                <a:solidFill>
                  <a:srgbClr val="FFFFFF"/>
                </a:solidFill>
                <a:hlinkClick r:id="rId4"/>
              </a:rPr>
              <a:t>https://www.paladion.net</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sp>
        <p:nvSpPr>
          <p:cNvPr id="3" name="Slide Number Placeholder 2">
            <a:extLst>
              <a:ext uri="{FF2B5EF4-FFF2-40B4-BE49-F238E27FC236}">
                <a16:creationId xmlns:a16="http://schemas.microsoft.com/office/drawing/2014/main" id="{B6E7D4EA-591A-B74D-A8EB-F9CEA7826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dirty="0"/>
          </a:p>
        </p:txBody>
      </p:sp>
      <p:sp>
        <p:nvSpPr>
          <p:cNvPr id="6" name="TextBox 5">
            <a:extLst>
              <a:ext uri="{FF2B5EF4-FFF2-40B4-BE49-F238E27FC236}">
                <a16:creationId xmlns:a16="http://schemas.microsoft.com/office/drawing/2014/main" id="{8E3D9EDE-9127-A447-8E01-8D7762700193}"/>
              </a:ext>
            </a:extLst>
          </p:cNvPr>
          <p:cNvSpPr txBox="1"/>
          <p:nvPr/>
        </p:nvSpPr>
        <p:spPr>
          <a:xfrm>
            <a:off x="3627669" y="4315350"/>
            <a:ext cx="1888659" cy="307777"/>
          </a:xfrm>
          <a:prstGeom prst="rect">
            <a:avLst/>
          </a:prstGeom>
          <a:noFill/>
        </p:spPr>
        <p:txBody>
          <a:bodyPr wrap="none" rtlCol="0">
            <a:spAutoFit/>
          </a:bodyPr>
          <a:lstStyle/>
          <a:p>
            <a:r>
              <a:rPr lang="en-US" dirty="0"/>
              <a:t>What is </a:t>
            </a:r>
            <a:r>
              <a:rPr lang="en-US" dirty="0" err="1"/>
              <a:t>DevSecOps</a:t>
            </a:r>
            <a:r>
              <a:rPr lang="en-US" dirty="0"/>
              <a:t>?</a:t>
            </a:r>
          </a:p>
        </p:txBody>
      </p:sp>
    </p:spTree>
    <p:extLst>
      <p:ext uri="{BB962C8B-B14F-4D97-AF65-F5344CB8AC3E}">
        <p14:creationId xmlns:p14="http://schemas.microsoft.com/office/powerpoint/2010/main" val="26584098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 short introduction video</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3215696" y="4706128"/>
            <a:ext cx="2712602" cy="307777"/>
          </a:xfrm>
          <a:prstGeom prst="rect">
            <a:avLst/>
          </a:prstGeom>
          <a:noFill/>
        </p:spPr>
        <p:txBody>
          <a:bodyPr wrap="none" rtlCol="0">
            <a:spAutoFit/>
          </a:bodyPr>
          <a:lstStyle/>
          <a:p>
            <a:r>
              <a:rPr lang="en-US" dirty="0">
                <a:hlinkClick r:id="rId2"/>
              </a:rPr>
              <a:t>https://youtu.be/j2m5YMnHvQQ</a:t>
            </a:r>
            <a:endParaRPr lang="en-TW" dirty="0"/>
          </a:p>
        </p:txBody>
      </p:sp>
      <p:pic>
        <p:nvPicPr>
          <p:cNvPr id="6" name="Picture 2" descr="Abstract Interpretation for Program Verification (ft. Viktor Kuncak) -  YouTube">
            <a:hlinkClick r:id="rId2"/>
            <a:extLst>
              <a:ext uri="{FF2B5EF4-FFF2-40B4-BE49-F238E27FC236}">
                <a16:creationId xmlns:a16="http://schemas.microsoft.com/office/drawing/2014/main" id="{6C7EC3A3-537C-194A-8120-FCD461D3257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0051" y="1146250"/>
            <a:ext cx="6023893" cy="33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9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Computer Architectures</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2446" y="1322564"/>
            <a:ext cx="2582327" cy="1687356"/>
          </a:xfrm>
          <a:prstGeom prst="rect">
            <a:avLst/>
          </a:prstGeom>
        </p:spPr>
      </p:pic>
      <p:pic>
        <p:nvPicPr>
          <p:cNvPr id="2" name="Picture 1">
            <a:hlinkClick r:id="rId6"/>
            <a:extLst>
              <a:ext uri="{FF2B5EF4-FFF2-40B4-BE49-F238E27FC236}">
                <a16:creationId xmlns:a16="http://schemas.microsoft.com/office/drawing/2014/main" id="{78AAB674-E212-2843-8EE8-448FD3230FDE}"/>
              </a:ext>
            </a:extLst>
          </p:cNvPr>
          <p:cNvPicPr>
            <a:picLocks noChangeAspect="1"/>
          </p:cNvPicPr>
          <p:nvPr/>
        </p:nvPicPr>
        <p:blipFill>
          <a:blip r:embed="rId7"/>
          <a:stretch>
            <a:fillRect/>
          </a:stretch>
        </p:blipFill>
        <p:spPr>
          <a:xfrm>
            <a:off x="369227" y="1322564"/>
            <a:ext cx="2245586" cy="1689747"/>
          </a:xfrm>
          <a:prstGeom prst="rect">
            <a:avLst/>
          </a:prstGeom>
        </p:spPr>
      </p:pic>
      <p:pic>
        <p:nvPicPr>
          <p:cNvPr id="3" name="Picture 2">
            <a:extLst>
              <a:ext uri="{FF2B5EF4-FFF2-40B4-BE49-F238E27FC236}">
                <a16:creationId xmlns:a16="http://schemas.microsoft.com/office/drawing/2014/main" id="{6C7A9220-C353-FF43-AB6E-B07B440EF73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61868" y="3009920"/>
            <a:ext cx="2939302" cy="1923333"/>
          </a:xfrm>
          <a:prstGeom prst="rect">
            <a:avLst/>
          </a:prstGeom>
        </p:spPr>
      </p:pic>
      <p:pic>
        <p:nvPicPr>
          <p:cNvPr id="4" name="Picture 3">
            <a:hlinkClick r:id="rId9"/>
            <a:extLst>
              <a:ext uri="{FF2B5EF4-FFF2-40B4-BE49-F238E27FC236}">
                <a16:creationId xmlns:a16="http://schemas.microsoft.com/office/drawing/2014/main" id="{11DCB1B4-B82A-C445-AEDE-C0A7A176D8D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40356" y="1322564"/>
            <a:ext cx="2582327" cy="1689747"/>
          </a:xfrm>
          <a:prstGeom prst="rect">
            <a:avLst/>
          </a:prstGeom>
        </p:spPr>
      </p:pic>
      <p:sp>
        <p:nvSpPr>
          <p:cNvPr id="5" name="TextBox 4">
            <a:extLst>
              <a:ext uri="{FF2B5EF4-FFF2-40B4-BE49-F238E27FC236}">
                <a16:creationId xmlns:a16="http://schemas.microsoft.com/office/drawing/2014/main" id="{03AD4B06-3B3B-BA44-ABC5-806ED4C808A2}"/>
              </a:ext>
            </a:extLst>
          </p:cNvPr>
          <p:cNvSpPr txBox="1"/>
          <p:nvPr/>
        </p:nvSpPr>
        <p:spPr>
          <a:xfrm>
            <a:off x="3629273" y="1868511"/>
            <a:ext cx="1885453" cy="523220"/>
          </a:xfrm>
          <a:prstGeom prst="rect">
            <a:avLst/>
          </a:prstGeom>
          <a:noFill/>
        </p:spPr>
        <p:txBody>
          <a:bodyPr wrap="none" rtlCol="0">
            <a:spAutoFit/>
          </a:bodyPr>
          <a:lstStyle/>
          <a:p>
            <a:pPr algn="ctr"/>
            <a:r>
              <a:rPr lang="en-TW" dirty="0">
                <a:solidFill>
                  <a:schemeClr val="bg1"/>
                </a:solidFill>
              </a:rPr>
              <a:t>Quantum Computing </a:t>
            </a:r>
          </a:p>
          <a:p>
            <a:pPr algn="ctr"/>
            <a:r>
              <a:rPr lang="en-TW" dirty="0">
                <a:solidFill>
                  <a:schemeClr val="bg1"/>
                </a:solidFill>
              </a:rPr>
              <a:t>Architecture</a:t>
            </a:r>
          </a:p>
        </p:txBody>
      </p:sp>
      <p:sp>
        <p:nvSpPr>
          <p:cNvPr id="15" name="TextBox 14">
            <a:extLst>
              <a:ext uri="{FF2B5EF4-FFF2-40B4-BE49-F238E27FC236}">
                <a16:creationId xmlns:a16="http://schemas.microsoft.com/office/drawing/2014/main" id="{4C79F409-97AE-1D44-9C0F-3B2F17D5AFC8}"/>
              </a:ext>
            </a:extLst>
          </p:cNvPr>
          <p:cNvSpPr txBox="1"/>
          <p:nvPr/>
        </p:nvSpPr>
        <p:spPr>
          <a:xfrm>
            <a:off x="3575777" y="3187952"/>
            <a:ext cx="1726755" cy="523220"/>
          </a:xfrm>
          <a:prstGeom prst="rect">
            <a:avLst/>
          </a:prstGeom>
          <a:noFill/>
        </p:spPr>
        <p:txBody>
          <a:bodyPr wrap="none" rtlCol="0">
            <a:spAutoFit/>
          </a:bodyPr>
          <a:lstStyle/>
          <a:p>
            <a:pPr algn="ctr"/>
            <a:r>
              <a:rPr lang="en-TW" dirty="0">
                <a:solidFill>
                  <a:schemeClr val="bg1"/>
                </a:solidFill>
              </a:rPr>
              <a:t>Human Computing </a:t>
            </a:r>
          </a:p>
          <a:p>
            <a:pPr algn="ctr"/>
            <a:r>
              <a:rPr lang="en-TW" dirty="0">
                <a:solidFill>
                  <a:schemeClr val="bg1"/>
                </a:solidFill>
              </a:rPr>
              <a:t>Architecture</a:t>
            </a:r>
          </a:p>
        </p:txBody>
      </p:sp>
      <p:sp>
        <p:nvSpPr>
          <p:cNvPr id="6" name="TextBox 5">
            <a:extLst>
              <a:ext uri="{FF2B5EF4-FFF2-40B4-BE49-F238E27FC236}">
                <a16:creationId xmlns:a16="http://schemas.microsoft.com/office/drawing/2014/main" id="{79198BAE-4449-C04F-87B1-8DD3115C16FA}"/>
              </a:ext>
            </a:extLst>
          </p:cNvPr>
          <p:cNvSpPr txBox="1"/>
          <p:nvPr/>
        </p:nvSpPr>
        <p:spPr>
          <a:xfrm>
            <a:off x="6192446" y="3699694"/>
            <a:ext cx="2743059" cy="430887"/>
          </a:xfrm>
          <a:prstGeom prst="rect">
            <a:avLst/>
          </a:prstGeom>
          <a:noFill/>
        </p:spPr>
        <p:txBody>
          <a:bodyPr wrap="none" rtlCol="0">
            <a:spAutoFit/>
          </a:bodyPr>
          <a:lstStyle/>
          <a:p>
            <a:pPr algn="ctr"/>
            <a:r>
              <a:rPr lang="en-US" sz="1100" dirty="0"/>
              <a:t>Please refer to Captcha</a:t>
            </a:r>
          </a:p>
          <a:p>
            <a:pPr algn="ctr"/>
            <a:r>
              <a:rPr lang="en-US" sz="1100" dirty="0"/>
              <a:t>https://</a:t>
            </a:r>
            <a:r>
              <a:rPr lang="en-US" sz="1100" dirty="0" err="1"/>
              <a:t>www.wikiwand.com</a:t>
            </a:r>
            <a:r>
              <a:rPr lang="en-US" sz="1100" dirty="0"/>
              <a:t>/</a:t>
            </a:r>
            <a:r>
              <a:rPr lang="en-US" sz="1100" dirty="0" err="1"/>
              <a:t>en</a:t>
            </a:r>
            <a:r>
              <a:rPr lang="en-US" sz="1100" dirty="0"/>
              <a:t>/CAPTCHA</a:t>
            </a:r>
            <a:endParaRPr lang="en-TW" sz="1100" dirty="0"/>
          </a:p>
        </p:txBody>
      </p:sp>
      <p:sp>
        <p:nvSpPr>
          <p:cNvPr id="17" name="TextBox 16">
            <a:extLst>
              <a:ext uri="{FF2B5EF4-FFF2-40B4-BE49-F238E27FC236}">
                <a16:creationId xmlns:a16="http://schemas.microsoft.com/office/drawing/2014/main" id="{C011E684-EBDB-D84C-8093-A38DF2DCC1B7}"/>
              </a:ext>
            </a:extLst>
          </p:cNvPr>
          <p:cNvSpPr txBox="1"/>
          <p:nvPr/>
        </p:nvSpPr>
        <p:spPr>
          <a:xfrm>
            <a:off x="336158" y="3756142"/>
            <a:ext cx="2743059" cy="430887"/>
          </a:xfrm>
          <a:prstGeom prst="rect">
            <a:avLst/>
          </a:prstGeom>
          <a:noFill/>
        </p:spPr>
        <p:txBody>
          <a:bodyPr wrap="none" rtlCol="0">
            <a:spAutoFit/>
          </a:bodyPr>
          <a:lstStyle/>
          <a:p>
            <a:pPr algn="ctr"/>
            <a:r>
              <a:rPr lang="en-US" sz="1100" dirty="0"/>
              <a:t>Please refer to Agent-based Computing</a:t>
            </a:r>
          </a:p>
          <a:p>
            <a:pPr algn="ctr"/>
            <a:r>
              <a:rPr lang="en-US" sz="1100" dirty="0"/>
              <a:t> i.e. </a:t>
            </a:r>
            <a:r>
              <a:rPr lang="en-US" sz="1100" dirty="0" err="1"/>
              <a:t>NetLogo</a:t>
            </a:r>
            <a:endParaRPr lang="en-TW" sz="1100" dirty="0"/>
          </a:p>
        </p:txBody>
      </p:sp>
      <p:sp>
        <p:nvSpPr>
          <p:cNvPr id="7" name="Slide Number Placeholder 6">
            <a:extLst>
              <a:ext uri="{FF2B5EF4-FFF2-40B4-BE49-F238E27FC236}">
                <a16:creationId xmlns:a16="http://schemas.microsoft.com/office/drawing/2014/main" id="{16D55401-6223-324F-BB7B-51CDA9F299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ustDataLst>
      <p:tags r:id="rId1"/>
    </p:custDataLst>
    <p:extLst>
      <p:ext uri="{BB962C8B-B14F-4D97-AF65-F5344CB8AC3E}">
        <p14:creationId xmlns:p14="http://schemas.microsoft.com/office/powerpoint/2010/main" val="14157929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TW" dirty="0"/>
              <a:t>Connecting Abstract and C</a:t>
            </a:r>
            <a:r>
              <a:rPr lang="en-US" dirty="0"/>
              <a:t>o</a:t>
            </a:r>
            <a:r>
              <a:rPr lang="en-TW" dirty="0"/>
              <a:t>ncrete Domains</a:t>
            </a:r>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326965" y="4787705"/>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8" name="Picture 7">
            <a:hlinkClick r:id="rId2"/>
            <a:extLst>
              <a:ext uri="{FF2B5EF4-FFF2-40B4-BE49-F238E27FC236}">
                <a16:creationId xmlns:a16="http://schemas.microsoft.com/office/drawing/2014/main" id="{B058A991-44D0-CB40-99B6-1A43FADFB4E8}"/>
              </a:ext>
            </a:extLst>
          </p:cNvPr>
          <p:cNvPicPr>
            <a:picLocks noChangeAspect="1"/>
          </p:cNvPicPr>
          <p:nvPr/>
        </p:nvPicPr>
        <p:blipFill>
          <a:blip r:embed="rId3"/>
          <a:stretch>
            <a:fillRect/>
          </a:stretch>
        </p:blipFill>
        <p:spPr>
          <a:xfrm>
            <a:off x="1562363" y="1013985"/>
            <a:ext cx="4708281" cy="3825478"/>
          </a:xfrm>
          <a:prstGeom prst="rect">
            <a:avLst/>
          </a:prstGeom>
        </p:spPr>
      </p:pic>
      <p:sp>
        <p:nvSpPr>
          <p:cNvPr id="12" name="TextBox 11">
            <a:extLst>
              <a:ext uri="{FF2B5EF4-FFF2-40B4-BE49-F238E27FC236}">
                <a16:creationId xmlns:a16="http://schemas.microsoft.com/office/drawing/2014/main" id="{986307DF-1023-B243-A7AF-A98895F0DD88}"/>
              </a:ext>
            </a:extLst>
          </p:cNvPr>
          <p:cNvSpPr txBox="1"/>
          <p:nvPr/>
        </p:nvSpPr>
        <p:spPr>
          <a:xfrm>
            <a:off x="311700" y="4706128"/>
            <a:ext cx="1250663" cy="307777"/>
          </a:xfrm>
          <a:prstGeom prst="rect">
            <a:avLst/>
          </a:prstGeom>
          <a:noFill/>
        </p:spPr>
        <p:txBody>
          <a:bodyPr wrap="none" rtlCol="0">
            <a:spAutoFit/>
          </a:bodyPr>
          <a:lstStyle/>
          <a:p>
            <a:r>
              <a:rPr lang="en-TW" dirty="0"/>
              <a:t>What is </a:t>
            </a:r>
            <a:r>
              <a:rPr lang="en-TW" dirty="0">
                <a:hlinkClick r:id="rId4"/>
              </a:rPr>
              <a:t>IMP</a:t>
            </a:r>
            <a:r>
              <a:rPr lang="en-TW" dirty="0"/>
              <a:t>?</a:t>
            </a:r>
          </a:p>
        </p:txBody>
      </p:sp>
      <p:pic>
        <p:nvPicPr>
          <p:cNvPr id="3" name="Picture 2">
            <a:extLst>
              <a:ext uri="{FF2B5EF4-FFF2-40B4-BE49-F238E27FC236}">
                <a16:creationId xmlns:a16="http://schemas.microsoft.com/office/drawing/2014/main" id="{2E0453B9-7811-D049-B701-689606643479}"/>
              </a:ext>
            </a:extLst>
          </p:cNvPr>
          <p:cNvPicPr>
            <a:picLocks noChangeAspect="1"/>
          </p:cNvPicPr>
          <p:nvPr/>
        </p:nvPicPr>
        <p:blipFill>
          <a:blip r:embed="rId5"/>
          <a:stretch>
            <a:fillRect/>
          </a:stretch>
        </p:blipFill>
        <p:spPr>
          <a:xfrm>
            <a:off x="6405491" y="2091680"/>
            <a:ext cx="2523635" cy="1608754"/>
          </a:xfrm>
          <a:prstGeom prst="rect">
            <a:avLst/>
          </a:prstGeom>
        </p:spPr>
      </p:pic>
      <p:sp>
        <p:nvSpPr>
          <p:cNvPr id="5" name="TextBox 4">
            <a:extLst>
              <a:ext uri="{FF2B5EF4-FFF2-40B4-BE49-F238E27FC236}">
                <a16:creationId xmlns:a16="http://schemas.microsoft.com/office/drawing/2014/main" id="{4C8775FE-D721-4E42-A184-30AB4B2AF4D5}"/>
              </a:ext>
            </a:extLst>
          </p:cNvPr>
          <p:cNvSpPr txBox="1"/>
          <p:nvPr/>
        </p:nvSpPr>
        <p:spPr>
          <a:xfrm>
            <a:off x="6690117" y="3700434"/>
            <a:ext cx="1954381" cy="253916"/>
          </a:xfrm>
          <a:prstGeom prst="rect">
            <a:avLst/>
          </a:prstGeom>
          <a:noFill/>
        </p:spPr>
        <p:txBody>
          <a:bodyPr wrap="none" rtlCol="0">
            <a:spAutoFit/>
          </a:bodyPr>
          <a:lstStyle/>
          <a:p>
            <a:r>
              <a:rPr lang="en-TW" sz="1050" dirty="0"/>
              <a:t>Prof. Cousot and Koo in 2005</a:t>
            </a:r>
          </a:p>
        </p:txBody>
      </p:sp>
    </p:spTree>
    <p:extLst>
      <p:ext uri="{BB962C8B-B14F-4D97-AF65-F5344CB8AC3E}">
        <p14:creationId xmlns:p14="http://schemas.microsoft.com/office/powerpoint/2010/main" val="503390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The Basic Working Principle of Composition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0" name="Picture 9">
            <a:extLst>
              <a:ext uri="{FF2B5EF4-FFF2-40B4-BE49-F238E27FC236}">
                <a16:creationId xmlns:a16="http://schemas.microsoft.com/office/drawing/2014/main" id="{3790A5C7-6C01-0142-AA3B-71009382D796}"/>
              </a:ext>
            </a:extLst>
          </p:cNvPr>
          <p:cNvPicPr>
            <a:picLocks noChangeAspect="1"/>
          </p:cNvPicPr>
          <p:nvPr/>
        </p:nvPicPr>
        <p:blipFill>
          <a:blip r:embed="rId3"/>
          <a:stretch>
            <a:fillRect/>
          </a:stretch>
        </p:blipFill>
        <p:spPr>
          <a:xfrm>
            <a:off x="4727662" y="1247449"/>
            <a:ext cx="4135924" cy="3360438"/>
          </a:xfrm>
          <a:prstGeom prst="rect">
            <a:avLst/>
          </a:prstGeom>
        </p:spPr>
      </p:pic>
      <p:pic>
        <p:nvPicPr>
          <p:cNvPr id="11" name="Picture 10">
            <a:extLst>
              <a:ext uri="{FF2B5EF4-FFF2-40B4-BE49-F238E27FC236}">
                <a16:creationId xmlns:a16="http://schemas.microsoft.com/office/drawing/2014/main" id="{65A73A14-752B-AA44-A0B7-6AEF807C85A3}"/>
              </a:ext>
            </a:extLst>
          </p:cNvPr>
          <p:cNvPicPr>
            <a:picLocks noChangeAspect="1"/>
          </p:cNvPicPr>
          <p:nvPr/>
        </p:nvPicPr>
        <p:blipFill>
          <a:blip r:embed="rId4"/>
          <a:stretch>
            <a:fillRect/>
          </a:stretch>
        </p:blipFill>
        <p:spPr>
          <a:xfrm>
            <a:off x="311700" y="1245562"/>
            <a:ext cx="4138245" cy="3362324"/>
          </a:xfrm>
          <a:prstGeom prst="rect">
            <a:avLst/>
          </a:prstGeom>
        </p:spPr>
      </p:pic>
    </p:spTree>
    <p:extLst>
      <p:ext uri="{BB962C8B-B14F-4D97-AF65-F5344CB8AC3E}">
        <p14:creationId xmlns:p14="http://schemas.microsoft.com/office/powerpoint/2010/main" val="198751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9A83-98E5-B04E-824B-CC33D374D898}"/>
              </a:ext>
            </a:extLst>
          </p:cNvPr>
          <p:cNvSpPr>
            <a:spLocks noGrp="1"/>
          </p:cNvSpPr>
          <p:nvPr>
            <p:ph type="title"/>
          </p:nvPr>
        </p:nvSpPr>
        <p:spPr/>
        <p:txBody>
          <a:bodyPr/>
          <a:lstStyle/>
          <a:p>
            <a:pPr algn="ctr"/>
            <a:r>
              <a:rPr lang="en-US" dirty="0"/>
              <a:t>Arrow Chasing Computation</a:t>
            </a:r>
            <a:endParaRPr lang="en-TW" dirty="0"/>
          </a:p>
        </p:txBody>
      </p:sp>
      <p:sp>
        <p:nvSpPr>
          <p:cNvPr id="4" name="Slide Number Placeholder 3">
            <a:extLst>
              <a:ext uri="{FF2B5EF4-FFF2-40B4-BE49-F238E27FC236}">
                <a16:creationId xmlns:a16="http://schemas.microsoft.com/office/drawing/2014/main" id="{6E5D7140-239E-5046-9141-894FCBD02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dirty="0"/>
          </a:p>
        </p:txBody>
      </p:sp>
      <p:sp>
        <p:nvSpPr>
          <p:cNvPr id="7" name="TextBox 6">
            <a:extLst>
              <a:ext uri="{FF2B5EF4-FFF2-40B4-BE49-F238E27FC236}">
                <a16:creationId xmlns:a16="http://schemas.microsoft.com/office/drawing/2014/main" id="{99D6206C-E8B5-D249-B80E-82E18F3AD482}"/>
              </a:ext>
            </a:extLst>
          </p:cNvPr>
          <p:cNvSpPr txBox="1"/>
          <p:nvPr/>
        </p:nvSpPr>
        <p:spPr>
          <a:xfrm>
            <a:off x="2982461" y="4835723"/>
            <a:ext cx="3179075" cy="307777"/>
          </a:xfrm>
          <a:prstGeom prst="rect">
            <a:avLst/>
          </a:prstGeom>
          <a:noFill/>
        </p:spPr>
        <p:txBody>
          <a:bodyPr wrap="none" rtlCol="0">
            <a:spAutoFit/>
          </a:bodyPr>
          <a:lstStyle/>
          <a:p>
            <a:r>
              <a:rPr lang="en-US" dirty="0">
                <a:hlinkClick r:id="rId2"/>
              </a:rPr>
              <a:t>https://</a:t>
            </a:r>
            <a:r>
              <a:rPr lang="en-US" dirty="0" err="1">
                <a:hlinkClick r:id="rId2"/>
              </a:rPr>
              <a:t>slideplayer.com</a:t>
            </a:r>
            <a:r>
              <a:rPr lang="en-US" dirty="0">
                <a:hlinkClick r:id="rId2"/>
              </a:rPr>
              <a:t>/slide/8506871/</a:t>
            </a:r>
            <a:endParaRPr lang="en-TW" dirty="0"/>
          </a:p>
        </p:txBody>
      </p:sp>
      <p:pic>
        <p:nvPicPr>
          <p:cNvPr id="13" name="Picture 12">
            <a:extLst>
              <a:ext uri="{FF2B5EF4-FFF2-40B4-BE49-F238E27FC236}">
                <a16:creationId xmlns:a16="http://schemas.microsoft.com/office/drawing/2014/main" id="{32C098B2-B9F5-DD43-BA87-B5E4A7709F89}"/>
              </a:ext>
            </a:extLst>
          </p:cNvPr>
          <p:cNvPicPr>
            <a:picLocks noChangeAspect="1"/>
          </p:cNvPicPr>
          <p:nvPr/>
        </p:nvPicPr>
        <p:blipFill>
          <a:blip r:embed="rId3"/>
          <a:stretch>
            <a:fillRect/>
          </a:stretch>
        </p:blipFill>
        <p:spPr>
          <a:xfrm>
            <a:off x="2375020" y="1128386"/>
            <a:ext cx="4393956" cy="3570089"/>
          </a:xfrm>
          <a:prstGeom prst="rect">
            <a:avLst/>
          </a:prstGeom>
        </p:spPr>
      </p:pic>
    </p:spTree>
    <p:extLst>
      <p:ext uri="{BB962C8B-B14F-4D97-AF65-F5344CB8AC3E}">
        <p14:creationId xmlns:p14="http://schemas.microsoft.com/office/powerpoint/2010/main" val="2704590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Why is Simplicity in </a:t>
            </a:r>
            <a:r>
              <a:rPr lang="en-US" dirty="0" err="1">
                <a:solidFill>
                  <a:schemeClr val="tx1"/>
                </a:solidFill>
              </a:rPr>
              <a:t>NsM</a:t>
            </a:r>
            <a:r>
              <a:rPr lang="en-US" dirty="0">
                <a:solidFill>
                  <a:schemeClr val="tx1"/>
                </a:solidFill>
              </a:rPr>
              <a:t> so Strategic</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4423157" cy="3889009"/>
          </a:xfrm>
        </p:spPr>
        <p:txBody>
          <a:bodyPr/>
          <a:lstStyle/>
          <a:p>
            <a:r>
              <a:rPr lang="en-US" dirty="0"/>
              <a:t>Controlled Entropy = Controlled Time</a:t>
            </a:r>
          </a:p>
          <a:p>
            <a:pPr lvl="1"/>
            <a:r>
              <a:rPr lang="en-US" dirty="0"/>
              <a:t>Think about Google’s interface</a:t>
            </a:r>
          </a:p>
          <a:p>
            <a:pPr lvl="1"/>
            <a:r>
              <a:rPr lang="en-US" dirty="0"/>
              <a:t>Why are they removing buttons on iPhone?</a:t>
            </a:r>
          </a:p>
          <a:p>
            <a:pPr lvl="1"/>
            <a:r>
              <a:rPr lang="en-US" dirty="0"/>
              <a:t>Bound Variables in Logics </a:t>
            </a:r>
          </a:p>
          <a:p>
            <a:pPr lvl="1"/>
            <a:endParaRPr lang="en-US" dirty="0"/>
          </a:p>
          <a:p>
            <a:r>
              <a:rPr lang="en-US" dirty="0"/>
              <a:t>When complexity is inevitable</a:t>
            </a:r>
          </a:p>
          <a:p>
            <a:pPr lvl="1"/>
            <a:r>
              <a:rPr lang="en-US" dirty="0"/>
              <a:t>Leverage the notion of symmetry</a:t>
            </a:r>
          </a:p>
          <a:p>
            <a:pPr lvl="1"/>
            <a:r>
              <a:rPr lang="en-US" dirty="0"/>
              <a:t>See Hermann Weyl’s quote on lacking information…</a:t>
            </a:r>
          </a:p>
        </p:txBody>
      </p:sp>
      <p:pic>
        <p:nvPicPr>
          <p:cNvPr id="6146" name="Picture 2">
            <a:hlinkClick r:id="rId3"/>
            <a:extLst>
              <a:ext uri="{FF2B5EF4-FFF2-40B4-BE49-F238E27FC236}">
                <a16:creationId xmlns:a16="http://schemas.microsoft.com/office/drawing/2014/main" id="{AD09F99A-641E-2D4F-BF51-F5E54AC616D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5921" y="1489038"/>
            <a:ext cx="3633297" cy="26509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798BA-AF48-C944-9195-C1E7E5F05246}"/>
              </a:ext>
            </a:extLst>
          </p:cNvPr>
          <p:cNvSpPr txBox="1"/>
          <p:nvPr/>
        </p:nvSpPr>
        <p:spPr>
          <a:xfrm>
            <a:off x="4848836" y="4211202"/>
            <a:ext cx="3387466" cy="400110"/>
          </a:xfrm>
          <a:prstGeom prst="rect">
            <a:avLst/>
          </a:prstGeom>
          <a:noFill/>
        </p:spPr>
        <p:txBody>
          <a:bodyPr wrap="none" rtlCol="0">
            <a:spAutoFit/>
          </a:bodyPr>
          <a:lstStyle/>
          <a:p>
            <a:pPr algn="ctr"/>
            <a:r>
              <a:rPr lang="en-TW" sz="1000" dirty="0"/>
              <a:t>Image Source: </a:t>
            </a:r>
            <a:r>
              <a:rPr lang="en-TW" sz="1000" dirty="0">
                <a:hlinkClick r:id="rId3"/>
              </a:rPr>
              <a:t>Intro to System Science and Cybernetics</a:t>
            </a:r>
            <a:r>
              <a:rPr lang="en-TW" sz="1000" dirty="0"/>
              <a:t>,</a:t>
            </a:r>
          </a:p>
          <a:p>
            <a:pPr algn="ctr"/>
            <a:r>
              <a:rPr lang="en-US" sz="1000" dirty="0"/>
              <a:t>Dr Paul </a:t>
            </a:r>
            <a:r>
              <a:rPr lang="en-US" sz="1000" dirty="0" err="1"/>
              <a:t>Pangaro</a:t>
            </a:r>
            <a:endParaRPr lang="en-TW" sz="10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dirty="0"/>
          </a:p>
        </p:txBody>
      </p:sp>
    </p:spTree>
    <p:extLst>
      <p:ext uri="{BB962C8B-B14F-4D97-AF65-F5344CB8AC3E}">
        <p14:creationId xmlns:p14="http://schemas.microsoft.com/office/powerpoint/2010/main" val="1757254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927" y="174188"/>
            <a:ext cx="7787709"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Moving Data in Traditional Workflows</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3" name="Picture 2">
            <a:extLst>
              <a:ext uri="{FF2B5EF4-FFF2-40B4-BE49-F238E27FC236}">
                <a16:creationId xmlns:a16="http://schemas.microsoft.com/office/drawing/2014/main" id="{C74FE0D6-C484-0941-9D4F-941D488BB854}"/>
              </a:ext>
            </a:extLst>
          </p:cNvPr>
          <p:cNvPicPr>
            <a:picLocks noChangeAspect="1"/>
          </p:cNvPicPr>
          <p:nvPr/>
        </p:nvPicPr>
        <p:blipFill>
          <a:blip r:embed="rId2"/>
          <a:stretch>
            <a:fillRect/>
          </a:stretch>
        </p:blipFill>
        <p:spPr>
          <a:xfrm>
            <a:off x="1007836" y="947045"/>
            <a:ext cx="7086254" cy="3687010"/>
          </a:xfrm>
          <a:prstGeom prst="rect">
            <a:avLst/>
          </a:prstGeom>
        </p:spPr>
      </p:pic>
      <p:sp>
        <p:nvSpPr>
          <p:cNvPr id="5" name="Slide Number Placeholder 4">
            <a:extLst>
              <a:ext uri="{FF2B5EF4-FFF2-40B4-BE49-F238E27FC236}">
                <a16:creationId xmlns:a16="http://schemas.microsoft.com/office/drawing/2014/main" id="{12601B1C-2C1B-7243-A961-EC52EB96B17E}"/>
              </a:ext>
            </a:extLst>
          </p:cNvPr>
          <p:cNvSpPr>
            <a:spLocks noGrp="1"/>
          </p:cNvSpPr>
          <p:nvPr>
            <p:ph type="sldNum" sz="quarter" idx="12"/>
          </p:nvPr>
        </p:nvSpPr>
        <p:spPr/>
        <p:txBody>
          <a:bodyPr/>
          <a:lstStyle/>
          <a:p>
            <a:fld id="{7D50020C-B282-5A4E-A0F3-3434F05E6AD8}" type="slidenum">
              <a:rPr lang="en-US" smtClean="0"/>
              <a:t>84</a:t>
            </a:fld>
            <a:endParaRPr lang="en-US"/>
          </a:p>
        </p:txBody>
      </p:sp>
    </p:spTree>
    <p:extLst>
      <p:ext uri="{BB962C8B-B14F-4D97-AF65-F5344CB8AC3E}">
        <p14:creationId xmlns:p14="http://schemas.microsoft.com/office/powerpoint/2010/main" val="3444413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6282" y="174188"/>
            <a:ext cx="7830991" cy="600164"/>
          </a:xfrm>
          <a:prstGeom prst="rect">
            <a:avLst/>
          </a:prstGeom>
          <a:noFill/>
        </p:spPr>
        <p:txBody>
          <a:bodyPr wrap="none" rtlCol="0">
            <a:spAutoFit/>
          </a:bodyPr>
          <a:lstStyle/>
          <a:p>
            <a:pPr lvl="0" algn="ctr">
              <a:defRPr/>
            </a:pPr>
            <a:r>
              <a:rPr lang="en-US" altLang="zh-CN" sz="3300" kern="1200" dirty="0">
                <a:solidFill>
                  <a:schemeClr val="tx1"/>
                </a:solidFill>
                <a:latin typeface="Weibei SC" panose="03000800000000000000" pitchFamily="66" charset="-128"/>
                <a:ea typeface="Weibei SC" panose="03000800000000000000" pitchFamily="66" charset="-128"/>
              </a:rPr>
              <a:t>Data </a:t>
            </a:r>
            <a:r>
              <a:rPr lang="en-US" altLang="zh-CN" sz="3300" kern="1200" dirty="0" err="1">
                <a:solidFill>
                  <a:schemeClr val="tx1"/>
                </a:solidFill>
                <a:latin typeface="Weibei SC" panose="03000800000000000000" pitchFamily="66" charset="-128"/>
                <a:ea typeface="Weibei SC" panose="03000800000000000000" pitchFamily="66" charset="-128"/>
              </a:rPr>
              <a:t>Sychronization</a:t>
            </a:r>
            <a:r>
              <a:rPr lang="en-US" altLang="zh-CN" sz="3300" kern="1200" dirty="0">
                <a:solidFill>
                  <a:schemeClr val="tx1"/>
                </a:solidFill>
                <a:latin typeface="Weibei SC" panose="03000800000000000000" pitchFamily="66" charset="-128"/>
                <a:ea typeface="Weibei SC" panose="03000800000000000000" pitchFamily="66" charset="-128"/>
              </a:rPr>
              <a:t> with DevOps/CICD</a:t>
            </a:r>
            <a:endParaRPr lang="en-US" sz="3300" kern="1200" dirty="0">
              <a:solidFill>
                <a:schemeClr val="tx1"/>
              </a:solidFill>
              <a:latin typeface="Weibei SC" panose="03000800000000000000" pitchFamily="66" charset="-128"/>
              <a:ea typeface="Weibei SC" panose="03000800000000000000" pitchFamily="66" charset="-128"/>
            </a:endParaRPr>
          </a:p>
        </p:txBody>
      </p:sp>
      <p:sp>
        <p:nvSpPr>
          <p:cNvPr id="4" name="TextBox 3">
            <a:extLst>
              <a:ext uri="{FF2B5EF4-FFF2-40B4-BE49-F238E27FC236}">
                <a16:creationId xmlns:a16="http://schemas.microsoft.com/office/drawing/2014/main" id="{40F667B9-6C61-F241-9263-2E8CCE71B5C9}"/>
              </a:ext>
            </a:extLst>
          </p:cNvPr>
          <p:cNvSpPr txBox="1"/>
          <p:nvPr/>
        </p:nvSpPr>
        <p:spPr>
          <a:xfrm>
            <a:off x="2982847" y="4778876"/>
            <a:ext cx="3354440" cy="213585"/>
          </a:xfrm>
          <a:prstGeom prst="rect">
            <a:avLst/>
          </a:prstGeom>
          <a:noFill/>
        </p:spPr>
        <p:txBody>
          <a:bodyPr wrap="square" rtlCol="0">
            <a:spAutoFit/>
          </a:bodyPr>
          <a:lstStyle/>
          <a:p>
            <a:pPr lvl="0" algn="ctr">
              <a:defRPr/>
            </a:pPr>
            <a:r>
              <a:rPr lang="en-US" sz="788" dirty="0">
                <a:solidFill>
                  <a:schemeClr val="tx1"/>
                </a:solidFill>
              </a:rPr>
              <a:t>https://</a:t>
            </a:r>
            <a:r>
              <a:rPr lang="en-US" sz="788" dirty="0" err="1">
                <a:solidFill>
                  <a:schemeClr val="tx1"/>
                </a:solidFill>
              </a:rPr>
              <a:t>youtu.be</a:t>
            </a:r>
            <a:r>
              <a:rPr lang="en-US" sz="788" dirty="0">
                <a:solidFill>
                  <a:schemeClr val="tx1"/>
                </a:solidFill>
              </a:rPr>
              <a:t>/p7-U1_E_j3w</a:t>
            </a:r>
            <a:endParaRPr lang="en-US" sz="788" kern="1200" dirty="0">
              <a:solidFill>
                <a:schemeClr val="tx1"/>
              </a:solidFill>
              <a:latin typeface="Calibri"/>
              <a:ea typeface="+mn-ea"/>
              <a:cs typeface="+mn-cs"/>
            </a:endParaRPr>
          </a:p>
        </p:txBody>
      </p:sp>
      <p:pic>
        <p:nvPicPr>
          <p:cNvPr id="5" name="Picture 4">
            <a:extLst>
              <a:ext uri="{FF2B5EF4-FFF2-40B4-BE49-F238E27FC236}">
                <a16:creationId xmlns:a16="http://schemas.microsoft.com/office/drawing/2014/main" id="{380A7B62-6AD9-FD49-88EA-A8226D85C377}"/>
              </a:ext>
            </a:extLst>
          </p:cNvPr>
          <p:cNvPicPr>
            <a:picLocks noChangeAspect="1"/>
          </p:cNvPicPr>
          <p:nvPr/>
        </p:nvPicPr>
        <p:blipFill>
          <a:blip r:embed="rId2"/>
          <a:stretch>
            <a:fillRect/>
          </a:stretch>
        </p:blipFill>
        <p:spPr>
          <a:xfrm>
            <a:off x="1089037" y="931269"/>
            <a:ext cx="6965926" cy="3624403"/>
          </a:xfrm>
          <a:prstGeom prst="rect">
            <a:avLst/>
          </a:prstGeom>
        </p:spPr>
      </p:pic>
      <p:sp>
        <p:nvSpPr>
          <p:cNvPr id="3" name="Slide Number Placeholder 2">
            <a:extLst>
              <a:ext uri="{FF2B5EF4-FFF2-40B4-BE49-F238E27FC236}">
                <a16:creationId xmlns:a16="http://schemas.microsoft.com/office/drawing/2014/main" id="{6A70A671-591F-8D43-AF81-9884FBA3BFDE}"/>
              </a:ext>
            </a:extLst>
          </p:cNvPr>
          <p:cNvSpPr>
            <a:spLocks noGrp="1"/>
          </p:cNvSpPr>
          <p:nvPr>
            <p:ph type="sldNum" sz="quarter" idx="12"/>
          </p:nvPr>
        </p:nvSpPr>
        <p:spPr/>
        <p:txBody>
          <a:bodyPr/>
          <a:lstStyle/>
          <a:p>
            <a:fld id="{7D50020C-B282-5A4E-A0F3-3434F05E6AD8}" type="slidenum">
              <a:rPr lang="en-US" smtClean="0"/>
              <a:t>85</a:t>
            </a:fld>
            <a:endParaRPr lang="en-US"/>
          </a:p>
        </p:txBody>
      </p:sp>
    </p:spTree>
    <p:extLst>
      <p:ext uri="{BB962C8B-B14F-4D97-AF65-F5344CB8AC3E}">
        <p14:creationId xmlns:p14="http://schemas.microsoft.com/office/powerpoint/2010/main" val="4094494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vSecOps"/>
          <p:cNvSpPr txBox="1">
            <a:spLocks noGrp="1"/>
          </p:cNvSpPr>
          <p:nvPr>
            <p:ph type="title"/>
          </p:nvPr>
        </p:nvSpPr>
        <p:spPr>
          <a:xfrm>
            <a:off x="740664" y="325417"/>
            <a:ext cx="7662672" cy="946201"/>
          </a:xfrm>
          <a:prstGeom prst="rect">
            <a:avLst/>
          </a:prstGeom>
        </p:spPr>
        <p:txBody>
          <a:bodyPr>
            <a:normAutofit/>
          </a:bodyPr>
          <a:lstStyle/>
          <a:p>
            <a:pPr algn="ctr"/>
            <a:r>
              <a:rPr lang="en-US" dirty="0"/>
              <a:t>Instrumentation of DevOps</a:t>
            </a:r>
            <a:endParaRPr dirty="0"/>
          </a:p>
        </p:txBody>
      </p:sp>
      <p:sp>
        <p:nvSpPr>
          <p:cNvPr id="5" name="TextBox 4">
            <a:extLst>
              <a:ext uri="{FF2B5EF4-FFF2-40B4-BE49-F238E27FC236}">
                <a16:creationId xmlns:a16="http://schemas.microsoft.com/office/drawing/2014/main" id="{EB4D3CF0-3888-584F-8C0D-FC965BFC85CC}"/>
              </a:ext>
            </a:extLst>
          </p:cNvPr>
          <p:cNvSpPr txBox="1"/>
          <p:nvPr/>
        </p:nvSpPr>
        <p:spPr>
          <a:xfrm>
            <a:off x="161557" y="4981917"/>
            <a:ext cx="8820886" cy="161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lang="en-US" sz="1050" dirty="0">
                <a:solidFill>
                  <a:srgbClr val="FFFFFF"/>
                </a:solidFill>
              </a:rPr>
              <a:t>Image courtesy: PETSEBAN on </a:t>
            </a:r>
            <a:r>
              <a:rPr lang="en-US" sz="1050" dirty="0" err="1">
                <a:solidFill>
                  <a:srgbClr val="FFFFFF"/>
                </a:solidFill>
              </a:rPr>
              <a:t>NearCoding</a:t>
            </a:r>
            <a:endParaRPr kumimoji="0" lang="en-TW" sz="1050" b="0" i="0" u="none" strike="noStrike" cap="none" spc="0" normalizeH="0" baseline="0" dirty="0">
              <a:ln>
                <a:noFill/>
              </a:ln>
              <a:solidFill>
                <a:srgbClr val="FFFFFF"/>
              </a:solidFill>
              <a:effectLst/>
              <a:uFillTx/>
              <a:latin typeface="+mj-lt"/>
              <a:ea typeface="+mj-ea"/>
              <a:cs typeface="+mj-cs"/>
              <a:sym typeface="Arial"/>
            </a:endParaRPr>
          </a:p>
        </p:txBody>
      </p:sp>
      <p:pic>
        <p:nvPicPr>
          <p:cNvPr id="2" name="Picture 1">
            <a:hlinkClick r:id="rId2"/>
            <a:extLst>
              <a:ext uri="{FF2B5EF4-FFF2-40B4-BE49-F238E27FC236}">
                <a16:creationId xmlns:a16="http://schemas.microsoft.com/office/drawing/2014/main" id="{7130F427-094E-D849-AB61-F3ED5B61B545}"/>
              </a:ext>
            </a:extLst>
          </p:cNvPr>
          <p:cNvPicPr>
            <a:picLocks noChangeAspect="1"/>
          </p:cNvPicPr>
          <p:nvPr/>
        </p:nvPicPr>
        <p:blipFill>
          <a:blip r:embed="rId3"/>
          <a:stretch>
            <a:fillRect/>
          </a:stretch>
        </p:blipFill>
        <p:spPr>
          <a:xfrm>
            <a:off x="1511943" y="1207610"/>
            <a:ext cx="6683005" cy="3546465"/>
          </a:xfrm>
          <a:prstGeom prst="rect">
            <a:avLst/>
          </a:prstGeom>
        </p:spPr>
      </p:pic>
      <p:sp>
        <p:nvSpPr>
          <p:cNvPr id="3" name="Slide Number Placeholder 2">
            <a:extLst>
              <a:ext uri="{FF2B5EF4-FFF2-40B4-BE49-F238E27FC236}">
                <a16:creationId xmlns:a16="http://schemas.microsoft.com/office/drawing/2014/main" id="{6B4C5E93-41D9-B144-95C0-330EF8BCF9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2101887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zh-TW" dirty="0">
                <a:solidFill>
                  <a:schemeClr val="tx1"/>
                </a:solidFill>
                <a:latin typeface="STXinwei" panose="02010800040101010101" pitchFamily="2" charset="-122"/>
                <a:ea typeface="STXinwei" panose="02010800040101010101" pitchFamily="2" charset="-122"/>
              </a:rPr>
              <a:t>Personalized</a:t>
            </a:r>
            <a:r>
              <a:rPr lang="zh-CN" altLang="en-US" dirty="0">
                <a:solidFill>
                  <a:schemeClr val="tx1"/>
                </a:solidFill>
                <a:latin typeface="STXinwei" panose="02010800040101010101" pitchFamily="2" charset="-122"/>
                <a:ea typeface="STXinwei" panose="02010800040101010101" pitchFamily="2" charset="-122"/>
              </a:rPr>
              <a:t> </a:t>
            </a:r>
            <a:r>
              <a:rPr lang="en-US" altLang="zh-TW" dirty="0">
                <a:solidFill>
                  <a:schemeClr val="tx1"/>
                </a:solidFill>
                <a:latin typeface="STXinwei" panose="02010800040101010101" pitchFamily="2" charset="-122"/>
                <a:ea typeface="STXinwei" panose="02010800040101010101" pitchFamily="2" charset="-122"/>
              </a:rPr>
              <a:t>Digital Tools in Software Containers</a:t>
            </a:r>
            <a:endParaRPr lang="zh-CN" altLang="en-US" dirty="0">
              <a:solidFill>
                <a:schemeClr val="tx1"/>
              </a:solidFill>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E07BD839-BFFB-574C-9670-2AE9A5239899}"/>
              </a:ext>
            </a:extLst>
          </p:cNvPr>
          <p:cNvPicPr>
            <a:picLocks noChangeAspect="1"/>
          </p:cNvPicPr>
          <p:nvPr/>
        </p:nvPicPr>
        <p:blipFill>
          <a:blip r:embed="rId2"/>
          <a:stretch>
            <a:fillRect/>
          </a:stretch>
        </p:blipFill>
        <p:spPr>
          <a:xfrm>
            <a:off x="523875" y="1063229"/>
            <a:ext cx="8096250" cy="3638550"/>
          </a:xfrm>
          <a:prstGeom prst="rect">
            <a:avLst/>
          </a:prstGeom>
        </p:spPr>
      </p:pic>
      <p:sp>
        <p:nvSpPr>
          <p:cNvPr id="3" name="Slide Number Placeholder 2">
            <a:extLst>
              <a:ext uri="{FF2B5EF4-FFF2-40B4-BE49-F238E27FC236}">
                <a16:creationId xmlns:a16="http://schemas.microsoft.com/office/drawing/2014/main" id="{BF63F14A-CF89-C649-9AFB-D331C3641FA7}"/>
              </a:ext>
            </a:extLst>
          </p:cNvPr>
          <p:cNvSpPr>
            <a:spLocks noGrp="1"/>
          </p:cNvSpPr>
          <p:nvPr>
            <p:ph type="sldNum" sz="quarter" idx="12"/>
          </p:nvPr>
        </p:nvSpPr>
        <p:spPr/>
        <p:txBody>
          <a:bodyPr/>
          <a:lstStyle/>
          <a:p>
            <a:fld id="{7D50020C-B282-5A4E-A0F3-3434F05E6AD8}" type="slidenum">
              <a:rPr lang="en-US" smtClean="0"/>
              <a:t>87</a:t>
            </a:fld>
            <a:endParaRPr lang="en-US"/>
          </a:p>
        </p:txBody>
      </p:sp>
    </p:spTree>
    <p:extLst>
      <p:ext uri="{BB962C8B-B14F-4D97-AF65-F5344CB8AC3E}">
        <p14:creationId xmlns:p14="http://schemas.microsoft.com/office/powerpoint/2010/main" val="13511375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nvGraphicFramePr>
        <p:xfrm>
          <a:off x="381000" y="914401"/>
          <a:ext cx="8443002" cy="3836292"/>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175000">
                  <a:extLst>
                    <a:ext uri="{9D8B030D-6E8A-4147-A177-3AD203B41FA5}">
                      <a16:colId xmlns:a16="http://schemas.microsoft.com/office/drawing/2014/main" val="20001"/>
                    </a:ext>
                  </a:extLst>
                </a:gridCol>
                <a:gridCol w="2575602">
                  <a:extLst>
                    <a:ext uri="{9D8B030D-6E8A-4147-A177-3AD203B41FA5}">
                      <a16:colId xmlns:a16="http://schemas.microsoft.com/office/drawing/2014/main" val="20002"/>
                    </a:ext>
                  </a:extLst>
                </a:gridCol>
              </a:tblGrid>
              <a:tr h="597371">
                <a:tc>
                  <a:txBody>
                    <a:bodyPr/>
                    <a:lstStyle/>
                    <a:p>
                      <a:pPr algn="ctr"/>
                      <a:r>
                        <a:rPr lang="en-US" altLang="zh-CN" sz="2400" dirty="0">
                          <a:latin typeface="STXinwei" panose="02010800040101010101" pitchFamily="2" charset="-122"/>
                          <a:ea typeface="STXinwei" panose="02010800040101010101" pitchFamily="2" charset="-122"/>
                          <a:cs typeface="Weibei SC" charset="-122"/>
                        </a:rPr>
                        <a:t>Asset Container</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sz="2400" dirty="0">
                          <a:latin typeface="STXinwei" panose="02010800040101010101" pitchFamily="2" charset="-122"/>
                          <a:ea typeface="STXinwei" panose="02010800040101010101" pitchFamily="2" charset="-122"/>
                          <a:cs typeface="Weibei SC" charset="-122"/>
                        </a:rPr>
                        <a:t>Operations</a:t>
                      </a:r>
                    </a:p>
                  </a:txBody>
                  <a:tcPr marL="68580" marR="68580" marT="34290" marB="34290" anchor="ctr"/>
                </a:tc>
                <a:tc>
                  <a:txBody>
                    <a:bodyPr/>
                    <a:lstStyle/>
                    <a:p>
                      <a:pPr algn="ctr"/>
                      <a:r>
                        <a:rPr lang="en-US" altLang="zh-CN" sz="2400" dirty="0">
                          <a:latin typeface="STXinwei" panose="02010800040101010101" pitchFamily="2" charset="-122"/>
                          <a:ea typeface="STXinwei" panose="02010800040101010101" pitchFamily="2" charset="-122"/>
                          <a:cs typeface="Weibei SC" charset="-122"/>
                        </a:rPr>
                        <a:t>Tools</a:t>
                      </a:r>
                      <a:endParaRPr lang="en-US" sz="24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0"/>
                  </a:ext>
                </a:extLst>
              </a:tr>
              <a:tr h="597371">
                <a:tc>
                  <a:txBody>
                    <a:bodyPr/>
                    <a:lstStyle/>
                    <a:p>
                      <a:pPr algn="ctr"/>
                      <a:r>
                        <a:rPr lang="en-US" altLang="zh-CN" sz="1800" dirty="0">
                          <a:latin typeface="STXinwei" panose="02010800040101010101" pitchFamily="2" charset="-122"/>
                          <a:ea typeface="STXinwei" panose="02010800040101010101" pitchFamily="2" charset="-122"/>
                          <a:cs typeface="Weibei SC" charset="-122"/>
                        </a:rPr>
                        <a:t>File(Document)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Content Editing</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CN" sz="1800" dirty="0" err="1">
                          <a:latin typeface="STXinwei" panose="02010800040101010101" pitchFamily="2" charset="-122"/>
                          <a:ea typeface="STXinwei" panose="02010800040101010101" pitchFamily="2" charset="-122"/>
                          <a:cs typeface="Weibei SC" charset="-122"/>
                        </a:rPr>
                        <a:t>MediaWiki</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1"/>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a:latin typeface="STXinwei" panose="02010800040101010101" pitchFamily="2" charset="-122"/>
                          <a:ea typeface="STXinwei" panose="02010800040101010101" pitchFamily="2" charset="-122"/>
                          <a:cs typeface="Weibei SC" charset="-122"/>
                        </a:rPr>
                        <a:t>File Directories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Changing File Structures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Git</a:t>
                      </a:r>
                    </a:p>
                  </a:txBody>
                  <a:tcPr marL="68580" marR="68580" marT="34290" marB="34290" anchor="ctr"/>
                </a:tc>
                <a:extLst>
                  <a:ext uri="{0D108BD9-81ED-4DB2-BD59-A6C34878D82A}">
                    <a16:rowId xmlns:a16="http://schemas.microsoft.com/office/drawing/2014/main" val="10002"/>
                  </a:ext>
                </a:extLst>
              </a:tr>
              <a:tr h="5973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STXinwei" panose="02010800040101010101" pitchFamily="2" charset="-122"/>
                          <a:ea typeface="STXinwei" panose="02010800040101010101" pitchFamily="2" charset="-122"/>
                          <a:cs typeface="Weibei SC" charset="-122"/>
                        </a:rPr>
                        <a:t>Micro Services</a:t>
                      </a:r>
                    </a:p>
                  </a:txBody>
                  <a:tcPr marL="68580" marR="68580" marT="34290" marB="34290" anchor="ctr"/>
                </a:tc>
                <a:tc>
                  <a:txBody>
                    <a:bodyPr/>
                    <a:lstStyle/>
                    <a:p>
                      <a:pPr algn="ctr"/>
                      <a:r>
                        <a:rPr lang="en-US" altLang="zh-TW" sz="1800" dirty="0">
                          <a:latin typeface="STXinwei" panose="02010800040101010101" pitchFamily="2" charset="-122"/>
                          <a:ea typeface="STXinwei" panose="02010800040101010101" pitchFamily="2" charset="-122"/>
                          <a:cs typeface="Weibei SC" charset="-122"/>
                        </a:rPr>
                        <a:t>Execute Programs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Docker</a:t>
                      </a:r>
                    </a:p>
                  </a:txBody>
                  <a:tcPr marL="68580" marR="68580" marT="34290" marB="34290" anchor="ctr"/>
                </a:tc>
                <a:extLst>
                  <a:ext uri="{0D108BD9-81ED-4DB2-BD59-A6C34878D82A}">
                    <a16:rowId xmlns:a16="http://schemas.microsoft.com/office/drawing/2014/main" val="10003"/>
                  </a:ext>
                </a:extLst>
              </a:tr>
              <a:tr h="849437">
                <a:tc>
                  <a:txBody>
                    <a:bodyPr/>
                    <a:lstStyle/>
                    <a:p>
                      <a:pPr algn="ctr"/>
                      <a:r>
                        <a:rPr lang="en-US" altLang="zh-CN" sz="1800" dirty="0">
                          <a:latin typeface="STXinwei" panose="02010800040101010101" pitchFamily="2" charset="-122"/>
                          <a:ea typeface="STXinwei" panose="02010800040101010101" pitchFamily="2" charset="-122"/>
                          <a:cs typeface="Weibei SC" charset="-122"/>
                        </a:rPr>
                        <a:t>Configuration Data</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Deployment &amp; Maintenance</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sz="1800" dirty="0">
                          <a:latin typeface="STXinwei" panose="02010800040101010101" pitchFamily="2" charset="-122"/>
                          <a:ea typeface="STXinwei" panose="02010800040101010101" pitchFamily="2" charset="-122"/>
                          <a:cs typeface="Weibei SC" charset="-122"/>
                        </a:rPr>
                        <a:t>Kubernetes</a:t>
                      </a:r>
                    </a:p>
                  </a:txBody>
                  <a:tcPr marL="68580" marR="68580" marT="34290" marB="34290" anchor="ctr"/>
                </a:tc>
                <a:extLst>
                  <a:ext uri="{0D108BD9-81ED-4DB2-BD59-A6C34878D82A}">
                    <a16:rowId xmlns:a16="http://schemas.microsoft.com/office/drawing/2014/main" val="10004"/>
                  </a:ext>
                </a:extLst>
              </a:tr>
              <a:tr h="597371">
                <a:tc>
                  <a:txBody>
                    <a:bodyPr/>
                    <a:lstStyle/>
                    <a:p>
                      <a:pPr algn="ctr"/>
                      <a:r>
                        <a:rPr lang="en-US" altLang="zh-CN" sz="1800" baseline="0" dirty="0">
                          <a:latin typeface="STXinwei" panose="02010800040101010101" pitchFamily="2" charset="-122"/>
                          <a:ea typeface="STXinwei" panose="02010800040101010101" pitchFamily="2" charset="-122"/>
                          <a:cs typeface="Weibei SC" charset="-122"/>
                        </a:rPr>
                        <a:t>Physical Environment</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ctr"/>
                      <a:r>
                        <a:rPr lang="en-US" altLang="zh-CN" sz="1800" dirty="0">
                          <a:latin typeface="STXinwei" panose="02010800040101010101" pitchFamily="2" charset="-122"/>
                          <a:ea typeface="STXinwei" panose="02010800040101010101" pitchFamily="2" charset="-122"/>
                          <a:cs typeface="Weibei SC" charset="-122"/>
                        </a:rPr>
                        <a:t>Physical Actions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tc>
                  <a:txBody>
                    <a:bodyPr/>
                    <a:lstStyle/>
                    <a:p>
                      <a:pPr algn="l"/>
                      <a:r>
                        <a:rPr lang="en-US" altLang="zh-TW" sz="1800" dirty="0">
                          <a:latin typeface="STXinwei" panose="02010800040101010101" pitchFamily="2" charset="-122"/>
                          <a:ea typeface="STXinwei" panose="02010800040101010101" pitchFamily="2" charset="-122"/>
                          <a:cs typeface="Weibei SC" charset="-122"/>
                        </a:rPr>
                        <a:t>Hackerspaces</a:t>
                      </a:r>
                      <a:endParaRPr lang="en-US" sz="1800" dirty="0">
                        <a:latin typeface="STXinwei" panose="02010800040101010101" pitchFamily="2" charset="-122"/>
                        <a:ea typeface="STXinwei" panose="02010800040101010101" pitchFamily="2" charset="-122"/>
                        <a:cs typeface="Weibei SC" charset="-122"/>
                      </a:endParaRPr>
                    </a:p>
                  </a:txBody>
                  <a:tcPr marL="68580" marR="68580" marT="34290" marB="34290" anchor="ctr"/>
                </a:tc>
                <a:extLst>
                  <a:ext uri="{0D108BD9-81ED-4DB2-BD59-A6C34878D82A}">
                    <a16:rowId xmlns:a16="http://schemas.microsoft.com/office/drawing/2014/main" val="10005"/>
                  </a:ext>
                </a:extLst>
              </a:tr>
            </a:tbl>
          </a:graphicData>
        </a:graphic>
      </p:graphicFrame>
      <p:sp>
        <p:nvSpPr>
          <p:cNvPr id="2" name="TextBox 1"/>
          <p:cNvSpPr txBox="1"/>
          <p:nvPr/>
        </p:nvSpPr>
        <p:spPr>
          <a:xfrm>
            <a:off x="1489384" y="235583"/>
            <a:ext cx="6415539" cy="600164"/>
          </a:xfrm>
          <a:prstGeom prst="rect">
            <a:avLst/>
          </a:prstGeom>
          <a:noFill/>
        </p:spPr>
        <p:txBody>
          <a:bodyPr wrap="none" rtlCol="0">
            <a:spAutoFit/>
          </a:bodyPr>
          <a:lstStyle/>
          <a:p>
            <a:pPr defTabSz="342900">
              <a:defRPr/>
            </a:pPr>
            <a:r>
              <a:rPr lang="en-US" altLang="zh-TW" sz="3300" dirty="0">
                <a:solidFill>
                  <a:schemeClr val="tx1"/>
                </a:solidFill>
                <a:latin typeface="STXinwei" panose="02010800040101010101" pitchFamily="2" charset="-122"/>
                <a:ea typeface="STXinwei" panose="02010800040101010101" pitchFamily="2" charset="-122"/>
                <a:cs typeface="Weibei SC" charset="-122"/>
              </a:rPr>
              <a:t>Become aware of a new asset class</a:t>
            </a:r>
            <a:endParaRPr lang="en-US" sz="3300" kern="1200" dirty="0">
              <a:solidFill>
                <a:schemeClr val="tx1"/>
              </a:solidFill>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7642530" y="1504813"/>
            <a:ext cx="884237" cy="3156902"/>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
        <p:nvSpPr>
          <p:cNvPr id="4" name="Slide Number Placeholder 3">
            <a:extLst>
              <a:ext uri="{FF2B5EF4-FFF2-40B4-BE49-F238E27FC236}">
                <a16:creationId xmlns:a16="http://schemas.microsoft.com/office/drawing/2014/main" id="{FF556FEB-8739-4E49-B6AA-D0F74E01DC8E}"/>
              </a:ext>
            </a:extLst>
          </p:cNvPr>
          <p:cNvSpPr>
            <a:spLocks noGrp="1"/>
          </p:cNvSpPr>
          <p:nvPr>
            <p:ph type="sldNum" sz="quarter" idx="12"/>
          </p:nvPr>
        </p:nvSpPr>
        <p:spPr/>
        <p:txBody>
          <a:bodyPr/>
          <a:lstStyle/>
          <a:p>
            <a:fld id="{7D50020C-B282-5A4E-A0F3-3434F05E6AD8}" type="slidenum">
              <a:rPr lang="en-US" smtClean="0"/>
              <a:t>88</a:t>
            </a:fld>
            <a:endParaRPr lang="en-US"/>
          </a:p>
        </p:txBody>
      </p:sp>
    </p:spTree>
    <p:extLst>
      <p:ext uri="{BB962C8B-B14F-4D97-AF65-F5344CB8AC3E}">
        <p14:creationId xmlns:p14="http://schemas.microsoft.com/office/powerpoint/2010/main" val="453368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Cloud Computing Reference Architecture</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dirty="0"/>
          </a:p>
        </p:txBody>
      </p:sp>
      <p:pic>
        <p:nvPicPr>
          <p:cNvPr id="6" name="Picture 5">
            <a:hlinkClick r:id="rId3"/>
            <a:extLst>
              <a:ext uri="{FF2B5EF4-FFF2-40B4-BE49-F238E27FC236}">
                <a16:creationId xmlns:a16="http://schemas.microsoft.com/office/drawing/2014/main" id="{1C868063-4DA5-E049-A628-CD2E20AE9CEA}"/>
              </a:ext>
            </a:extLst>
          </p:cNvPr>
          <p:cNvPicPr>
            <a:picLocks noChangeAspect="1"/>
          </p:cNvPicPr>
          <p:nvPr/>
        </p:nvPicPr>
        <p:blipFill>
          <a:blip r:embed="rId4"/>
          <a:stretch>
            <a:fillRect/>
          </a:stretch>
        </p:blipFill>
        <p:spPr>
          <a:xfrm>
            <a:off x="1914901" y="1233538"/>
            <a:ext cx="5314197" cy="3429679"/>
          </a:xfrm>
          <a:prstGeom prst="rect">
            <a:avLst/>
          </a:prstGeom>
        </p:spPr>
      </p:pic>
    </p:spTree>
    <p:extLst>
      <p:ext uri="{BB962C8B-B14F-4D97-AF65-F5344CB8AC3E}">
        <p14:creationId xmlns:p14="http://schemas.microsoft.com/office/powerpoint/2010/main" val="27528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1551385" y="519112"/>
            <a:ext cx="5829300" cy="510779"/>
          </a:xfrm>
          <a:noFill/>
        </p:spPr>
        <p:txBody>
          <a:bodyPr/>
          <a:lstStyle/>
          <a:p>
            <a:pPr algn="ctr"/>
            <a:r>
              <a:rPr lang="en-US" altLang="zh-TW" sz="2700" dirty="0">
                <a:solidFill>
                  <a:schemeClr val="tx1"/>
                </a:solidFill>
                <a:latin typeface="Comic Sans MS" panose="030F0902030302020204" pitchFamily="66" charset="0"/>
                <a:ea typeface="新細明體" panose="02020500000000000000" pitchFamily="18" charset="-120"/>
              </a:rPr>
              <a:t>Computing and Spacetime</a:t>
            </a:r>
            <a:endParaRPr lang="en-US" altLang="zh-TW" sz="2700" dirty="0">
              <a:latin typeface="Comic Sans MS" panose="030F0902030302020204" pitchFamily="66" charset="0"/>
              <a:ea typeface="新細明體" panose="02020500000000000000" pitchFamily="18" charset="-120"/>
            </a:endParaRPr>
          </a:p>
        </p:txBody>
      </p:sp>
      <p:pic>
        <p:nvPicPr>
          <p:cNvPr id="10" name="Picture 9">
            <a:hlinkClick r:id="rId4"/>
            <a:extLst>
              <a:ext uri="{FF2B5EF4-FFF2-40B4-BE49-F238E27FC236}">
                <a16:creationId xmlns:a16="http://schemas.microsoft.com/office/drawing/2014/main" id="{91FD96AE-B0B8-C443-B6B1-2C4FA7974E02}"/>
              </a:ext>
            </a:extLst>
          </p:cNvPr>
          <p:cNvPicPr>
            <a:picLocks noChangeAspect="1"/>
          </p:cNvPicPr>
          <p:nvPr/>
        </p:nvPicPr>
        <p:blipFill>
          <a:blip r:embed="rId5"/>
          <a:stretch>
            <a:fillRect/>
          </a:stretch>
        </p:blipFill>
        <p:spPr>
          <a:xfrm>
            <a:off x="5104333" y="2818150"/>
            <a:ext cx="3213204" cy="2099587"/>
          </a:xfrm>
          <a:prstGeom prst="rect">
            <a:avLst/>
          </a:prstGeom>
        </p:spPr>
      </p:pic>
      <p:pic>
        <p:nvPicPr>
          <p:cNvPr id="4" name="Picture 3">
            <a:hlinkClick r:id="rId6"/>
            <a:extLst>
              <a:ext uri="{FF2B5EF4-FFF2-40B4-BE49-F238E27FC236}">
                <a16:creationId xmlns:a16="http://schemas.microsoft.com/office/drawing/2014/main" id="{11DCB1B4-B82A-C445-AEDE-C0A7A176D8D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158" y="2818150"/>
            <a:ext cx="3213204" cy="2102562"/>
          </a:xfrm>
          <a:prstGeom prst="rect">
            <a:avLst/>
          </a:prstGeom>
        </p:spPr>
      </p:pic>
      <p:sp>
        <p:nvSpPr>
          <p:cNvPr id="5" name="TextBox 4">
            <a:extLst>
              <a:ext uri="{FF2B5EF4-FFF2-40B4-BE49-F238E27FC236}">
                <a16:creationId xmlns:a16="http://schemas.microsoft.com/office/drawing/2014/main" id="{C3EEFAEA-D7B8-354B-B055-ED0FDE7A9DE8}"/>
              </a:ext>
            </a:extLst>
          </p:cNvPr>
          <p:cNvSpPr txBox="1"/>
          <p:nvPr/>
        </p:nvSpPr>
        <p:spPr>
          <a:xfrm>
            <a:off x="1460715" y="1029891"/>
            <a:ext cx="6222569" cy="1815882"/>
          </a:xfrm>
          <a:prstGeom prst="rect">
            <a:avLst/>
          </a:prstGeom>
          <a:noFill/>
        </p:spPr>
        <p:txBody>
          <a:bodyPr wrap="square" rtlCol="0">
            <a:spAutoFit/>
          </a:bodyPr>
          <a:lstStyle/>
          <a:p>
            <a:r>
              <a:rPr lang="zh-TW" altLang="en-US" dirty="0"/>
              <a:t>如果我不运行计算机，或者说让计算机待机，那么电脑就会处于一种类似于休息的状态。其实这么说也没错，但实际上还是有点不一样的。计算机实际上每时每刻都在执行命令，</a:t>
            </a:r>
            <a:r>
              <a:rPr lang="en-US" dirty="0"/>
              <a:t>ALU</a:t>
            </a:r>
            <a:r>
              <a:rPr lang="zh-TW" altLang="en-US" dirty="0"/>
              <a:t>从不停止。</a:t>
            </a:r>
            <a:r>
              <a:rPr lang="en-US" dirty="0"/>
              <a:t>ALU</a:t>
            </a:r>
            <a:r>
              <a:rPr lang="zh-TW" altLang="en-US" dirty="0"/>
              <a:t>每个时钟周期都在干活，输出结果，状态位，</a:t>
            </a:r>
            <a:r>
              <a:rPr lang="en-US" dirty="0"/>
              <a:t>PC</a:t>
            </a:r>
            <a:r>
              <a:rPr lang="zh-TW" altLang="en-US" dirty="0"/>
              <a:t>一直在产一条指令的地址。我们所认为的计算机待机，其实只是电脑在空循环。这个说法也有对的地方。因为空循环的能耗确实小于使用中。空循环时除了最基本的</a:t>
            </a:r>
            <a:r>
              <a:rPr lang="en-US" dirty="0"/>
              <a:t>CPU</a:t>
            </a:r>
            <a:r>
              <a:rPr lang="zh-TW" altLang="en-US" dirty="0"/>
              <a:t>供电以外，需要隔一定时间去刷新主存防止因漏电导致数据丢失。</a:t>
            </a:r>
            <a:endParaRPr lang="en-US" altLang="zh-TW" dirty="0"/>
          </a:p>
          <a:p>
            <a:r>
              <a:rPr lang="en-US" dirty="0"/>
              <a:t>					</a:t>
            </a:r>
            <a:r>
              <a:rPr lang="en-US" altLang="zh-CN" dirty="0">
                <a:hlinkClick r:id="rId8"/>
              </a:rPr>
              <a:t>Oct 2020</a:t>
            </a:r>
            <a:r>
              <a:rPr lang="zh-CN" altLang="en-US" dirty="0">
                <a:hlinkClick r:id="rId8"/>
              </a:rPr>
              <a:t> </a:t>
            </a:r>
            <a:r>
              <a:rPr lang="zh-CN" altLang="en-US" dirty="0"/>
              <a:t>郑</a:t>
            </a:r>
            <a:r>
              <a:rPr lang="en-US" dirty="0" err="1"/>
              <a:t>吉源</a:t>
            </a:r>
            <a:endParaRPr lang="en-TW" dirty="0"/>
          </a:p>
        </p:txBody>
      </p:sp>
      <p:sp>
        <p:nvSpPr>
          <p:cNvPr id="2" name="Slide Number Placeholder 1">
            <a:extLst>
              <a:ext uri="{FF2B5EF4-FFF2-40B4-BE49-F238E27FC236}">
                <a16:creationId xmlns:a16="http://schemas.microsoft.com/office/drawing/2014/main" id="{690C12C8-FEF9-8440-88D6-71EE67D4DB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ustDataLst>
      <p:tags r:id="rId1"/>
    </p:custDataLst>
    <p:extLst>
      <p:ext uri="{BB962C8B-B14F-4D97-AF65-F5344CB8AC3E}">
        <p14:creationId xmlns:p14="http://schemas.microsoft.com/office/powerpoint/2010/main" val="61112741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TLA+ can help analyzed Architectural Properties</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dirty="0"/>
          </a:p>
        </p:txBody>
      </p:sp>
      <p:pic>
        <p:nvPicPr>
          <p:cNvPr id="2" name="Picture 1">
            <a:hlinkClick r:id="rId3"/>
            <a:extLst>
              <a:ext uri="{FF2B5EF4-FFF2-40B4-BE49-F238E27FC236}">
                <a16:creationId xmlns:a16="http://schemas.microsoft.com/office/drawing/2014/main" id="{EEFB6AA4-7379-6844-98E9-1E18D09E794B}"/>
              </a:ext>
            </a:extLst>
          </p:cNvPr>
          <p:cNvPicPr>
            <a:picLocks noChangeAspect="1"/>
          </p:cNvPicPr>
          <p:nvPr/>
        </p:nvPicPr>
        <p:blipFill>
          <a:blip r:embed="rId4"/>
          <a:stretch>
            <a:fillRect/>
          </a:stretch>
        </p:blipFill>
        <p:spPr>
          <a:xfrm>
            <a:off x="1102659" y="1181495"/>
            <a:ext cx="6938682" cy="3317952"/>
          </a:xfrm>
          <a:prstGeom prst="rect">
            <a:avLst/>
          </a:prstGeom>
        </p:spPr>
      </p:pic>
    </p:spTree>
    <p:extLst>
      <p:ext uri="{BB962C8B-B14F-4D97-AF65-F5344CB8AC3E}">
        <p14:creationId xmlns:p14="http://schemas.microsoft.com/office/powerpoint/2010/main" val="2992464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8">
            <a:extLst>
              <a:ext uri="{FF2B5EF4-FFF2-40B4-BE49-F238E27FC236}">
                <a16:creationId xmlns:a16="http://schemas.microsoft.com/office/drawing/2014/main" id="{AD92C86F-823F-5A49-91B0-BBC29ACC9BE8}"/>
              </a:ext>
            </a:extLst>
          </p:cNvPr>
          <p:cNvSpPr>
            <a:spLocks noChangeArrowheads="1"/>
          </p:cNvSpPr>
          <p:nvPr/>
        </p:nvSpPr>
        <p:spPr bwMode="auto">
          <a:xfrm>
            <a:off x="4439155" y="335043"/>
            <a:ext cx="184731" cy="36933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60000"/>
              </a:spcBef>
              <a:buClr>
                <a:srgbClr val="006600"/>
              </a:buClr>
              <a:buSzPct val="100000"/>
              <a:buFont typeface="Wingdings" pitchFamily="2" charset="2"/>
              <a:buChar char="n"/>
              <a:defRPr sz="2000">
                <a:solidFill>
                  <a:schemeClr val="tx1"/>
                </a:solidFill>
                <a:latin typeface="Comic Sans MS" panose="030F0902030302020204" pitchFamily="66" charset="0"/>
              </a:defRPr>
            </a:lvl1pPr>
            <a:lvl2pPr marL="742950" indent="-285750">
              <a:spcBef>
                <a:spcPct val="60000"/>
              </a:spcBef>
              <a:buClr>
                <a:srgbClr val="000099"/>
              </a:buClr>
              <a:buSzPct val="75000"/>
              <a:buFont typeface="Wingdings" pitchFamily="2" charset="2"/>
              <a:buChar char="l"/>
              <a:defRPr sz="2000">
                <a:solidFill>
                  <a:schemeClr val="tx1"/>
                </a:solidFill>
                <a:latin typeface="Comic Sans MS" panose="030F0902030302020204" pitchFamily="66" charset="0"/>
              </a:defRPr>
            </a:lvl2pPr>
            <a:lvl3pPr marL="11430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3pPr>
            <a:lvl4pPr marL="16002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4pPr>
            <a:lvl5pPr marL="2057400" indent="-228600">
              <a:spcBef>
                <a:spcPct val="20000"/>
              </a:spcBef>
              <a:buClr>
                <a:srgbClr val="003300"/>
              </a:buClr>
              <a:buSzPct val="100000"/>
              <a:buFont typeface="Wingdings" pitchFamily="2" charset="2"/>
              <a:buChar char="n"/>
              <a:defRPr sz="2000">
                <a:solidFill>
                  <a:schemeClr val="tx1"/>
                </a:solidFill>
                <a:latin typeface="Comic Sans MS" panose="030F0902030302020204" pitchFamily="66"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6pPr>
            <a:lvl7pPr marL="29718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7pPr>
            <a:lvl8pPr marL="34290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8pPr>
            <a:lvl9pPr marL="3886200" indent="-228600" eaLnBrk="0" fontAlgn="base" hangingPunct="0">
              <a:spcBef>
                <a:spcPct val="20000"/>
              </a:spcBef>
              <a:spcAft>
                <a:spcPct val="0"/>
              </a:spcAft>
              <a:buClr>
                <a:srgbClr val="003300"/>
              </a:buClr>
              <a:buSzPct val="100000"/>
              <a:buFont typeface="Wingdings" pitchFamily="2" charset="2"/>
              <a:buChar char="n"/>
              <a:defRPr sz="2000">
                <a:solidFill>
                  <a:schemeClr val="tx1"/>
                </a:solidFill>
                <a:latin typeface="Comic Sans MS" panose="030F0902030302020204" pitchFamily="66" charset="0"/>
              </a:defRPr>
            </a:lvl9pPr>
          </a:lstStyle>
          <a:p>
            <a:pPr algn="ctr" eaLnBrk="0" fontAlgn="base" hangingPunct="0">
              <a:spcBef>
                <a:spcPct val="0"/>
              </a:spcBef>
              <a:spcAft>
                <a:spcPct val="0"/>
              </a:spcAft>
              <a:buClrTx/>
              <a:buSzTx/>
              <a:buNone/>
            </a:pPr>
            <a:endParaRPr lang="zh-TW" altLang="en-US" sz="1800">
              <a:solidFill>
                <a:srgbClr val="000000"/>
              </a:solidFill>
              <a:latin typeface="Arial" panose="020B0604020202020204" pitchFamily="34" charset="0"/>
              <a:ea typeface="新細明體" panose="02020500000000000000" pitchFamily="18" charset="-120"/>
            </a:endParaRPr>
          </a:p>
        </p:txBody>
      </p:sp>
      <p:sp>
        <p:nvSpPr>
          <p:cNvPr id="4102" name="Rectangle 2">
            <a:extLst>
              <a:ext uri="{FF2B5EF4-FFF2-40B4-BE49-F238E27FC236}">
                <a16:creationId xmlns:a16="http://schemas.microsoft.com/office/drawing/2014/main" id="{A719C0DF-7322-CA4F-8563-3A7A005CEBF1}"/>
              </a:ext>
            </a:extLst>
          </p:cNvPr>
          <p:cNvSpPr>
            <a:spLocks noGrp="1" noChangeArrowheads="1"/>
          </p:cNvSpPr>
          <p:nvPr>
            <p:ph type="ctrTitle" idx="4294967295"/>
          </p:nvPr>
        </p:nvSpPr>
        <p:spPr>
          <a:xfrm>
            <a:off x="278407" y="448985"/>
            <a:ext cx="8506225" cy="510779"/>
          </a:xfrm>
          <a:noFill/>
        </p:spPr>
        <p:txBody>
          <a:bodyPr/>
          <a:lstStyle/>
          <a:p>
            <a:pPr algn="ctr"/>
            <a:r>
              <a:rPr lang="en-US" altLang="zh-TW" sz="2400" dirty="0">
                <a:solidFill>
                  <a:schemeClr val="tx1"/>
                </a:solidFill>
                <a:latin typeface="Comic Sans MS" panose="030F0902030302020204" pitchFamily="66" charset="0"/>
                <a:ea typeface="新細明體" panose="02020500000000000000" pitchFamily="18" charset="-120"/>
              </a:rPr>
              <a:t>Computing Architectures associated with Tools</a:t>
            </a:r>
            <a:endParaRPr lang="en-US" altLang="zh-TW" sz="2400" dirty="0">
              <a:latin typeface="Comic Sans MS" panose="030F0902030302020204" pitchFamily="66" charset="0"/>
              <a:ea typeface="新細明體" panose="02020500000000000000" pitchFamily="18" charset="-120"/>
            </a:endParaRPr>
          </a:p>
        </p:txBody>
      </p:sp>
      <p:sp>
        <p:nvSpPr>
          <p:cNvPr id="25" name="Rectangle 24">
            <a:extLst>
              <a:ext uri="{FF2B5EF4-FFF2-40B4-BE49-F238E27FC236}">
                <a16:creationId xmlns:a16="http://schemas.microsoft.com/office/drawing/2014/main" id="{578B9DC0-60D4-DD4E-89CB-638863279C90}"/>
              </a:ext>
            </a:extLst>
          </p:cNvPr>
          <p:cNvSpPr/>
          <p:nvPr/>
        </p:nvSpPr>
        <p:spPr>
          <a:xfrm>
            <a:off x="322773" y="2206935"/>
            <a:ext cx="8594957" cy="2571750"/>
          </a:xfrm>
          <a:prstGeom prst="rect">
            <a:avLst/>
          </a:prstGeom>
          <a:gradFill>
            <a:gsLst>
              <a:gs pos="0">
                <a:srgbClr val="002060"/>
              </a:gs>
              <a:gs pos="45000">
                <a:schemeClr val="bg1"/>
              </a:gs>
              <a:gs pos="52000">
                <a:schemeClr val="bg1"/>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TW" sz="2000" dirty="0">
                <a:solidFill>
                  <a:schemeClr val="tx1"/>
                </a:solidFill>
              </a:rPr>
              <a:t>Cloud Computing</a:t>
            </a:r>
          </a:p>
        </p:txBody>
      </p:sp>
      <p:sp>
        <p:nvSpPr>
          <p:cNvPr id="26" name="Rectangle 25">
            <a:extLst>
              <a:ext uri="{FF2B5EF4-FFF2-40B4-BE49-F238E27FC236}">
                <a16:creationId xmlns:a16="http://schemas.microsoft.com/office/drawing/2014/main" id="{4C09AD2C-1214-8049-BA44-A8A1B66EAA0D}"/>
              </a:ext>
            </a:extLst>
          </p:cNvPr>
          <p:cNvSpPr/>
          <p:nvPr/>
        </p:nvSpPr>
        <p:spPr>
          <a:xfrm>
            <a:off x="322773" y="1178907"/>
            <a:ext cx="8498453" cy="560935"/>
          </a:xfrm>
          <a:prstGeom prst="rect">
            <a:avLst/>
          </a:prstGeom>
          <a:gradFill flip="none" rotWithShape="1">
            <a:gsLst>
              <a:gs pos="0">
                <a:srgbClr val="002060"/>
              </a:gs>
              <a:gs pos="47000">
                <a:schemeClr val="bg1"/>
              </a:gs>
              <a:gs pos="54000">
                <a:schemeClr val="bg1"/>
              </a:gs>
              <a:gs pos="100000">
                <a:srgbClr val="FF000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Abstract Specification</a:t>
            </a:r>
          </a:p>
        </p:txBody>
      </p:sp>
      <p:grpSp>
        <p:nvGrpSpPr>
          <p:cNvPr id="27" name="Group 26">
            <a:extLst>
              <a:ext uri="{FF2B5EF4-FFF2-40B4-BE49-F238E27FC236}">
                <a16:creationId xmlns:a16="http://schemas.microsoft.com/office/drawing/2014/main" id="{9C6E3635-ED45-E042-AA2D-C6881EA7316F}"/>
              </a:ext>
            </a:extLst>
          </p:cNvPr>
          <p:cNvGrpSpPr/>
          <p:nvPr/>
        </p:nvGrpSpPr>
        <p:grpSpPr>
          <a:xfrm>
            <a:off x="411505" y="2558558"/>
            <a:ext cx="8409720" cy="567337"/>
            <a:chOff x="315253" y="3295168"/>
            <a:chExt cx="8409720" cy="567337"/>
          </a:xfrm>
        </p:grpSpPr>
        <p:sp>
          <p:nvSpPr>
            <p:cNvPr id="28" name="Rectangle 27">
              <a:extLst>
                <a:ext uri="{FF2B5EF4-FFF2-40B4-BE49-F238E27FC236}">
                  <a16:creationId xmlns:a16="http://schemas.microsoft.com/office/drawing/2014/main" id="{85CC11E4-FD25-6844-A89A-7B50C7DC80D4}"/>
                </a:ext>
              </a:extLst>
            </p:cNvPr>
            <p:cNvSpPr/>
            <p:nvPr/>
          </p:nvSpPr>
          <p:spPr>
            <a:xfrm>
              <a:off x="315253" y="3295168"/>
              <a:ext cx="4039378" cy="560935"/>
            </a:xfrm>
            <a:prstGeom prst="rect">
              <a:avLst/>
            </a:prstGeom>
            <a:gradFill>
              <a:gsLst>
                <a:gs pos="0">
                  <a:srgbClr val="002060"/>
                </a:gs>
                <a:gs pos="73000">
                  <a:schemeClr val="accent1">
                    <a:lumMod val="45000"/>
                    <a:lumOff val="55000"/>
                  </a:schemeClr>
                </a:gs>
                <a:gs pos="83000">
                  <a:schemeClr val="accent1">
                    <a:lumMod val="45000"/>
                    <a:lumOff val="55000"/>
                  </a:schemeClr>
                </a:gs>
                <a:gs pos="100000">
                  <a:schemeClr val="bg1">
                    <a:lumMod val="95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Deterministic</a:t>
              </a:r>
            </a:p>
          </p:txBody>
        </p:sp>
        <p:sp>
          <p:nvSpPr>
            <p:cNvPr id="29" name="Rectangle 28">
              <a:extLst>
                <a:ext uri="{FF2B5EF4-FFF2-40B4-BE49-F238E27FC236}">
                  <a16:creationId xmlns:a16="http://schemas.microsoft.com/office/drawing/2014/main" id="{C3DCA3FC-447B-3340-AABE-D9A1F849021C}"/>
                </a:ext>
              </a:extLst>
            </p:cNvPr>
            <p:cNvSpPr/>
            <p:nvPr/>
          </p:nvSpPr>
          <p:spPr>
            <a:xfrm>
              <a:off x="4789371" y="3301570"/>
              <a:ext cx="3935602" cy="560935"/>
            </a:xfrm>
            <a:prstGeom prst="rect">
              <a:avLst/>
            </a:prstGeom>
            <a:gradFill>
              <a:gsLst>
                <a:gs pos="0">
                  <a:schemeClr val="bg1">
                    <a:lumMod val="95000"/>
                  </a:schemeClr>
                </a:gs>
                <a:gs pos="18000">
                  <a:schemeClr val="accent1">
                    <a:lumMod val="45000"/>
                    <a:lumOff val="55000"/>
                  </a:schemeClr>
                </a:gs>
                <a:gs pos="64000">
                  <a:schemeClr val="accent1">
                    <a:lumMod val="45000"/>
                    <a:lumOff val="55000"/>
                  </a:schemeClr>
                </a:gs>
                <a:gs pos="100000">
                  <a:srgbClr val="FF0000"/>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Probabilistic</a:t>
              </a:r>
            </a:p>
          </p:txBody>
        </p:sp>
      </p:grpSp>
      <p:grpSp>
        <p:nvGrpSpPr>
          <p:cNvPr id="30" name="Group 29">
            <a:extLst>
              <a:ext uri="{FF2B5EF4-FFF2-40B4-BE49-F238E27FC236}">
                <a16:creationId xmlns:a16="http://schemas.microsoft.com/office/drawing/2014/main" id="{72D5A74F-6E07-8D48-A0E7-072DBEB94E92}"/>
              </a:ext>
            </a:extLst>
          </p:cNvPr>
          <p:cNvGrpSpPr/>
          <p:nvPr/>
        </p:nvGrpSpPr>
        <p:grpSpPr>
          <a:xfrm>
            <a:off x="409875" y="3329932"/>
            <a:ext cx="8419124" cy="576850"/>
            <a:chOff x="278407" y="2345549"/>
            <a:chExt cx="8419124" cy="576850"/>
          </a:xfrm>
        </p:grpSpPr>
        <p:sp>
          <p:nvSpPr>
            <p:cNvPr id="31" name="Rectangle 30">
              <a:extLst>
                <a:ext uri="{FF2B5EF4-FFF2-40B4-BE49-F238E27FC236}">
                  <a16:creationId xmlns:a16="http://schemas.microsoft.com/office/drawing/2014/main" id="{380B04B7-0A6F-3944-9C9A-DE00970D3997}"/>
                </a:ext>
              </a:extLst>
            </p:cNvPr>
            <p:cNvSpPr/>
            <p:nvPr/>
          </p:nvSpPr>
          <p:spPr>
            <a:xfrm>
              <a:off x="278407" y="2345550"/>
              <a:ext cx="2218904" cy="560935"/>
            </a:xfrm>
            <a:prstGeom prst="rect">
              <a:avLst/>
            </a:prstGeom>
            <a:gradFill flip="none" rotWithShape="1">
              <a:gsLst>
                <a:gs pos="0">
                  <a:srgbClr val="002060"/>
                </a:gs>
                <a:gs pos="16000">
                  <a:srgbClr val="002060"/>
                </a:gs>
                <a:gs pos="77000">
                  <a:srgbClr val="0070C0"/>
                </a:gs>
                <a:gs pos="100000">
                  <a:srgbClr val="00B0F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Centralized</a:t>
              </a:r>
            </a:p>
          </p:txBody>
        </p:sp>
        <p:sp>
          <p:nvSpPr>
            <p:cNvPr id="32" name="Rectangle 31">
              <a:extLst>
                <a:ext uri="{FF2B5EF4-FFF2-40B4-BE49-F238E27FC236}">
                  <a16:creationId xmlns:a16="http://schemas.microsoft.com/office/drawing/2014/main" id="{BD9F12CB-3B72-CA4D-BA0B-0D60D50E6804}"/>
                </a:ext>
              </a:extLst>
            </p:cNvPr>
            <p:cNvSpPr/>
            <p:nvPr/>
          </p:nvSpPr>
          <p:spPr>
            <a:xfrm>
              <a:off x="2584413" y="2345549"/>
              <a:ext cx="3805483" cy="560935"/>
            </a:xfrm>
            <a:prstGeom prst="rect">
              <a:avLst/>
            </a:prstGeom>
            <a:gradFill>
              <a:gsLst>
                <a:gs pos="0">
                  <a:srgbClr val="5E637B"/>
                </a:gs>
                <a:gs pos="48000">
                  <a:schemeClr val="bg1"/>
                </a:gs>
                <a:gs pos="53000">
                  <a:schemeClr val="bg1"/>
                </a:gs>
                <a:gs pos="100000">
                  <a:schemeClr val="accent1">
                    <a:lumMod val="60000"/>
                    <a:lumOff val="4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Hybrid</a:t>
              </a:r>
            </a:p>
          </p:txBody>
        </p:sp>
        <p:sp>
          <p:nvSpPr>
            <p:cNvPr id="33" name="Rectangle 32">
              <a:extLst>
                <a:ext uri="{FF2B5EF4-FFF2-40B4-BE49-F238E27FC236}">
                  <a16:creationId xmlns:a16="http://schemas.microsoft.com/office/drawing/2014/main" id="{A2A27807-AE83-374D-A959-EA74FD88ADDC}"/>
                </a:ext>
              </a:extLst>
            </p:cNvPr>
            <p:cNvSpPr/>
            <p:nvPr/>
          </p:nvSpPr>
          <p:spPr>
            <a:xfrm>
              <a:off x="6478627" y="2361464"/>
              <a:ext cx="2218904" cy="560935"/>
            </a:xfrm>
            <a:prstGeom prst="rect">
              <a:avLst/>
            </a:prstGeom>
            <a:gradFill flip="none" rotWithShape="1">
              <a:gsLst>
                <a:gs pos="0">
                  <a:schemeClr val="accent4">
                    <a:lumMod val="60000"/>
                    <a:lumOff val="40000"/>
                  </a:schemeClr>
                </a:gs>
                <a:gs pos="39000">
                  <a:srgbClr val="FFD9A9"/>
                </a:gs>
                <a:gs pos="77000">
                  <a:srgbClr val="DE866A"/>
                </a:gs>
                <a:gs pos="100000">
                  <a:srgbClr val="FF0000"/>
                </a:gs>
              </a:gsLst>
              <a:lin ang="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Distributed</a:t>
              </a:r>
            </a:p>
          </p:txBody>
        </p:sp>
      </p:grpSp>
      <p:grpSp>
        <p:nvGrpSpPr>
          <p:cNvPr id="34" name="Group 33">
            <a:extLst>
              <a:ext uri="{FF2B5EF4-FFF2-40B4-BE49-F238E27FC236}">
                <a16:creationId xmlns:a16="http://schemas.microsoft.com/office/drawing/2014/main" id="{55B36FB9-9A1E-9342-93BF-8C8E39F29345}"/>
              </a:ext>
            </a:extLst>
          </p:cNvPr>
          <p:cNvGrpSpPr/>
          <p:nvPr/>
        </p:nvGrpSpPr>
        <p:grpSpPr>
          <a:xfrm>
            <a:off x="419279" y="4084218"/>
            <a:ext cx="8409720" cy="562538"/>
            <a:chOff x="278407" y="1588670"/>
            <a:chExt cx="8409720" cy="562538"/>
          </a:xfrm>
        </p:grpSpPr>
        <p:sp>
          <p:nvSpPr>
            <p:cNvPr id="35" name="Rectangle 34">
              <a:extLst>
                <a:ext uri="{FF2B5EF4-FFF2-40B4-BE49-F238E27FC236}">
                  <a16:creationId xmlns:a16="http://schemas.microsoft.com/office/drawing/2014/main" id="{7FA271D1-D7F4-6644-AE04-622C706155E0}"/>
                </a:ext>
              </a:extLst>
            </p:cNvPr>
            <p:cNvSpPr/>
            <p:nvPr/>
          </p:nvSpPr>
          <p:spPr>
            <a:xfrm>
              <a:off x="278407" y="1590273"/>
              <a:ext cx="1465869" cy="5609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Single/Multi Core</a:t>
              </a:r>
            </a:p>
          </p:txBody>
        </p:sp>
        <p:sp>
          <p:nvSpPr>
            <p:cNvPr id="36" name="Rectangle 35">
              <a:extLst>
                <a:ext uri="{FF2B5EF4-FFF2-40B4-BE49-F238E27FC236}">
                  <a16:creationId xmlns:a16="http://schemas.microsoft.com/office/drawing/2014/main" id="{24F61064-26BC-A443-A80F-E8C813FDAECD}"/>
                </a:ext>
              </a:extLst>
            </p:cNvPr>
            <p:cNvSpPr/>
            <p:nvPr/>
          </p:nvSpPr>
          <p:spPr>
            <a:xfrm>
              <a:off x="2038785" y="1588670"/>
              <a:ext cx="1465869" cy="5609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Core</a:t>
              </a:r>
            </a:p>
          </p:txBody>
        </p:sp>
        <p:sp>
          <p:nvSpPr>
            <p:cNvPr id="37" name="Rectangle 36">
              <a:extLst>
                <a:ext uri="{FF2B5EF4-FFF2-40B4-BE49-F238E27FC236}">
                  <a16:creationId xmlns:a16="http://schemas.microsoft.com/office/drawing/2014/main" id="{CB80622B-9F34-0749-8B82-ACA1879B2600}"/>
                </a:ext>
              </a:extLst>
            </p:cNvPr>
            <p:cNvSpPr/>
            <p:nvPr/>
          </p:nvSpPr>
          <p:spPr>
            <a:xfrm>
              <a:off x="3706220" y="1588670"/>
              <a:ext cx="1465869" cy="56093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solidFill>
                    <a:schemeClr val="tx1"/>
                  </a:solidFill>
                </a:rPr>
                <a:t>Single Site</a:t>
              </a:r>
            </a:p>
          </p:txBody>
        </p:sp>
        <p:sp>
          <p:nvSpPr>
            <p:cNvPr id="38" name="Rectangle 37">
              <a:extLst>
                <a:ext uri="{FF2B5EF4-FFF2-40B4-BE49-F238E27FC236}">
                  <a16:creationId xmlns:a16="http://schemas.microsoft.com/office/drawing/2014/main" id="{CE3B092D-7A6E-8D4B-A228-86D53A70C91A}"/>
                </a:ext>
              </a:extLst>
            </p:cNvPr>
            <p:cNvSpPr/>
            <p:nvPr/>
          </p:nvSpPr>
          <p:spPr>
            <a:xfrm>
              <a:off x="5473862" y="1588670"/>
              <a:ext cx="1465869" cy="560935"/>
            </a:xfrm>
            <a:prstGeom prst="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Multi Site</a:t>
              </a:r>
            </a:p>
          </p:txBody>
        </p:sp>
        <p:sp>
          <p:nvSpPr>
            <p:cNvPr id="39" name="Rectangle 38">
              <a:extLst>
                <a:ext uri="{FF2B5EF4-FFF2-40B4-BE49-F238E27FC236}">
                  <a16:creationId xmlns:a16="http://schemas.microsoft.com/office/drawing/2014/main" id="{25B3DF5C-1260-434F-BC30-F5AD621EC678}"/>
                </a:ext>
              </a:extLst>
            </p:cNvPr>
            <p:cNvSpPr/>
            <p:nvPr/>
          </p:nvSpPr>
          <p:spPr>
            <a:xfrm>
              <a:off x="7222258" y="1588670"/>
              <a:ext cx="1465869" cy="5609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Many Site</a:t>
              </a:r>
            </a:p>
          </p:txBody>
        </p:sp>
      </p:grpSp>
      <p:sp>
        <p:nvSpPr>
          <p:cNvPr id="40" name="Curved Right Arrow 39">
            <a:extLst>
              <a:ext uri="{FF2B5EF4-FFF2-40B4-BE49-F238E27FC236}">
                <a16:creationId xmlns:a16="http://schemas.microsoft.com/office/drawing/2014/main" id="{F28338D0-A631-A14E-A36D-295AAC703D13}"/>
              </a:ext>
            </a:extLst>
          </p:cNvPr>
          <p:cNvSpPr/>
          <p:nvPr/>
        </p:nvSpPr>
        <p:spPr>
          <a:xfrm>
            <a:off x="3519590" y="179427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
        <p:nvSpPr>
          <p:cNvPr id="41" name="Curved Right Arrow 40">
            <a:extLst>
              <a:ext uri="{FF2B5EF4-FFF2-40B4-BE49-F238E27FC236}">
                <a16:creationId xmlns:a16="http://schemas.microsoft.com/office/drawing/2014/main" id="{A97B1122-84F0-7C4B-A064-5C7B8CF05E4A}"/>
              </a:ext>
            </a:extLst>
          </p:cNvPr>
          <p:cNvSpPr/>
          <p:nvPr/>
        </p:nvSpPr>
        <p:spPr>
          <a:xfrm rot="10800000">
            <a:off x="5614734" y="1764764"/>
            <a:ext cx="131411" cy="35822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pic>
        <p:nvPicPr>
          <p:cNvPr id="24" name="Picture 2" descr="Devsecops-Illustretion-ICon-1">
            <a:hlinkClick r:id="rId4"/>
            <a:extLst>
              <a:ext uri="{FF2B5EF4-FFF2-40B4-BE49-F238E27FC236}">
                <a16:creationId xmlns:a16="http://schemas.microsoft.com/office/drawing/2014/main" id="{1C63E6B6-90C1-E542-AD35-405B4FAB4A6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44632" y="1722994"/>
            <a:ext cx="854734" cy="560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hlinkClick r:id="rId6"/>
            <a:extLst>
              <a:ext uri="{FF2B5EF4-FFF2-40B4-BE49-F238E27FC236}">
                <a16:creationId xmlns:a16="http://schemas.microsoft.com/office/drawing/2014/main" id="{A6A0325E-CA0A-D842-BB2E-E96B80D1534A}"/>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387518" y="967021"/>
            <a:ext cx="586262" cy="39005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8"/>
            <a:extLst>
              <a:ext uri="{FF2B5EF4-FFF2-40B4-BE49-F238E27FC236}">
                <a16:creationId xmlns:a16="http://schemas.microsoft.com/office/drawing/2014/main" id="{2F1F1B67-6366-2841-B174-E2F7F0F8C95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064884" y="964880"/>
            <a:ext cx="895344" cy="381068"/>
          </a:xfrm>
          <a:prstGeom prst="rect">
            <a:avLst/>
          </a:prstGeom>
        </p:spPr>
      </p:pic>
      <p:pic>
        <p:nvPicPr>
          <p:cNvPr id="4" name="Picture 3">
            <a:hlinkClick r:id="rId10"/>
            <a:extLst>
              <a:ext uri="{FF2B5EF4-FFF2-40B4-BE49-F238E27FC236}">
                <a16:creationId xmlns:a16="http://schemas.microsoft.com/office/drawing/2014/main" id="{6E7CE2E2-2A28-CF49-B4F6-A07BAA274B0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51333" y="960279"/>
            <a:ext cx="746456" cy="385669"/>
          </a:xfrm>
          <a:prstGeom prst="rect">
            <a:avLst/>
          </a:prstGeom>
        </p:spPr>
      </p:pic>
      <p:pic>
        <p:nvPicPr>
          <p:cNvPr id="42" name="Picture 41">
            <a:hlinkClick r:id="rId12"/>
            <a:extLst>
              <a:ext uri="{FF2B5EF4-FFF2-40B4-BE49-F238E27FC236}">
                <a16:creationId xmlns:a16="http://schemas.microsoft.com/office/drawing/2014/main" id="{F3226E5D-72E6-9042-B049-6697DB78029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04832" y="1880628"/>
            <a:ext cx="897183" cy="873152"/>
          </a:xfrm>
          <a:prstGeom prst="rect">
            <a:avLst/>
          </a:prstGeom>
        </p:spPr>
      </p:pic>
      <p:sp>
        <p:nvSpPr>
          <p:cNvPr id="5" name="Slide Number Placeholder 4">
            <a:extLst>
              <a:ext uri="{FF2B5EF4-FFF2-40B4-BE49-F238E27FC236}">
                <a16:creationId xmlns:a16="http://schemas.microsoft.com/office/drawing/2014/main" id="{31F465DE-4B11-1848-942B-9AECB6BF31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custDataLst>
      <p:tags r:id="rId1"/>
    </p:custDataLst>
    <p:extLst>
      <p:ext uri="{BB962C8B-B14F-4D97-AF65-F5344CB8AC3E}">
        <p14:creationId xmlns:p14="http://schemas.microsoft.com/office/powerpoint/2010/main" val="113281028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Summary</a:t>
            </a:r>
            <a:endParaRPr dirty="0">
              <a:solidFill>
                <a:schemeClr val="tx1"/>
              </a:solidFill>
            </a:endParaRPr>
          </a:p>
        </p:txBody>
      </p:sp>
      <p:sp>
        <p:nvSpPr>
          <p:cNvPr id="7" name="Text Placeholder 2">
            <a:extLst>
              <a:ext uri="{FF2B5EF4-FFF2-40B4-BE49-F238E27FC236}">
                <a16:creationId xmlns:a16="http://schemas.microsoft.com/office/drawing/2014/main" id="{26C874AA-BAA0-BC47-9C18-53BDEAE6F0E8}"/>
              </a:ext>
            </a:extLst>
          </p:cNvPr>
          <p:cNvSpPr>
            <a:spLocks noGrp="1"/>
          </p:cNvSpPr>
          <p:nvPr>
            <p:ph type="body" idx="1"/>
          </p:nvPr>
        </p:nvSpPr>
        <p:spPr>
          <a:xfrm>
            <a:off x="563622" y="1003501"/>
            <a:ext cx="7908836" cy="3889009"/>
          </a:xfrm>
        </p:spPr>
        <p:txBody>
          <a:bodyPr/>
          <a:lstStyle/>
          <a:p>
            <a:r>
              <a:rPr lang="en-US" sz="1050" dirty="0"/>
              <a:t>Think of computing devices as matrix processing machines</a:t>
            </a:r>
          </a:p>
          <a:p>
            <a:pPr lvl="1"/>
            <a:r>
              <a:rPr lang="en-US" sz="900" dirty="0"/>
              <a:t>Originated in the principle of symmetry (conservation laws) </a:t>
            </a:r>
          </a:p>
          <a:p>
            <a:pPr lvl="2"/>
            <a:r>
              <a:rPr lang="en-US" sz="900" dirty="0"/>
              <a:t>Presented in the format of double entry book keeping in 1491 book</a:t>
            </a:r>
          </a:p>
          <a:p>
            <a:r>
              <a:rPr lang="en-US" sz="1050" dirty="0"/>
              <a:t>Architectures can be defined by language specifications</a:t>
            </a:r>
          </a:p>
          <a:p>
            <a:pPr lvl="1"/>
            <a:r>
              <a:rPr lang="en-US" sz="900" dirty="0"/>
              <a:t>All vocabulary must be grounded in spacetime-energy metrics</a:t>
            </a:r>
          </a:p>
          <a:p>
            <a:pPr lvl="1"/>
            <a:r>
              <a:rPr lang="en-US" sz="900" dirty="0"/>
              <a:t>Syntax of languages can be formally analyzed through tools such as K-Framework</a:t>
            </a:r>
          </a:p>
          <a:p>
            <a:pPr lvl="1"/>
            <a:r>
              <a:rPr lang="en-US" sz="900" dirty="0"/>
              <a:t>Semantics of languages can be analyzed using Abstract Interpretation</a:t>
            </a:r>
          </a:p>
          <a:p>
            <a:pPr lvl="1"/>
            <a:endParaRPr lang="en-US" sz="900" dirty="0"/>
          </a:p>
          <a:p>
            <a:r>
              <a:rPr lang="en-US" sz="1050" dirty="0"/>
              <a:t>Modern computing architecture is mostly hybrid</a:t>
            </a:r>
          </a:p>
          <a:p>
            <a:pPr lvl="1"/>
            <a:r>
              <a:rPr lang="en-US" sz="900" dirty="0"/>
              <a:t>Mobile and Cloud computing dominate usage and resources</a:t>
            </a:r>
          </a:p>
          <a:p>
            <a:pPr lvl="1"/>
            <a:r>
              <a:rPr lang="en-US" sz="900" dirty="0"/>
              <a:t>Computing results can be measured in Entropic terms</a:t>
            </a:r>
          </a:p>
          <a:p>
            <a:pPr lvl="1"/>
            <a:r>
              <a:rPr lang="en-US" sz="900" dirty="0"/>
              <a:t>The accounting practice of energy can be traced back to Hamilton and </a:t>
            </a:r>
            <a:r>
              <a:rPr lang="en-US" sz="900" dirty="0" err="1"/>
              <a:t>Pacioli</a:t>
            </a:r>
            <a:endParaRPr lang="en-US" sz="900" dirty="0"/>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dirty="0"/>
          </a:p>
        </p:txBody>
      </p:sp>
      <p:pic>
        <p:nvPicPr>
          <p:cNvPr id="8" name="Picture 7">
            <a:extLst>
              <a:ext uri="{FF2B5EF4-FFF2-40B4-BE49-F238E27FC236}">
                <a16:creationId xmlns:a16="http://schemas.microsoft.com/office/drawing/2014/main" id="{7BA7EDA6-168B-CA44-911B-880A32E730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514" y="839194"/>
            <a:ext cx="1735805" cy="2476500"/>
          </a:xfrm>
          <a:prstGeom prst="rect">
            <a:avLst/>
          </a:prstGeom>
        </p:spPr>
      </p:pic>
      <p:pic>
        <p:nvPicPr>
          <p:cNvPr id="4" name="Picture 3">
            <a:hlinkClick r:id="rId4"/>
            <a:extLst>
              <a:ext uri="{FF2B5EF4-FFF2-40B4-BE49-F238E27FC236}">
                <a16:creationId xmlns:a16="http://schemas.microsoft.com/office/drawing/2014/main" id="{BC1348BB-F86D-0442-ABA1-84728652ED4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31787" y="3387323"/>
            <a:ext cx="2289258" cy="1505351"/>
          </a:xfrm>
          <a:prstGeom prst="rect">
            <a:avLst/>
          </a:prstGeom>
        </p:spPr>
      </p:pic>
    </p:spTree>
    <p:extLst>
      <p:ext uri="{BB962C8B-B14F-4D97-AF65-F5344CB8AC3E}">
        <p14:creationId xmlns:p14="http://schemas.microsoft.com/office/powerpoint/2010/main" val="2434259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ity of the Future Thinkers"/>
          <p:cNvSpPr txBox="1">
            <a:spLocks noGrp="1"/>
          </p:cNvSpPr>
          <p:nvPr>
            <p:ph type="title"/>
          </p:nvPr>
        </p:nvSpPr>
        <p:spPr>
          <a:prstGeom prst="rect">
            <a:avLst/>
          </a:prstGeom>
        </p:spPr>
        <p:txBody>
          <a:bodyPr>
            <a:normAutofit fontScale="90000"/>
          </a:bodyPr>
          <a:lstStyle/>
          <a:p>
            <a:pPr algn="ctr"/>
            <a:r>
              <a:rPr lang="en-US" dirty="0">
                <a:solidFill>
                  <a:schemeClr val="tx1"/>
                </a:solidFill>
              </a:rPr>
              <a:t>Appendix</a:t>
            </a:r>
            <a:endParaRPr dirty="0">
              <a:solidFill>
                <a:schemeClr val="tx1"/>
              </a:solidFill>
            </a:endParaRPr>
          </a:p>
        </p:txBody>
      </p:sp>
      <p:sp>
        <p:nvSpPr>
          <p:cNvPr id="3" name="Slide Number Placeholder 2">
            <a:extLst>
              <a:ext uri="{FF2B5EF4-FFF2-40B4-BE49-F238E27FC236}">
                <a16:creationId xmlns:a16="http://schemas.microsoft.com/office/drawing/2014/main" id="{0F2CBADE-922F-EF42-A5D8-40280A87A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dirty="0"/>
          </a:p>
        </p:txBody>
      </p:sp>
      <p:pic>
        <p:nvPicPr>
          <p:cNvPr id="10" name="Picture 9">
            <a:hlinkClick r:id="rId3"/>
            <a:extLst>
              <a:ext uri="{FF2B5EF4-FFF2-40B4-BE49-F238E27FC236}">
                <a16:creationId xmlns:a16="http://schemas.microsoft.com/office/drawing/2014/main" id="{BF7A26CC-99B1-5F4B-A13F-960EDB03CF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39313" y="1595119"/>
            <a:ext cx="5228632" cy="1584961"/>
          </a:xfrm>
          <a:prstGeom prst="rect">
            <a:avLst/>
          </a:prstGeom>
        </p:spPr>
      </p:pic>
      <p:grpSp>
        <p:nvGrpSpPr>
          <p:cNvPr id="11" name="Group 10">
            <a:extLst>
              <a:ext uri="{FF2B5EF4-FFF2-40B4-BE49-F238E27FC236}">
                <a16:creationId xmlns:a16="http://schemas.microsoft.com/office/drawing/2014/main" id="{A756C8A7-03F7-144E-984A-67D73F0B7C06}"/>
              </a:ext>
            </a:extLst>
          </p:cNvPr>
          <p:cNvGrpSpPr/>
          <p:nvPr/>
        </p:nvGrpSpPr>
        <p:grpSpPr>
          <a:xfrm>
            <a:off x="684761" y="903212"/>
            <a:ext cx="2815420" cy="3956805"/>
            <a:chOff x="684761" y="903212"/>
            <a:chExt cx="2815420" cy="3956805"/>
          </a:xfrm>
        </p:grpSpPr>
        <p:pic>
          <p:nvPicPr>
            <p:cNvPr id="6" name="Picture 5">
              <a:hlinkClick r:id="rId3"/>
              <a:extLst>
                <a:ext uri="{FF2B5EF4-FFF2-40B4-BE49-F238E27FC236}">
                  <a16:creationId xmlns:a16="http://schemas.microsoft.com/office/drawing/2014/main" id="{0C4DA66C-AA88-204A-9554-675C4601C289}"/>
                </a:ext>
              </a:extLst>
            </p:cNvPr>
            <p:cNvPicPr>
              <a:picLocks noChangeAspect="1"/>
            </p:cNvPicPr>
            <p:nvPr/>
          </p:nvPicPr>
          <p:blipFill>
            <a:blip r:embed="rId5"/>
            <a:stretch>
              <a:fillRect/>
            </a:stretch>
          </p:blipFill>
          <p:spPr>
            <a:xfrm>
              <a:off x="684761" y="903212"/>
              <a:ext cx="2815419" cy="3956805"/>
            </a:xfrm>
            <a:prstGeom prst="rect">
              <a:avLst/>
            </a:prstGeom>
          </p:spPr>
        </p:pic>
        <p:sp>
          <p:nvSpPr>
            <p:cNvPr id="9" name="Rectangle 8">
              <a:extLst>
                <a:ext uri="{FF2B5EF4-FFF2-40B4-BE49-F238E27FC236}">
                  <a16:creationId xmlns:a16="http://schemas.microsoft.com/office/drawing/2014/main" id="{27D3479F-2A5C-104C-AC98-6704FE9C4B05}"/>
                </a:ext>
              </a:extLst>
            </p:cNvPr>
            <p:cNvSpPr/>
            <p:nvPr/>
          </p:nvSpPr>
          <p:spPr>
            <a:xfrm>
              <a:off x="684762" y="1899920"/>
              <a:ext cx="2815419" cy="863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grpSp>
      <p:sp>
        <p:nvSpPr>
          <p:cNvPr id="13" name="Rectangle 12">
            <a:extLst>
              <a:ext uri="{FF2B5EF4-FFF2-40B4-BE49-F238E27FC236}">
                <a16:creationId xmlns:a16="http://schemas.microsoft.com/office/drawing/2014/main" id="{DAEEAC2F-2D84-0A46-AB27-9215EF368348}"/>
              </a:ext>
            </a:extLst>
          </p:cNvPr>
          <p:cNvSpPr/>
          <p:nvPr/>
        </p:nvSpPr>
        <p:spPr>
          <a:xfrm>
            <a:off x="3631162" y="1545070"/>
            <a:ext cx="5175915" cy="1635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8084721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ID" val="101"/>
</p:tagLst>
</file>

<file path=ppt/tags/tag2.xml><?xml version="1.0" encoding="utf-8"?>
<p:tagLst xmlns:a="http://schemas.openxmlformats.org/drawingml/2006/main" xmlns:r="http://schemas.openxmlformats.org/officeDocument/2006/relationships" xmlns:p="http://schemas.openxmlformats.org/presentationml/2006/main">
  <p:tag name="SLIDEID" val="101"/>
</p:tagLst>
</file>

<file path=ppt/tags/tag3.xml><?xml version="1.0" encoding="utf-8"?>
<p:tagLst xmlns:a="http://schemas.openxmlformats.org/drawingml/2006/main" xmlns:r="http://schemas.openxmlformats.org/officeDocument/2006/relationships" xmlns:p="http://schemas.openxmlformats.org/presentationml/2006/main">
  <p:tag name="SLIDEID" val="101"/>
</p:tagLst>
</file>

<file path=ppt/tags/tag4.xml><?xml version="1.0" encoding="utf-8"?>
<p:tagLst xmlns:a="http://schemas.openxmlformats.org/drawingml/2006/main" xmlns:r="http://schemas.openxmlformats.org/officeDocument/2006/relationships" xmlns:p="http://schemas.openxmlformats.org/presentationml/2006/main">
  <p:tag name="SLIDEID" val="101"/>
</p:tagLst>
</file>

<file path=ppt/tags/tag5.xml><?xml version="1.0" encoding="utf-8"?>
<p:tagLst xmlns:a="http://schemas.openxmlformats.org/drawingml/2006/main" xmlns:r="http://schemas.openxmlformats.org/officeDocument/2006/relationships" xmlns:p="http://schemas.openxmlformats.org/presentationml/2006/main">
  <p:tag name="SLIDEID" val="101"/>
</p:tagLst>
</file>

<file path=ppt/tags/tag6.xml><?xml version="1.0" encoding="utf-8"?>
<p:tagLst xmlns:a="http://schemas.openxmlformats.org/drawingml/2006/main" xmlns:r="http://schemas.openxmlformats.org/officeDocument/2006/relationships" xmlns:p="http://schemas.openxmlformats.org/presentationml/2006/main">
  <p:tag name="SLIDEID" val="101"/>
</p:tagLst>
</file>

<file path=ppt/tags/tag7.xml><?xml version="1.0" encoding="utf-8"?>
<p:tagLst xmlns:a="http://schemas.openxmlformats.org/drawingml/2006/main" xmlns:r="http://schemas.openxmlformats.org/officeDocument/2006/relationships" xmlns:p="http://schemas.openxmlformats.org/presentationml/2006/main">
  <p:tag name="SLIDEID" val="101"/>
</p:tagLst>
</file>

<file path=ppt/tags/tag8.xml><?xml version="1.0" encoding="utf-8"?>
<p:tagLst xmlns:a="http://schemas.openxmlformats.org/drawingml/2006/main" xmlns:r="http://schemas.openxmlformats.org/officeDocument/2006/relationships" xmlns:p="http://schemas.openxmlformats.org/presentationml/2006/main">
  <p:tag name="SLIDEID" val="101"/>
</p:tagLst>
</file>

<file path=ppt/tags/tag9.xml><?xml version="1.0" encoding="utf-8"?>
<p:tagLst xmlns:a="http://schemas.openxmlformats.org/drawingml/2006/main" xmlns:r="http://schemas.openxmlformats.org/officeDocument/2006/relationships" xmlns:p="http://schemas.openxmlformats.org/presentationml/2006/main">
  <p:tag name="SLIDEID" val="10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3907</Words>
  <Application>Microsoft Macintosh PowerPoint</Application>
  <PresentationFormat>On-screen Show (16:9)</PresentationFormat>
  <Paragraphs>652</Paragraphs>
  <Slides>93</Slides>
  <Notes>61</Notes>
  <HiddenSlides>0</HiddenSlides>
  <MMClips>1</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2</vt:i4>
      </vt:variant>
      <vt:variant>
        <vt:lpstr>Slide Titles</vt:lpstr>
      </vt:variant>
      <vt:variant>
        <vt:i4>93</vt:i4>
      </vt:variant>
    </vt:vector>
  </HeadingPairs>
  <TitlesOfParts>
    <vt:vector size="113" baseType="lpstr">
      <vt:lpstr>Hei</vt:lpstr>
      <vt:lpstr>LiHei Pro Medium</vt:lpstr>
      <vt:lpstr>STXingkai</vt:lpstr>
      <vt:lpstr>STXinwei</vt:lpstr>
      <vt:lpstr>Weibei SC</vt:lpstr>
      <vt:lpstr>Arial</vt:lpstr>
      <vt:lpstr>Calibri</vt:lpstr>
      <vt:lpstr>Calibri Light</vt:lpstr>
      <vt:lpstr>Comic Sans MS</vt:lpstr>
      <vt:lpstr>Consolas</vt:lpstr>
      <vt:lpstr>Courier New</vt:lpstr>
      <vt:lpstr>Rockwell</vt:lpstr>
      <vt:lpstr>Times New Roman</vt:lpstr>
      <vt:lpstr>Wingdings</vt:lpstr>
      <vt:lpstr>Simple Light</vt:lpstr>
      <vt:lpstr>1_Office Theme</vt:lpstr>
      <vt:lpstr>1_Simple Light</vt:lpstr>
      <vt:lpstr>2_Simple Light</vt:lpstr>
      <vt:lpstr>VISIO</vt:lpstr>
      <vt:lpstr>Visio</vt:lpstr>
      <vt:lpstr>Computational Thinking &amp; Systems Design  The Whole Computer</vt:lpstr>
      <vt:lpstr>Architectural Analysis has its roots in Math</vt:lpstr>
      <vt:lpstr>The Hierarchy of Complexity</vt:lpstr>
      <vt:lpstr>An example of Automaton</vt:lpstr>
      <vt:lpstr>The Notion of Universal Component/Instruction</vt:lpstr>
      <vt:lpstr>Arithmetic Operations on Paper</vt:lpstr>
      <vt:lpstr>Hybrid Architecture Example</vt:lpstr>
      <vt:lpstr>Computer Architectures</vt:lpstr>
      <vt:lpstr>Computing and Spacetime</vt:lpstr>
      <vt:lpstr>Quantum Terminology</vt:lpstr>
      <vt:lpstr>CISC versus RISC Instruction Sets</vt:lpstr>
      <vt:lpstr>ARM versus Intel Instruction Sets</vt:lpstr>
      <vt:lpstr>PowerPoint Presentation</vt:lpstr>
      <vt:lpstr>Industrial and World Dynamics</vt:lpstr>
      <vt:lpstr>PowerPoint Presentation</vt:lpstr>
      <vt:lpstr>What is Hyper-threading?</vt:lpstr>
      <vt:lpstr>What is a Mother Board?</vt:lpstr>
      <vt:lpstr>Quantum Computing Architecture</vt:lpstr>
      <vt:lpstr>PowerPoint Presentation</vt:lpstr>
      <vt:lpstr>Soundness</vt:lpstr>
      <vt:lpstr>PowerPoint Presentation</vt:lpstr>
      <vt:lpstr>PowerPoint Presentation</vt:lpstr>
      <vt:lpstr>PowerPoint Presentation</vt:lpstr>
      <vt:lpstr>PowerPoint Presentation</vt:lpstr>
      <vt:lpstr>Approximate Truth through Multiple Abstractions</vt:lpstr>
      <vt:lpstr>PowerPoint Presentation</vt:lpstr>
      <vt:lpstr>PowerPoint Presentation</vt:lpstr>
      <vt:lpstr>PowerPoint Presentation</vt:lpstr>
      <vt:lpstr>Classifying Architecture based on Spacetime properties</vt:lpstr>
      <vt:lpstr>Processing logic: fetch-execute cycle</vt:lpstr>
      <vt:lpstr>The Hack computer</vt:lpstr>
      <vt:lpstr>Main Parts of the Hack Computer</vt:lpstr>
      <vt:lpstr>Data memory</vt:lpstr>
      <vt:lpstr>Screen</vt:lpstr>
      <vt:lpstr>Screen memory map</vt:lpstr>
      <vt:lpstr>Keyboard</vt:lpstr>
      <vt:lpstr>Memory: conceptual / programmer’s view</vt:lpstr>
      <vt:lpstr>Memory: physical implementation</vt:lpstr>
      <vt:lpstr>CPU</vt:lpstr>
      <vt:lpstr>CPU</vt:lpstr>
      <vt:lpstr>The C-instruction revisited</vt:lpstr>
      <vt:lpstr>CPU implementation</vt:lpstr>
      <vt:lpstr>Computer-on-a-chip interface</vt:lpstr>
      <vt:lpstr>Computer-on-a-chip implementation</vt:lpstr>
      <vt:lpstr>Perspective: from here to a “real” computer</vt:lpstr>
      <vt:lpstr>PowerPoint Presentation</vt:lpstr>
      <vt:lpstr>See How a CPU Work</vt:lpstr>
      <vt:lpstr>Computer Architecture: A Quantitative Approach</vt:lpstr>
      <vt:lpstr>PowerPoint Presentation</vt:lpstr>
      <vt:lpstr>Formulas for Comp. Arch. I</vt:lpstr>
      <vt:lpstr>Formulas for Comp. Arch. II</vt:lpstr>
      <vt:lpstr>Formulas for Comp. Arch. III</vt:lpstr>
      <vt:lpstr>Formulas for Comp. Arch. IV</vt:lpstr>
      <vt:lpstr>Computing bottleneck is limited by Data Transportation</vt:lpstr>
      <vt:lpstr>How Internet Works by Ben Eater</vt:lpstr>
      <vt:lpstr>How to conduct  counting and abstract counting reliably across spacetime?</vt:lpstr>
      <vt:lpstr>Main Thesis of today’s lecture: “How do you know that you know?” “Writing Technology” being the a way to help reach consensus?</vt:lpstr>
      <vt:lpstr>Language Independent Analysis Methods</vt:lpstr>
      <vt:lpstr>A Cognitive Foundation X makes sense in Context Y</vt:lpstr>
      <vt:lpstr>Where is Paxos?</vt:lpstr>
      <vt:lpstr>Simplicity in NsM is Strategic!</vt:lpstr>
      <vt:lpstr>Paxos Visualized</vt:lpstr>
      <vt:lpstr>A Talk on the subject of Paxos</vt:lpstr>
      <vt:lpstr>A Talk on the subject of Raft</vt:lpstr>
      <vt:lpstr>Kubernetes/ETCD and Raft</vt:lpstr>
      <vt:lpstr>Namespace Management in Time</vt:lpstr>
      <vt:lpstr>The notion of Symmetry/Symmetry-breaking</vt:lpstr>
      <vt:lpstr>How to move data in its simplest possible form?</vt:lpstr>
      <vt:lpstr>A Common Trick in Data Verification</vt:lpstr>
      <vt:lpstr>Accountants and the Invention of Writing</vt:lpstr>
      <vt:lpstr>Double Entry Book Keeping is the foundation of Capitalism</vt:lpstr>
      <vt:lpstr>Double Entry Bookkeeping and Linear Algebra</vt:lpstr>
      <vt:lpstr>The Accounting Equation and Hamiltonian Mechanics</vt:lpstr>
      <vt:lpstr>Hamiltonian Mechanics make energy Accountable</vt:lpstr>
      <vt:lpstr>Hamilton did more work on the Accounting Equation</vt:lpstr>
      <vt:lpstr>Kuhn Cycle: recursion and symmetry-breaking</vt:lpstr>
      <vt:lpstr>The second Language Design Strategy</vt:lpstr>
      <vt:lpstr>Concrete Activities in Daily Workflow</vt:lpstr>
      <vt:lpstr>A short introduction video</vt:lpstr>
      <vt:lpstr>Connecting Abstract and Concrete Domains</vt:lpstr>
      <vt:lpstr>The Basic Working Principle of Composition</vt:lpstr>
      <vt:lpstr>Arrow Chasing Computation</vt:lpstr>
      <vt:lpstr>Why is Simplicity in NsM so Strategic</vt:lpstr>
      <vt:lpstr>PowerPoint Presentation</vt:lpstr>
      <vt:lpstr>PowerPoint Presentation</vt:lpstr>
      <vt:lpstr>Instrumentation of DevOps</vt:lpstr>
      <vt:lpstr>Personalized Digital Tools in Software Containers</vt:lpstr>
      <vt:lpstr>PowerPoint Presentation</vt:lpstr>
      <vt:lpstr>Cloud Computing Reference Architecture</vt:lpstr>
      <vt:lpstr>TLA+ can help analyzed Architectural Properties</vt:lpstr>
      <vt:lpstr>Computing Architectures associated with Tools</vt:lpstr>
      <vt:lpstr>Summary</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Thinking  &amp; Systems Design</dc:title>
  <cp:lastModifiedBy>Microsoft Office User</cp:lastModifiedBy>
  <cp:revision>344</cp:revision>
  <dcterms:modified xsi:type="dcterms:W3CDTF">2020-10-14T09:13:14Z</dcterms:modified>
</cp:coreProperties>
</file>